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FA13D5-BF51-459B-8680-95B99E9C2DB2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1550316-318C-4DE9-A72C-431307013D56}">
      <dgm:prSet/>
      <dgm:spPr/>
      <dgm:t>
        <a:bodyPr/>
        <a:lstStyle/>
        <a:p>
          <a:pPr>
            <a:lnSpc>
              <a:spcPct val="100000"/>
            </a:lnSpc>
          </a:pPr>
          <a:r>
            <a:rPr lang="ko-KR"/>
            <a:t>학습 속도</a:t>
          </a:r>
          <a:r>
            <a:rPr lang="en-US"/>
            <a:t>(Training Speed)</a:t>
          </a:r>
          <a:r>
            <a:rPr lang="ko-KR"/>
            <a:t>를 빠르게 할 수 있다</a:t>
          </a:r>
          <a:r>
            <a:rPr lang="en-US"/>
            <a:t>.</a:t>
          </a:r>
        </a:p>
      </dgm:t>
    </dgm:pt>
    <dgm:pt modelId="{0E977BBC-6DB0-41D0-8F4D-B8640F932281}" type="parTrans" cxnId="{46310AFD-5B80-4188-9414-D92CCC6434FB}">
      <dgm:prSet/>
      <dgm:spPr/>
      <dgm:t>
        <a:bodyPr/>
        <a:lstStyle/>
        <a:p>
          <a:endParaRPr lang="en-US"/>
        </a:p>
      </dgm:t>
    </dgm:pt>
    <dgm:pt modelId="{51682F6D-7C1C-45EE-9E1F-7416FD7B08A3}" type="sibTrans" cxnId="{46310AFD-5B80-4188-9414-D92CCC6434FB}">
      <dgm:prSet phldrT="1" phldr="0"/>
      <dgm:spPr/>
      <dgm:t>
        <a:bodyPr/>
        <a:lstStyle/>
        <a:p>
          <a:r>
            <a:rPr lang="en-US"/>
            <a:t>1</a:t>
          </a:r>
          <a:endParaRPr lang="en-US" dirty="0"/>
        </a:p>
      </dgm:t>
    </dgm:pt>
    <dgm:pt modelId="{EF8977D5-0BEA-4F53-8D17-183CC146164D}">
      <dgm:prSet/>
      <dgm:spPr/>
      <dgm:t>
        <a:bodyPr/>
        <a:lstStyle/>
        <a:p>
          <a:pPr>
            <a:lnSpc>
              <a:spcPct val="100000"/>
            </a:lnSpc>
          </a:pPr>
          <a:r>
            <a:rPr lang="ko-KR"/>
            <a:t>가중치 초기화</a:t>
          </a:r>
          <a:r>
            <a:rPr lang="en-US"/>
            <a:t>(Weight initialization)</a:t>
          </a:r>
          <a:r>
            <a:rPr lang="ko-KR"/>
            <a:t>에 대한 민감도를 감소시킨다</a:t>
          </a:r>
          <a:r>
            <a:rPr lang="en-US"/>
            <a:t>.</a:t>
          </a:r>
        </a:p>
      </dgm:t>
    </dgm:pt>
    <dgm:pt modelId="{199403EE-5A91-4365-8642-B878E7E5BD8F}" type="parTrans" cxnId="{AA029BC4-1FD2-46B3-BA97-3836985B86D2}">
      <dgm:prSet/>
      <dgm:spPr/>
      <dgm:t>
        <a:bodyPr/>
        <a:lstStyle/>
        <a:p>
          <a:endParaRPr lang="en-US"/>
        </a:p>
      </dgm:t>
    </dgm:pt>
    <dgm:pt modelId="{3AAB8E2E-828C-43C3-9179-F503C950C542}" type="sibTrans" cxnId="{AA029BC4-1FD2-46B3-BA97-3836985B86D2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C1DFC8C5-A922-43EB-A650-5175F8FF1C9E}">
      <dgm:prSet/>
      <dgm:spPr/>
      <dgm:t>
        <a:bodyPr/>
        <a:lstStyle/>
        <a:p>
          <a:pPr>
            <a:lnSpc>
              <a:spcPct val="100000"/>
            </a:lnSpc>
          </a:pPr>
          <a:r>
            <a:rPr lang="ko-KR"/>
            <a:t>모델의 일반화</a:t>
          </a:r>
          <a:r>
            <a:rPr lang="en-US"/>
            <a:t>(regularization) </a:t>
          </a:r>
          <a:r>
            <a:rPr lang="ko-KR"/>
            <a:t>효과가 있다</a:t>
          </a:r>
          <a:r>
            <a:rPr lang="en-US"/>
            <a:t>.</a:t>
          </a:r>
        </a:p>
      </dgm:t>
    </dgm:pt>
    <dgm:pt modelId="{5D9A3FE1-011B-4544-9B33-3A718F0D5E0F}" type="parTrans" cxnId="{13705D85-7D3E-4038-9DA8-D32E13004AC6}">
      <dgm:prSet/>
      <dgm:spPr/>
      <dgm:t>
        <a:bodyPr/>
        <a:lstStyle/>
        <a:p>
          <a:endParaRPr lang="en-US"/>
        </a:p>
      </dgm:t>
    </dgm:pt>
    <dgm:pt modelId="{6BB3A411-F837-4356-B95A-9A3B147C588F}" type="sibTrans" cxnId="{13705D85-7D3E-4038-9DA8-D32E13004AC6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3DD9862A-C235-423B-B098-C47A1D717942}" type="pres">
      <dgm:prSet presAssocID="{41FA13D5-BF51-459B-8680-95B99E9C2DB2}" presName="Name0" presStyleCnt="0">
        <dgm:presLayoutVars>
          <dgm:animLvl val="lvl"/>
          <dgm:resizeHandles val="exact"/>
        </dgm:presLayoutVars>
      </dgm:prSet>
      <dgm:spPr/>
    </dgm:pt>
    <dgm:pt modelId="{5346F79E-7F22-4398-937C-861F5D063C10}" type="pres">
      <dgm:prSet presAssocID="{F1550316-318C-4DE9-A72C-431307013D56}" presName="compositeNode" presStyleCnt="0">
        <dgm:presLayoutVars>
          <dgm:bulletEnabled val="1"/>
        </dgm:presLayoutVars>
      </dgm:prSet>
      <dgm:spPr/>
    </dgm:pt>
    <dgm:pt modelId="{7CA36CF9-5303-4BC6-8D52-CAB5D8D8CBD2}" type="pres">
      <dgm:prSet presAssocID="{F1550316-318C-4DE9-A72C-431307013D56}" presName="bgRect" presStyleLbl="bgAccFollowNode1" presStyleIdx="0" presStyleCnt="3" custLinFactNeighborX="42" custLinFactNeighborY="1316"/>
      <dgm:spPr/>
    </dgm:pt>
    <dgm:pt modelId="{B2D2CEB9-C329-49D9-9815-048E0B486604}" type="pres">
      <dgm:prSet presAssocID="{51682F6D-7C1C-45EE-9E1F-7416FD7B08A3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3522A99C-D993-46B0-945B-74CBF388BFDD}" type="pres">
      <dgm:prSet presAssocID="{F1550316-318C-4DE9-A72C-431307013D56}" presName="bottomLine" presStyleLbl="alignNode1" presStyleIdx="1" presStyleCnt="6">
        <dgm:presLayoutVars/>
      </dgm:prSet>
      <dgm:spPr/>
    </dgm:pt>
    <dgm:pt modelId="{D8C9C4DC-151F-44A9-B1A4-78E6C69E9C40}" type="pres">
      <dgm:prSet presAssocID="{F1550316-318C-4DE9-A72C-431307013D56}" presName="nodeText" presStyleLbl="bgAccFollowNode1" presStyleIdx="0" presStyleCnt="3">
        <dgm:presLayoutVars>
          <dgm:bulletEnabled val="1"/>
        </dgm:presLayoutVars>
      </dgm:prSet>
      <dgm:spPr/>
    </dgm:pt>
    <dgm:pt modelId="{6197D6B2-DFAA-4E5C-953B-44FBAE0F835F}" type="pres">
      <dgm:prSet presAssocID="{51682F6D-7C1C-45EE-9E1F-7416FD7B08A3}" presName="sibTrans" presStyleCnt="0"/>
      <dgm:spPr/>
    </dgm:pt>
    <dgm:pt modelId="{3223874F-169F-4825-B7CB-593541B5BC63}" type="pres">
      <dgm:prSet presAssocID="{EF8977D5-0BEA-4F53-8D17-183CC146164D}" presName="compositeNode" presStyleCnt="0">
        <dgm:presLayoutVars>
          <dgm:bulletEnabled val="1"/>
        </dgm:presLayoutVars>
      </dgm:prSet>
      <dgm:spPr/>
    </dgm:pt>
    <dgm:pt modelId="{70BB5525-4548-4C9E-97AF-55276005DB63}" type="pres">
      <dgm:prSet presAssocID="{EF8977D5-0BEA-4F53-8D17-183CC146164D}" presName="bgRect" presStyleLbl="bgAccFollowNode1" presStyleIdx="1" presStyleCnt="3"/>
      <dgm:spPr/>
    </dgm:pt>
    <dgm:pt modelId="{8EB3D93B-6C7E-47D2-B0DD-B636A03E3DF7}" type="pres">
      <dgm:prSet presAssocID="{3AAB8E2E-828C-43C3-9179-F503C950C542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497BEB0C-65C1-4A1F-9CBB-4E7D38AACC3C}" type="pres">
      <dgm:prSet presAssocID="{EF8977D5-0BEA-4F53-8D17-183CC146164D}" presName="bottomLine" presStyleLbl="alignNode1" presStyleIdx="3" presStyleCnt="6">
        <dgm:presLayoutVars/>
      </dgm:prSet>
      <dgm:spPr/>
    </dgm:pt>
    <dgm:pt modelId="{BD0109B1-CEC0-491F-BD71-0426BE92DA7B}" type="pres">
      <dgm:prSet presAssocID="{EF8977D5-0BEA-4F53-8D17-183CC146164D}" presName="nodeText" presStyleLbl="bgAccFollowNode1" presStyleIdx="1" presStyleCnt="3">
        <dgm:presLayoutVars>
          <dgm:bulletEnabled val="1"/>
        </dgm:presLayoutVars>
      </dgm:prSet>
      <dgm:spPr/>
    </dgm:pt>
    <dgm:pt modelId="{809D8507-7478-42B9-8944-1B91D822211C}" type="pres">
      <dgm:prSet presAssocID="{3AAB8E2E-828C-43C3-9179-F503C950C542}" presName="sibTrans" presStyleCnt="0"/>
      <dgm:spPr/>
    </dgm:pt>
    <dgm:pt modelId="{BCDEC943-5D9D-4D11-9B37-0FBC0669A10F}" type="pres">
      <dgm:prSet presAssocID="{C1DFC8C5-A922-43EB-A650-5175F8FF1C9E}" presName="compositeNode" presStyleCnt="0">
        <dgm:presLayoutVars>
          <dgm:bulletEnabled val="1"/>
        </dgm:presLayoutVars>
      </dgm:prSet>
      <dgm:spPr/>
    </dgm:pt>
    <dgm:pt modelId="{E6700EB9-D46A-4D95-B14F-2D8068572EEE}" type="pres">
      <dgm:prSet presAssocID="{C1DFC8C5-A922-43EB-A650-5175F8FF1C9E}" presName="bgRect" presStyleLbl="bgAccFollowNode1" presStyleIdx="2" presStyleCnt="3"/>
      <dgm:spPr/>
    </dgm:pt>
    <dgm:pt modelId="{7AC4D1E2-B110-4857-AFE4-B53E1198D127}" type="pres">
      <dgm:prSet presAssocID="{6BB3A411-F837-4356-B95A-9A3B147C588F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4240DE8C-5693-4126-AD3F-B4A30F90426E}" type="pres">
      <dgm:prSet presAssocID="{C1DFC8C5-A922-43EB-A650-5175F8FF1C9E}" presName="bottomLine" presStyleLbl="alignNode1" presStyleIdx="5" presStyleCnt="6">
        <dgm:presLayoutVars/>
      </dgm:prSet>
      <dgm:spPr/>
    </dgm:pt>
    <dgm:pt modelId="{81A1C371-D32C-40EC-84E4-E258FEF8807F}" type="pres">
      <dgm:prSet presAssocID="{C1DFC8C5-A922-43EB-A650-5175F8FF1C9E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9891AA16-2115-4486-B59B-F831C9146186}" type="presOf" srcId="{EF8977D5-0BEA-4F53-8D17-183CC146164D}" destId="{70BB5525-4548-4C9E-97AF-55276005DB63}" srcOrd="0" destOrd="0" presId="urn:microsoft.com/office/officeart/2016/7/layout/BasicLinearProcessNumbered"/>
    <dgm:cxn modelId="{69844F21-D367-4A50-BD8E-483C82ADA8B0}" type="presOf" srcId="{EF8977D5-0BEA-4F53-8D17-183CC146164D}" destId="{BD0109B1-CEC0-491F-BD71-0426BE92DA7B}" srcOrd="1" destOrd="0" presId="urn:microsoft.com/office/officeart/2016/7/layout/BasicLinearProcessNumbered"/>
    <dgm:cxn modelId="{4ED97739-E58F-48F6-865E-3E1EB6866905}" type="presOf" srcId="{51682F6D-7C1C-45EE-9E1F-7416FD7B08A3}" destId="{B2D2CEB9-C329-49D9-9815-048E0B486604}" srcOrd="0" destOrd="0" presId="urn:microsoft.com/office/officeart/2016/7/layout/BasicLinearProcessNumbered"/>
    <dgm:cxn modelId="{E529F74F-99E6-448C-8B10-4C6704908961}" type="presOf" srcId="{C1DFC8C5-A922-43EB-A650-5175F8FF1C9E}" destId="{E6700EB9-D46A-4D95-B14F-2D8068572EEE}" srcOrd="0" destOrd="0" presId="urn:microsoft.com/office/officeart/2016/7/layout/BasicLinearProcessNumbered"/>
    <dgm:cxn modelId="{19672750-745F-4D1C-92DC-5A3065693C28}" type="presOf" srcId="{F1550316-318C-4DE9-A72C-431307013D56}" destId="{7CA36CF9-5303-4BC6-8D52-CAB5D8D8CBD2}" srcOrd="0" destOrd="0" presId="urn:microsoft.com/office/officeart/2016/7/layout/BasicLinearProcessNumbered"/>
    <dgm:cxn modelId="{CCB03F7B-3E3F-4A20-9A29-EED373DF6F6C}" type="presOf" srcId="{3AAB8E2E-828C-43C3-9179-F503C950C542}" destId="{8EB3D93B-6C7E-47D2-B0DD-B636A03E3DF7}" srcOrd="0" destOrd="0" presId="urn:microsoft.com/office/officeart/2016/7/layout/BasicLinearProcessNumbered"/>
    <dgm:cxn modelId="{83138381-214F-46CA-9707-04FDD9F32939}" type="presOf" srcId="{41FA13D5-BF51-459B-8680-95B99E9C2DB2}" destId="{3DD9862A-C235-423B-B098-C47A1D717942}" srcOrd="0" destOrd="0" presId="urn:microsoft.com/office/officeart/2016/7/layout/BasicLinearProcessNumbered"/>
    <dgm:cxn modelId="{13705D85-7D3E-4038-9DA8-D32E13004AC6}" srcId="{41FA13D5-BF51-459B-8680-95B99E9C2DB2}" destId="{C1DFC8C5-A922-43EB-A650-5175F8FF1C9E}" srcOrd="2" destOrd="0" parTransId="{5D9A3FE1-011B-4544-9B33-3A718F0D5E0F}" sibTransId="{6BB3A411-F837-4356-B95A-9A3B147C588F}"/>
    <dgm:cxn modelId="{2DD445B3-0A92-4527-A82C-CAC44A3B3290}" type="presOf" srcId="{F1550316-318C-4DE9-A72C-431307013D56}" destId="{D8C9C4DC-151F-44A9-B1A4-78E6C69E9C40}" srcOrd="1" destOrd="0" presId="urn:microsoft.com/office/officeart/2016/7/layout/BasicLinearProcessNumbered"/>
    <dgm:cxn modelId="{AA029BC4-1FD2-46B3-BA97-3836985B86D2}" srcId="{41FA13D5-BF51-459B-8680-95B99E9C2DB2}" destId="{EF8977D5-0BEA-4F53-8D17-183CC146164D}" srcOrd="1" destOrd="0" parTransId="{199403EE-5A91-4365-8642-B878E7E5BD8F}" sibTransId="{3AAB8E2E-828C-43C3-9179-F503C950C542}"/>
    <dgm:cxn modelId="{8B6935C7-952E-4C9A-8EF9-2C42B315D508}" type="presOf" srcId="{6BB3A411-F837-4356-B95A-9A3B147C588F}" destId="{7AC4D1E2-B110-4857-AFE4-B53E1198D127}" srcOrd="0" destOrd="0" presId="urn:microsoft.com/office/officeart/2016/7/layout/BasicLinearProcessNumbered"/>
    <dgm:cxn modelId="{8CBE1CD1-8569-4592-AA82-1BB76FDCF2B5}" type="presOf" srcId="{C1DFC8C5-A922-43EB-A650-5175F8FF1C9E}" destId="{81A1C371-D32C-40EC-84E4-E258FEF8807F}" srcOrd="1" destOrd="0" presId="urn:microsoft.com/office/officeart/2016/7/layout/BasicLinearProcessNumbered"/>
    <dgm:cxn modelId="{46310AFD-5B80-4188-9414-D92CCC6434FB}" srcId="{41FA13D5-BF51-459B-8680-95B99E9C2DB2}" destId="{F1550316-318C-4DE9-A72C-431307013D56}" srcOrd="0" destOrd="0" parTransId="{0E977BBC-6DB0-41D0-8F4D-B8640F932281}" sibTransId="{51682F6D-7C1C-45EE-9E1F-7416FD7B08A3}"/>
    <dgm:cxn modelId="{B58BDC30-48C7-4443-AF8F-80C9755DC757}" type="presParOf" srcId="{3DD9862A-C235-423B-B098-C47A1D717942}" destId="{5346F79E-7F22-4398-937C-861F5D063C10}" srcOrd="0" destOrd="0" presId="urn:microsoft.com/office/officeart/2016/7/layout/BasicLinearProcessNumbered"/>
    <dgm:cxn modelId="{EE058FA6-7EE8-45A6-BB19-F440201C0B6A}" type="presParOf" srcId="{5346F79E-7F22-4398-937C-861F5D063C10}" destId="{7CA36CF9-5303-4BC6-8D52-CAB5D8D8CBD2}" srcOrd="0" destOrd="0" presId="urn:microsoft.com/office/officeart/2016/7/layout/BasicLinearProcessNumbered"/>
    <dgm:cxn modelId="{72709512-46A1-4FF2-AA60-D8C65369BA74}" type="presParOf" srcId="{5346F79E-7F22-4398-937C-861F5D063C10}" destId="{B2D2CEB9-C329-49D9-9815-048E0B486604}" srcOrd="1" destOrd="0" presId="urn:microsoft.com/office/officeart/2016/7/layout/BasicLinearProcessNumbered"/>
    <dgm:cxn modelId="{D9707043-54DC-4320-8C81-9C26E43AB7B4}" type="presParOf" srcId="{5346F79E-7F22-4398-937C-861F5D063C10}" destId="{3522A99C-D993-46B0-945B-74CBF388BFDD}" srcOrd="2" destOrd="0" presId="urn:microsoft.com/office/officeart/2016/7/layout/BasicLinearProcessNumbered"/>
    <dgm:cxn modelId="{60B10EDB-1879-4FEA-B546-C0279ED48ECB}" type="presParOf" srcId="{5346F79E-7F22-4398-937C-861F5D063C10}" destId="{D8C9C4DC-151F-44A9-B1A4-78E6C69E9C40}" srcOrd="3" destOrd="0" presId="urn:microsoft.com/office/officeart/2016/7/layout/BasicLinearProcessNumbered"/>
    <dgm:cxn modelId="{8EB52EC0-0127-4C55-AADD-0D5CD37FD9E2}" type="presParOf" srcId="{3DD9862A-C235-423B-B098-C47A1D717942}" destId="{6197D6B2-DFAA-4E5C-953B-44FBAE0F835F}" srcOrd="1" destOrd="0" presId="urn:microsoft.com/office/officeart/2016/7/layout/BasicLinearProcessNumbered"/>
    <dgm:cxn modelId="{FF030AB3-768A-4070-A483-782DD46BEA27}" type="presParOf" srcId="{3DD9862A-C235-423B-B098-C47A1D717942}" destId="{3223874F-169F-4825-B7CB-593541B5BC63}" srcOrd="2" destOrd="0" presId="urn:microsoft.com/office/officeart/2016/7/layout/BasicLinearProcessNumbered"/>
    <dgm:cxn modelId="{07F7EEFE-AB18-4B94-9CD2-107D0865430C}" type="presParOf" srcId="{3223874F-169F-4825-B7CB-593541B5BC63}" destId="{70BB5525-4548-4C9E-97AF-55276005DB63}" srcOrd="0" destOrd="0" presId="urn:microsoft.com/office/officeart/2016/7/layout/BasicLinearProcessNumbered"/>
    <dgm:cxn modelId="{4F17516B-ED51-4963-A044-35FDF0016E74}" type="presParOf" srcId="{3223874F-169F-4825-B7CB-593541B5BC63}" destId="{8EB3D93B-6C7E-47D2-B0DD-B636A03E3DF7}" srcOrd="1" destOrd="0" presId="urn:microsoft.com/office/officeart/2016/7/layout/BasicLinearProcessNumbered"/>
    <dgm:cxn modelId="{0479E95C-1D87-4F88-A81E-FC083403431F}" type="presParOf" srcId="{3223874F-169F-4825-B7CB-593541B5BC63}" destId="{497BEB0C-65C1-4A1F-9CBB-4E7D38AACC3C}" srcOrd="2" destOrd="0" presId="urn:microsoft.com/office/officeart/2016/7/layout/BasicLinearProcessNumbered"/>
    <dgm:cxn modelId="{077ED371-18CC-4DB9-A58D-593F7E68C036}" type="presParOf" srcId="{3223874F-169F-4825-B7CB-593541B5BC63}" destId="{BD0109B1-CEC0-491F-BD71-0426BE92DA7B}" srcOrd="3" destOrd="0" presId="urn:microsoft.com/office/officeart/2016/7/layout/BasicLinearProcessNumbered"/>
    <dgm:cxn modelId="{6CFFC814-8BB7-41A7-90A2-E1F6D2ACE787}" type="presParOf" srcId="{3DD9862A-C235-423B-B098-C47A1D717942}" destId="{809D8507-7478-42B9-8944-1B91D822211C}" srcOrd="3" destOrd="0" presId="urn:microsoft.com/office/officeart/2016/7/layout/BasicLinearProcessNumbered"/>
    <dgm:cxn modelId="{5CC4D9E8-A619-4978-BF61-55D15C7EDF78}" type="presParOf" srcId="{3DD9862A-C235-423B-B098-C47A1D717942}" destId="{BCDEC943-5D9D-4D11-9B37-0FBC0669A10F}" srcOrd="4" destOrd="0" presId="urn:microsoft.com/office/officeart/2016/7/layout/BasicLinearProcessNumbered"/>
    <dgm:cxn modelId="{C8A3A10F-E8AC-4522-B94E-6FA433262EDE}" type="presParOf" srcId="{BCDEC943-5D9D-4D11-9B37-0FBC0669A10F}" destId="{E6700EB9-D46A-4D95-B14F-2D8068572EEE}" srcOrd="0" destOrd="0" presId="urn:microsoft.com/office/officeart/2016/7/layout/BasicLinearProcessNumbered"/>
    <dgm:cxn modelId="{CF613920-8CA6-4E3F-893A-40F3915E684B}" type="presParOf" srcId="{BCDEC943-5D9D-4D11-9B37-0FBC0669A10F}" destId="{7AC4D1E2-B110-4857-AFE4-B53E1198D127}" srcOrd="1" destOrd="0" presId="urn:microsoft.com/office/officeart/2016/7/layout/BasicLinearProcessNumbered"/>
    <dgm:cxn modelId="{C1145DD1-03F7-41B2-B0FB-DC31C3E05CE2}" type="presParOf" srcId="{BCDEC943-5D9D-4D11-9B37-0FBC0669A10F}" destId="{4240DE8C-5693-4126-AD3F-B4A30F90426E}" srcOrd="2" destOrd="0" presId="urn:microsoft.com/office/officeart/2016/7/layout/BasicLinearProcessNumbered"/>
    <dgm:cxn modelId="{7E1F230E-2775-48B1-BA92-DBECF4A1FDBC}" type="presParOf" srcId="{BCDEC943-5D9D-4D11-9B37-0FBC0669A10F}" destId="{81A1C371-D32C-40EC-84E4-E258FEF8807F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A36CF9-5303-4BC6-8D52-CAB5D8D8CBD2}">
      <dsp:nvSpPr>
        <dsp:cNvPr id="0" name=""/>
        <dsp:cNvSpPr/>
      </dsp:nvSpPr>
      <dsp:spPr>
        <a:xfrm>
          <a:off x="1298" y="0"/>
          <a:ext cx="3090559" cy="390747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952" tIns="330200" rIns="240952" bIns="33020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kern="1200"/>
            <a:t>학습 속도</a:t>
          </a:r>
          <a:r>
            <a:rPr lang="en-US" sz="2000" kern="1200"/>
            <a:t>(Training Speed)</a:t>
          </a:r>
          <a:r>
            <a:rPr lang="ko-KR" sz="2000" kern="1200"/>
            <a:t>를 빠르게 할 수 있다</a:t>
          </a:r>
          <a:r>
            <a:rPr lang="en-US" sz="2000" kern="1200"/>
            <a:t>.</a:t>
          </a:r>
        </a:p>
      </dsp:txBody>
      <dsp:txXfrm>
        <a:off x="1298" y="1484841"/>
        <a:ext cx="3090559" cy="2344486"/>
      </dsp:txXfrm>
    </dsp:sp>
    <dsp:sp modelId="{B2D2CEB9-C329-49D9-9815-048E0B486604}">
      <dsp:nvSpPr>
        <dsp:cNvPr id="0" name=""/>
        <dsp:cNvSpPr/>
      </dsp:nvSpPr>
      <dsp:spPr>
        <a:xfrm>
          <a:off x="959157" y="390747"/>
          <a:ext cx="1172243" cy="117224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393" tIns="12700" rIns="91393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1</a:t>
          </a:r>
          <a:endParaRPr lang="en-US" sz="3900" kern="1200" dirty="0"/>
        </a:p>
      </dsp:txBody>
      <dsp:txXfrm>
        <a:off x="1130828" y="562418"/>
        <a:ext cx="828901" cy="828901"/>
      </dsp:txXfrm>
    </dsp:sp>
    <dsp:sp modelId="{3522A99C-D993-46B0-945B-74CBF388BFDD}">
      <dsp:nvSpPr>
        <dsp:cNvPr id="0" name=""/>
        <dsp:cNvSpPr/>
      </dsp:nvSpPr>
      <dsp:spPr>
        <a:xfrm>
          <a:off x="0" y="3907406"/>
          <a:ext cx="3090559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BB5525-4548-4C9E-97AF-55276005DB63}">
      <dsp:nvSpPr>
        <dsp:cNvPr id="0" name=""/>
        <dsp:cNvSpPr/>
      </dsp:nvSpPr>
      <dsp:spPr>
        <a:xfrm>
          <a:off x="3399614" y="0"/>
          <a:ext cx="3090559" cy="3907478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952" tIns="330200" rIns="240952" bIns="33020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kern="1200"/>
            <a:t>가중치 초기화</a:t>
          </a:r>
          <a:r>
            <a:rPr lang="en-US" sz="2000" kern="1200"/>
            <a:t>(Weight initialization)</a:t>
          </a:r>
          <a:r>
            <a:rPr lang="ko-KR" sz="2000" kern="1200"/>
            <a:t>에 대한 민감도를 감소시킨다</a:t>
          </a:r>
          <a:r>
            <a:rPr lang="en-US" sz="2000" kern="1200"/>
            <a:t>.</a:t>
          </a:r>
        </a:p>
      </dsp:txBody>
      <dsp:txXfrm>
        <a:off x="3399614" y="1484841"/>
        <a:ext cx="3090559" cy="2344486"/>
      </dsp:txXfrm>
    </dsp:sp>
    <dsp:sp modelId="{8EB3D93B-6C7E-47D2-B0DD-B636A03E3DF7}">
      <dsp:nvSpPr>
        <dsp:cNvPr id="0" name=""/>
        <dsp:cNvSpPr/>
      </dsp:nvSpPr>
      <dsp:spPr>
        <a:xfrm>
          <a:off x="4358772" y="390747"/>
          <a:ext cx="1172243" cy="117224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393" tIns="12700" rIns="91393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2</a:t>
          </a:r>
        </a:p>
      </dsp:txBody>
      <dsp:txXfrm>
        <a:off x="4530443" y="562418"/>
        <a:ext cx="828901" cy="828901"/>
      </dsp:txXfrm>
    </dsp:sp>
    <dsp:sp modelId="{497BEB0C-65C1-4A1F-9CBB-4E7D38AACC3C}">
      <dsp:nvSpPr>
        <dsp:cNvPr id="0" name=""/>
        <dsp:cNvSpPr/>
      </dsp:nvSpPr>
      <dsp:spPr>
        <a:xfrm>
          <a:off x="3399614" y="3907406"/>
          <a:ext cx="3090559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700EB9-D46A-4D95-B14F-2D8068572EEE}">
      <dsp:nvSpPr>
        <dsp:cNvPr id="0" name=""/>
        <dsp:cNvSpPr/>
      </dsp:nvSpPr>
      <dsp:spPr>
        <a:xfrm>
          <a:off x="6799229" y="0"/>
          <a:ext cx="3090559" cy="3907478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952" tIns="330200" rIns="240952" bIns="33020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kern="1200"/>
            <a:t>모델의 일반화</a:t>
          </a:r>
          <a:r>
            <a:rPr lang="en-US" sz="2000" kern="1200"/>
            <a:t>(regularization) </a:t>
          </a:r>
          <a:r>
            <a:rPr lang="ko-KR" sz="2000" kern="1200"/>
            <a:t>효과가 있다</a:t>
          </a:r>
          <a:r>
            <a:rPr lang="en-US" sz="2000" kern="1200"/>
            <a:t>.</a:t>
          </a:r>
        </a:p>
      </dsp:txBody>
      <dsp:txXfrm>
        <a:off x="6799229" y="1484841"/>
        <a:ext cx="3090559" cy="2344486"/>
      </dsp:txXfrm>
    </dsp:sp>
    <dsp:sp modelId="{7AC4D1E2-B110-4857-AFE4-B53E1198D127}">
      <dsp:nvSpPr>
        <dsp:cNvPr id="0" name=""/>
        <dsp:cNvSpPr/>
      </dsp:nvSpPr>
      <dsp:spPr>
        <a:xfrm>
          <a:off x="7758387" y="390747"/>
          <a:ext cx="1172243" cy="117224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393" tIns="12700" rIns="91393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3</a:t>
          </a:r>
        </a:p>
      </dsp:txBody>
      <dsp:txXfrm>
        <a:off x="7930058" y="562418"/>
        <a:ext cx="828901" cy="828901"/>
      </dsp:txXfrm>
    </dsp:sp>
    <dsp:sp modelId="{4240DE8C-5693-4126-AD3F-B4A30F90426E}">
      <dsp:nvSpPr>
        <dsp:cNvPr id="0" name=""/>
        <dsp:cNvSpPr/>
      </dsp:nvSpPr>
      <dsp:spPr>
        <a:xfrm>
          <a:off x="6799229" y="3907406"/>
          <a:ext cx="3090559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6B6621-258E-4541-8E01-17EF6FA5DF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CB0DB8-AEB6-4417-A6B2-BB145080CF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77C023-F418-4840-BDDF-9C6E662A3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BEC39-720A-452E-AA88-32BA09F35A9A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130C9F-5516-4F39-B258-24D818F0C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CBA654-295A-45EE-9525-FDD6FE909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E831-BE17-44AE-AA3C-E71615D6D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70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AEB092-5304-4BD7-BA1D-92461CB21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615E0B-EC6A-41E8-9DC6-A550DFEB5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6F9F77-8EE0-4985-9F35-3F34E30EA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BEC39-720A-452E-AA88-32BA09F35A9A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6AA0D0-518F-4F4C-9D89-90741EE52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CC9911-15EF-4CB1-B82E-5D6DD0766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E831-BE17-44AE-AA3C-E71615D6D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186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9C15FAC-0C53-4676-AC39-CED40DE631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3EF6E3-3615-4CDD-905C-8EE80315F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895912-AA32-4ED0-ACE1-F87CD79F7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BEC39-720A-452E-AA88-32BA09F35A9A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2DC7C9-083C-43FF-893B-89A7F1D56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0F70D7-E1D3-481D-8C66-CA74B12C4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E831-BE17-44AE-AA3C-E71615D6D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085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B2A744-AD9C-4BA5-B3BD-DA364A97E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FB7BEF-DAD9-43AD-AC25-D8648B649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816FAC-B76D-4626-8994-47D3C1EB5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BEC39-720A-452E-AA88-32BA09F35A9A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A4878D-A152-46B4-BCF7-386156794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D818F6-6053-461A-95B5-8E9DF429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E831-BE17-44AE-AA3C-E71615D6D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96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84749-2AF9-4080-BA1D-89534DA8F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01FB3E-3EA4-4143-B46F-49658B852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DA48A4-D296-4ED5-9DD6-4B9A7BCDB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BEC39-720A-452E-AA88-32BA09F35A9A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C038DD-5BFB-46EB-8202-98CB736DA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EA531B-8EAB-47EB-B56C-0372D19AC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E831-BE17-44AE-AA3C-E71615D6D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669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B6D84-1A43-4903-99C7-7DBAD0B81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D5E409-A766-4246-BE79-5D3E2FA369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EB398F-8EDE-41D4-8DF9-B9E2C33ED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21B033-4648-489F-B5C1-4072E4B64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BEC39-720A-452E-AA88-32BA09F35A9A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3C2184-34EE-4457-95E4-1C6052863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0382C9-5DC3-4D12-AC08-6B236F8E6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E831-BE17-44AE-AA3C-E71615D6D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979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A9E10F-4C5D-42F9-BA8D-83E4A66D1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BFEB1E-F96C-43AC-BC07-D81A0A368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4E0D1B-EDD5-4735-B8F2-8ADF2264B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251B28-CF65-42D6-81DA-BB02EFC67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7D9822D-080D-4238-A374-164CE5BD11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009FF06-C1C0-4107-B7C5-3F29CE608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BEC39-720A-452E-AA88-32BA09F35A9A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710AD5C-CAF3-4D36-A04E-EB2255353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17B79B6-4DC9-4B61-814C-E18DC72D6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E831-BE17-44AE-AA3C-E71615D6D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584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2441EF-4F51-4D0D-A1E4-6AE21FBFB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28DE38-1A96-4119-979B-E4483EBEE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BEC39-720A-452E-AA88-32BA09F35A9A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C7A963-C229-48EF-A0DB-8819E89F0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C52335-5421-4EFE-99D7-CC2380DA6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E831-BE17-44AE-AA3C-E71615D6D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865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B3F06B-B2E7-4C9E-A918-3F2684655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BEC39-720A-452E-AA88-32BA09F35A9A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A533BC-FD68-4981-AF7B-7B8B185F5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AE8B1F-0697-4F3C-B3EC-87B11159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E831-BE17-44AE-AA3C-E71615D6D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890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00F09-B24D-4BF1-8EB5-162C794B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83D5F8-35B5-41A7-B24A-E64DD1565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28A012-D675-455E-92A5-271B409B6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EE3D8F-B9BF-440E-9840-D2236F9E1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BEC39-720A-452E-AA88-32BA09F35A9A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F5D5CB-6D47-42EC-B949-82311AE4D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7EB882-5D39-419D-A968-CA7D0E35A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E831-BE17-44AE-AA3C-E71615D6D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780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F39E8-3B6A-4236-9409-02C2208F5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5021D7A-47F2-4CAC-B441-8EB22BA765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749973-EF69-4BC7-AB15-0E76F9FE4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A7FCBF-13B6-467C-86E8-6E430F482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BEC39-720A-452E-AA88-32BA09F35A9A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1B8BEB-0BB2-4A86-A68E-EB34214BE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EB6445-1296-477F-8EA7-62361D3F0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E831-BE17-44AE-AA3C-E71615D6D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674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05DF383-14CC-49E9-BB4E-6710A6730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D7BDCE-351D-4D65-85AD-9859E933C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ACDAF1-17FF-40E2-BFB8-E2BFF7EF6B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BEC39-720A-452E-AA88-32BA09F35A9A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C60A26-CE66-43AD-9E08-D42BEB32F8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E51346-6F45-489F-BC2C-3F8D7C6534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FE831-BE17-44AE-AA3C-E71615D6D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855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0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9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bstract background of dark mesh">
            <a:extLst>
              <a:ext uri="{FF2B5EF4-FFF2-40B4-BE49-F238E27FC236}">
                <a16:creationId xmlns:a16="http://schemas.microsoft.com/office/drawing/2014/main" id="{86321569-5EAC-4DF8-A166-A20B64FEF8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E4613ED-13F0-43F4-AE99-3F1D6A8E28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Deep Neural Network</a:t>
            </a: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4AE34D-AF1B-42B3-AEB7-345FE81DC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FFFFFF"/>
                </a:solidFill>
              </a:rPr>
              <a:t>소프트웨어학과 </a:t>
            </a:r>
            <a:r>
              <a:rPr lang="en-US" altLang="ko-KR">
                <a:solidFill>
                  <a:srgbClr val="FFFFFF"/>
                </a:solidFill>
              </a:rPr>
              <a:t>202020994 </a:t>
            </a:r>
            <a:r>
              <a:rPr lang="ko-KR" altLang="en-US">
                <a:solidFill>
                  <a:srgbClr val="FFFFFF"/>
                </a:solidFill>
              </a:rPr>
              <a:t>추재훈</a:t>
            </a:r>
          </a:p>
        </p:txBody>
      </p:sp>
    </p:spTree>
    <p:extLst>
      <p:ext uri="{BB962C8B-B14F-4D97-AF65-F5344CB8AC3E}">
        <p14:creationId xmlns:p14="http://schemas.microsoft.com/office/powerpoint/2010/main" val="11736313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488895B-7F65-4997-88E7-73C68CC2D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altLang="ko-KR" sz="4000" b="1">
                <a:solidFill>
                  <a:schemeClr val="bg1"/>
                </a:solidFill>
              </a:rPr>
              <a:t>Glorot,</a:t>
            </a:r>
            <a:r>
              <a:rPr lang="ko-KR" altLang="en-US" sz="4000" b="1">
                <a:solidFill>
                  <a:schemeClr val="bg1"/>
                </a:solidFill>
              </a:rPr>
              <a:t> </a:t>
            </a:r>
            <a:r>
              <a:rPr lang="en-US" altLang="ko-KR" sz="4000" b="1">
                <a:solidFill>
                  <a:schemeClr val="bg1"/>
                </a:solidFill>
              </a:rPr>
              <a:t>He</a:t>
            </a:r>
            <a:r>
              <a:rPr lang="ko-KR" altLang="en-US" sz="4000" b="1">
                <a:solidFill>
                  <a:schemeClr val="bg1"/>
                </a:solidFill>
              </a:rPr>
              <a:t> </a:t>
            </a:r>
            <a:r>
              <a:rPr lang="en-US" altLang="ko-KR" sz="4000">
                <a:solidFill>
                  <a:schemeClr val="bg1"/>
                </a:solidFill>
              </a:rPr>
              <a:t>initialization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72EF50-3D4F-41AF-8814-1F55247E4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US" altLang="ko-KR" sz="2400" dirty="0" err="1"/>
              <a:t>Glorot</a:t>
            </a:r>
            <a:r>
              <a:rPr lang="ko-KR" altLang="en-US" sz="2400" dirty="0"/>
              <a:t> </a:t>
            </a:r>
            <a:r>
              <a:rPr lang="en-US" altLang="ko-KR" sz="2400" dirty="0"/>
              <a:t>initialization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He</a:t>
            </a:r>
            <a:r>
              <a:rPr lang="ko-KR" altLang="en-US" sz="2400" dirty="0"/>
              <a:t> </a:t>
            </a:r>
            <a:r>
              <a:rPr lang="en-US" altLang="ko-KR" sz="2400" dirty="0"/>
              <a:t>initialization</a:t>
            </a:r>
            <a:r>
              <a:rPr lang="ko-KR" altLang="en-US" sz="2400" dirty="0"/>
              <a:t> </a:t>
            </a:r>
            <a:r>
              <a:rPr lang="en-US" altLang="ko-KR" sz="2400" dirty="0"/>
              <a:t>(about</a:t>
            </a:r>
            <a:r>
              <a:rPr lang="ko-KR" altLang="en-US" sz="2400" dirty="0"/>
              <a:t> </a:t>
            </a:r>
            <a:r>
              <a:rPr lang="en-US" altLang="ko-KR" sz="2400" dirty="0" err="1"/>
              <a:t>ReLu</a:t>
            </a:r>
            <a:r>
              <a:rPr lang="en-US" altLang="ko-KR" sz="2400" dirty="0"/>
              <a:t> Activation Functions)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F6D62EA5-D872-48CC-AC12-EBE4E1B6F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446" y="2772049"/>
            <a:ext cx="5143392" cy="255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507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1"/>
            <a:ext cx="12191990" cy="16886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A94E44-478F-4AB7-B4FC-AF157F527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altLang="ko-KR" sz="4000">
                <a:solidFill>
                  <a:schemeClr val="bg1"/>
                </a:solidFill>
              </a:rPr>
              <a:t>Batch Normalization (BN)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215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내용 개체 틀 2">
            <a:extLst>
              <a:ext uri="{FF2B5EF4-FFF2-40B4-BE49-F238E27FC236}">
                <a16:creationId xmlns:a16="http://schemas.microsoft.com/office/drawing/2014/main" id="{B08C5612-8634-4506-A8DF-480EA10B97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3834534"/>
              </p:ext>
            </p:extLst>
          </p:nvPr>
        </p:nvGraphicFramePr>
        <p:xfrm>
          <a:off x="1155558" y="2261336"/>
          <a:ext cx="9889789" cy="3907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직사각형 12" descr="스톱워치">
            <a:extLst>
              <a:ext uri="{FF2B5EF4-FFF2-40B4-BE49-F238E27FC236}">
                <a16:creationId xmlns:a16="http://schemas.microsoft.com/office/drawing/2014/main" id="{3ACD0265-84E0-4CFF-BD3C-93214DA61574}"/>
              </a:ext>
            </a:extLst>
          </p:cNvPr>
          <p:cNvSpPr/>
          <p:nvPr/>
        </p:nvSpPr>
        <p:spPr>
          <a:xfrm>
            <a:off x="2291515" y="5349250"/>
            <a:ext cx="742519" cy="742519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직사각형 18" descr="Arrow Circle">
            <a:extLst>
              <a:ext uri="{FF2B5EF4-FFF2-40B4-BE49-F238E27FC236}">
                <a16:creationId xmlns:a16="http://schemas.microsoft.com/office/drawing/2014/main" id="{D92F432E-927C-4FCE-BC44-9095451B1F98}"/>
              </a:ext>
            </a:extLst>
          </p:cNvPr>
          <p:cNvSpPr/>
          <p:nvPr/>
        </p:nvSpPr>
        <p:spPr>
          <a:xfrm>
            <a:off x="5655029" y="5220783"/>
            <a:ext cx="881941" cy="999455"/>
          </a:xfrm>
          <a:prstGeom prst="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직사각형 20" descr="통계">
            <a:extLst>
              <a:ext uri="{FF2B5EF4-FFF2-40B4-BE49-F238E27FC236}">
                <a16:creationId xmlns:a16="http://schemas.microsoft.com/office/drawing/2014/main" id="{1A29DD8E-4DEA-43B3-8DE9-2B513BA47FED}"/>
              </a:ext>
            </a:extLst>
          </p:cNvPr>
          <p:cNvSpPr/>
          <p:nvPr/>
        </p:nvSpPr>
        <p:spPr>
          <a:xfrm>
            <a:off x="9157965" y="5271446"/>
            <a:ext cx="881942" cy="897368"/>
          </a:xfrm>
          <a:prstGeom prst="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320312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BA19E7B-25EF-450F-A97C-2BC0F867F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Batch</a:t>
            </a:r>
            <a:r>
              <a:rPr lang="ko-KR" altLang="en-US" sz="4000" dirty="0">
                <a:solidFill>
                  <a:schemeClr val="bg1"/>
                </a:solidFill>
              </a:rPr>
              <a:t> </a:t>
            </a:r>
            <a:r>
              <a:rPr lang="en-US" altLang="ko-KR" sz="4000" dirty="0">
                <a:solidFill>
                  <a:schemeClr val="bg1"/>
                </a:solidFill>
              </a:rPr>
              <a:t>Normalization (BN)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5932BF-730B-41A9-BCCF-B58651BAC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활성화 함수의 </a:t>
            </a:r>
            <a:r>
              <a:rPr lang="ko-KR" altLang="en-US" sz="2400" dirty="0" err="1"/>
              <a:t>활성화값</a:t>
            </a:r>
            <a:r>
              <a:rPr lang="ko-KR" altLang="en-US" sz="2400" dirty="0"/>
              <a:t> 또는 </a:t>
            </a:r>
            <a:r>
              <a:rPr lang="ko-KR" altLang="en-US" sz="2400" dirty="0" err="1"/>
              <a:t>출력값을</a:t>
            </a:r>
            <a:r>
              <a:rPr lang="ko-KR" altLang="en-US" sz="2400" dirty="0"/>
              <a:t> 정규화 </a:t>
            </a:r>
            <a:r>
              <a:rPr lang="en-US" altLang="ko-KR" sz="2400" dirty="0"/>
              <a:t>(</a:t>
            </a:r>
            <a:r>
              <a:rPr lang="ko-KR" altLang="en-US" sz="2400" dirty="0"/>
              <a:t>정규분포로 만듦</a:t>
            </a:r>
            <a:r>
              <a:rPr lang="en-US" altLang="ko-KR" sz="2400" dirty="0"/>
              <a:t>) </a:t>
            </a:r>
            <a:r>
              <a:rPr lang="ko-KR" altLang="en-US" sz="2400" dirty="0"/>
              <a:t>하는 작업을 말함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Neural network </a:t>
            </a:r>
            <a:r>
              <a:rPr lang="ko-KR" altLang="en-US" sz="2400" dirty="0"/>
              <a:t>의 각 </a:t>
            </a:r>
            <a:r>
              <a:rPr lang="en-US" altLang="ko-KR" sz="2400" dirty="0"/>
              <a:t>layer</a:t>
            </a:r>
            <a:r>
              <a:rPr lang="ko-KR" altLang="en-US" sz="2400" dirty="0"/>
              <a:t>에서 데이터</a:t>
            </a:r>
            <a:r>
              <a:rPr lang="en-US" altLang="ko-KR" sz="2400" dirty="0"/>
              <a:t>(</a:t>
            </a:r>
            <a:r>
              <a:rPr lang="ko-KR" altLang="en-US" sz="2400" dirty="0"/>
              <a:t>배치</a:t>
            </a:r>
            <a:r>
              <a:rPr lang="en-US" altLang="ko-KR" sz="2400" dirty="0"/>
              <a:t>)</a:t>
            </a:r>
            <a:r>
              <a:rPr lang="ko-KR" altLang="en-US" sz="2400" dirty="0"/>
              <a:t>의 분포를 정규화 하는 작업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일종의 노이즈를 추가하는 방법 </a:t>
            </a:r>
            <a:r>
              <a:rPr lang="en-US" altLang="ko-KR" sz="2400" dirty="0"/>
              <a:t>(10</a:t>
            </a:r>
            <a:r>
              <a:rPr lang="ko-KR" altLang="en-US" sz="2400" dirty="0"/>
              <a:t>장의 </a:t>
            </a:r>
            <a:r>
              <a:rPr lang="en-US" altLang="ko-KR" sz="2400" dirty="0"/>
              <a:t>bias </a:t>
            </a:r>
            <a:r>
              <a:rPr lang="ko-KR" altLang="en-US" sz="2400" dirty="0"/>
              <a:t>와 유사함</a:t>
            </a:r>
            <a:r>
              <a:rPr lang="en-US" altLang="ko-KR" sz="2400" dirty="0"/>
              <a:t>) -&gt; </a:t>
            </a:r>
            <a:r>
              <a:rPr lang="ko-KR" altLang="en-US" sz="2400" dirty="0"/>
              <a:t>배치마다 정규화 </a:t>
            </a:r>
            <a:r>
              <a:rPr lang="en-US" altLang="ko-KR" sz="2400" dirty="0"/>
              <a:t>-&gt; </a:t>
            </a:r>
            <a:r>
              <a:rPr lang="ko-KR" altLang="en-US" sz="2400" dirty="0"/>
              <a:t>전체 데이터에 대한 평균 분산</a:t>
            </a:r>
            <a:r>
              <a:rPr lang="en-US" altLang="ko-KR" sz="2400" dirty="0"/>
              <a:t>, </a:t>
            </a:r>
            <a:r>
              <a:rPr lang="ko-KR" altLang="en-US" sz="2400" dirty="0"/>
              <a:t>값이 달라질 수 있음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848260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B013CD3-1548-449E-98D1-9202CB835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Batch</a:t>
            </a:r>
            <a:r>
              <a:rPr lang="ko-KR" altLang="en-US" sz="4000" dirty="0">
                <a:solidFill>
                  <a:schemeClr val="bg1"/>
                </a:solidFill>
              </a:rPr>
              <a:t> </a:t>
            </a:r>
            <a:r>
              <a:rPr lang="en-US" altLang="ko-KR" sz="4000" dirty="0">
                <a:solidFill>
                  <a:schemeClr val="bg1"/>
                </a:solidFill>
              </a:rPr>
              <a:t>Normalization</a:t>
            </a:r>
            <a:r>
              <a:rPr lang="ko-KR" altLang="en-US" sz="4000" dirty="0">
                <a:solidFill>
                  <a:schemeClr val="bg1"/>
                </a:solidFill>
              </a:rPr>
              <a:t> </a:t>
            </a:r>
            <a:r>
              <a:rPr lang="en-US" altLang="ko-KR" sz="4000" dirty="0">
                <a:solidFill>
                  <a:schemeClr val="bg1"/>
                </a:solidFill>
              </a:rPr>
              <a:t>(BN)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514790-9CB9-423D-BAB0-B7F797EE9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endParaRPr lang="ko-KR" altLang="en-US" sz="24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97C3DD-CF62-4388-B41F-87E2CDC00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83" y="1839389"/>
            <a:ext cx="905827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916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82B79F0-F512-4DB4-96CF-74077858B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Batch Normalization (BN)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CE146B-2D23-45F1-8811-E7707952C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endParaRPr lang="ko-KR" altLang="en-US" sz="24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DE4B79-2181-47D2-BC1D-996CEB5C7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589" y="1766597"/>
            <a:ext cx="6134099" cy="501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810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D5C30C-30AF-4D87-9D42-FAFEBDB51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Batch Normalization (BN)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C46F3C-E7DC-4477-80F3-96C72E82F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B68588-D935-4301-AB64-375466B58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18" y="1983536"/>
            <a:ext cx="5550588" cy="419342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5952715-4F38-4CD6-8543-4784D7A61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507" y="1983536"/>
            <a:ext cx="6288484" cy="41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268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9184233-F5B7-472A-8983-D362D6F79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Gradient Clipping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261373-AA92-47F2-864D-92D93E987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6CEF36-7CDA-4ECD-B5E5-4A11C4A95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4109" y="2217343"/>
            <a:ext cx="484822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333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9F4ED41-E46A-40D1-9CCD-EC0D9ABEE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Transfer Learning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2C7D6F-A7CB-4683-B6C2-C81D14BCD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Pre-trained model </a:t>
            </a:r>
            <a:r>
              <a:rPr lang="ko-KR" altLang="en-US" sz="2400" dirty="0"/>
              <a:t>사용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: </a:t>
            </a:r>
            <a:r>
              <a:rPr lang="ko-KR" altLang="en-US" sz="2400" dirty="0"/>
              <a:t>내가 풀고자 하는 문제와 비슷하면서 사이즈가 큰 데이터로 이미 학습이 되어 있는 모델</a:t>
            </a:r>
          </a:p>
        </p:txBody>
      </p:sp>
    </p:spTree>
    <p:extLst>
      <p:ext uri="{BB962C8B-B14F-4D97-AF65-F5344CB8AC3E}">
        <p14:creationId xmlns:p14="http://schemas.microsoft.com/office/powerpoint/2010/main" val="3818371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301D807-E6B4-49C2-A5C4-D9C741129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High-speed</a:t>
            </a:r>
            <a:r>
              <a:rPr lang="ko-KR" altLang="en-US" sz="4000" dirty="0">
                <a:solidFill>
                  <a:schemeClr val="bg1"/>
                </a:solidFill>
              </a:rPr>
              <a:t> </a:t>
            </a:r>
            <a:r>
              <a:rPr lang="en-US" altLang="ko-KR" sz="4000" dirty="0">
                <a:solidFill>
                  <a:schemeClr val="bg1"/>
                </a:solidFill>
              </a:rPr>
              <a:t>Optimizer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76B450-3994-47AB-B490-5AC558345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Momentum optimization</a:t>
            </a:r>
          </a:p>
          <a:p>
            <a:r>
              <a:rPr lang="en-US" altLang="ko-KR" sz="2400" dirty="0" err="1"/>
              <a:t>Nesterov</a:t>
            </a:r>
            <a:r>
              <a:rPr lang="en-US" altLang="ko-KR" sz="2400" dirty="0"/>
              <a:t> accelerated gradient</a:t>
            </a:r>
          </a:p>
          <a:p>
            <a:r>
              <a:rPr lang="en-US" altLang="ko-KR" sz="2400" dirty="0" err="1"/>
              <a:t>AdaGrad</a:t>
            </a:r>
            <a:endParaRPr lang="en-US" altLang="ko-KR" sz="2400" dirty="0"/>
          </a:p>
          <a:p>
            <a:r>
              <a:rPr lang="en-US" altLang="ko-KR" sz="2400" dirty="0" err="1"/>
              <a:t>RMSProp</a:t>
            </a:r>
            <a:endParaRPr lang="en-US" altLang="ko-KR" sz="2400" dirty="0"/>
          </a:p>
          <a:p>
            <a:r>
              <a:rPr lang="en-US" altLang="ko-KR" sz="2400" dirty="0"/>
              <a:t>Adam</a:t>
            </a:r>
          </a:p>
          <a:p>
            <a:r>
              <a:rPr lang="en-US" altLang="ko-KR" sz="2400" dirty="0" err="1"/>
              <a:t>Nadam</a:t>
            </a:r>
            <a:endParaRPr lang="en-US" altLang="ko-KR" sz="2400" dirty="0"/>
          </a:p>
          <a:p>
            <a:r>
              <a:rPr lang="en-US" altLang="ko-KR" sz="2400" dirty="0"/>
              <a:t>Learning schedule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43946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560A2C5-E5AC-4117-803B-BB259C7FF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Momentum optimization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EA23BD-D4B1-427D-9AC3-476A4BE2F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ko-KR" altLang="en-US" sz="2400" dirty="0" err="1"/>
              <a:t>경사하강법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4E2183-952F-4ABF-B0F6-C83EB33AC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538" y="2632472"/>
            <a:ext cx="4572000" cy="37147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FA6DB03-2B94-49AF-AF13-D6C2E8BD3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531" y="3232239"/>
            <a:ext cx="3590925" cy="16859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1F3AED5-7D4C-4690-9B8E-5706FE5D9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4268" y="5384006"/>
            <a:ext cx="4743450" cy="1133475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E6269B2-23D9-4C15-A954-E031B93A8A2B}"/>
              </a:ext>
            </a:extLst>
          </p:cNvPr>
          <p:cNvCxnSpPr/>
          <p:nvPr/>
        </p:nvCxnSpPr>
        <p:spPr>
          <a:xfrm>
            <a:off x="3119717" y="2217343"/>
            <a:ext cx="0" cy="367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91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B605F78-894B-4B04-A7B3-B18C73F64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D38E9D-F6E9-4407-8B40-D670C4198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en-US" altLang="ko-KR" sz="2400" dirty="0"/>
              <a:t>Gradient Vanishing/Gradient Exploding</a:t>
            </a:r>
          </a:p>
          <a:p>
            <a:r>
              <a:rPr lang="en-US" altLang="ko-KR" sz="2400" dirty="0"/>
              <a:t>Some Initializations</a:t>
            </a:r>
          </a:p>
          <a:p>
            <a:r>
              <a:rPr lang="en-US" altLang="ko-KR" sz="2400" dirty="0"/>
              <a:t>Transfer Learning</a:t>
            </a:r>
          </a:p>
          <a:p>
            <a:r>
              <a:rPr lang="en-US" altLang="ko-KR" sz="2400" dirty="0"/>
              <a:t>Optimizers</a:t>
            </a:r>
          </a:p>
        </p:txBody>
      </p:sp>
    </p:spTree>
    <p:extLst>
      <p:ext uri="{BB962C8B-B14F-4D97-AF65-F5344CB8AC3E}">
        <p14:creationId xmlns:p14="http://schemas.microsoft.com/office/powerpoint/2010/main" val="2213696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8DE3729-E494-408B-AE5D-4FE6F33E9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Momentum optimization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770BA418-8A45-4381-9EE7-A71D1E0C51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6851" y="2505488"/>
            <a:ext cx="4572000" cy="37147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19BFEBC-1E8C-48AF-8979-F9FE5C637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594" y="2505488"/>
            <a:ext cx="4657725" cy="3724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6A94BD-E19E-4330-AE76-8678D3AFF487}"/>
              </a:ext>
            </a:extLst>
          </p:cNvPr>
          <p:cNvSpPr txBox="1"/>
          <p:nvPr/>
        </p:nvSpPr>
        <p:spPr>
          <a:xfrm>
            <a:off x="5771001" y="404248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vs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51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95C8A41-EE24-41ED-9386-44BDDC4C5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altLang="ko-KR" sz="4000" dirty="0" err="1">
                <a:solidFill>
                  <a:schemeClr val="bg1"/>
                </a:solidFill>
              </a:rPr>
              <a:t>Nesterov</a:t>
            </a:r>
            <a:r>
              <a:rPr lang="en-US" altLang="ko-KR" sz="4000" dirty="0">
                <a:solidFill>
                  <a:schemeClr val="bg1"/>
                </a:solidFill>
              </a:rPr>
              <a:t> accelerated gradient (NAG)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D94920-B9E0-4D16-A542-BF406EB1A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모멘텀 최적화의 변종</a:t>
            </a:r>
            <a:endParaRPr lang="en-US" altLang="ko-KR" sz="2400" dirty="0"/>
          </a:p>
          <a:p>
            <a:r>
              <a:rPr lang="ko-KR" altLang="en-US" sz="2400" dirty="0"/>
              <a:t>모멘텀 최적화보다 더 빠름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B3BBAC32-AE32-4F9B-8F7F-A9C85A9A5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46" y="3232239"/>
            <a:ext cx="6026683" cy="1660603"/>
          </a:xfrm>
          <a:prstGeom prst="rect">
            <a:avLst/>
          </a:prstGeom>
        </p:spPr>
      </p:pic>
      <p:pic>
        <p:nvPicPr>
          <p:cNvPr id="2050" name="Picture 2" descr="Gradient Descent Optimization Algorithms at Saddle Point">
            <a:extLst>
              <a:ext uri="{FF2B5EF4-FFF2-40B4-BE49-F238E27FC236}">
                <a16:creationId xmlns:a16="http://schemas.microsoft.com/office/drawing/2014/main" id="{E6F62C75-13F6-4CEA-9342-92BD9B9736D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324" y="496310"/>
            <a:ext cx="7749340" cy="5999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846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696C0BC-9E34-4009-894E-251E0FC39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altLang="ko-KR" sz="4000" dirty="0" err="1">
                <a:solidFill>
                  <a:schemeClr val="bg1"/>
                </a:solidFill>
              </a:rPr>
              <a:t>AdaGrad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C135EB-AB3B-4AAD-BD7C-E6C458D18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Adaptive + Gradient</a:t>
            </a:r>
          </a:p>
          <a:p>
            <a:r>
              <a:rPr lang="en-US" altLang="ko-KR" sz="2400" dirty="0"/>
              <a:t>‘Learning rate’</a:t>
            </a:r>
            <a:r>
              <a:rPr lang="ko-KR" altLang="en-US" sz="2400" dirty="0"/>
              <a:t>를</a:t>
            </a:r>
            <a:r>
              <a:rPr lang="en-US" altLang="ko-KR" sz="2400" dirty="0"/>
              <a:t> </a:t>
            </a:r>
            <a:r>
              <a:rPr lang="ko-KR" altLang="en-US" sz="2400" dirty="0"/>
              <a:t>점차 줄여가는 방식</a:t>
            </a:r>
            <a:endParaRPr lang="en-US" altLang="ko-KR" sz="2400" dirty="0"/>
          </a:p>
          <a:p>
            <a:r>
              <a:rPr lang="en-US" altLang="ko-KR" sz="2400" dirty="0"/>
              <a:t>Step size</a:t>
            </a:r>
            <a:r>
              <a:rPr lang="ko-KR" altLang="en-US" sz="2400" dirty="0"/>
              <a:t>에 대한 장단점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B09EF57E-2241-44D3-9A73-B31F3BE94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126" y="3750823"/>
            <a:ext cx="3951348" cy="26580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A41C199-ACC6-492B-92BA-F3267FDBF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8348" y="2042344"/>
            <a:ext cx="5555303" cy="436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7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CEA70C0-7934-4927-BFC7-A788A6473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altLang="ko-KR" sz="4000" dirty="0" err="1">
                <a:solidFill>
                  <a:schemeClr val="bg1"/>
                </a:solidFill>
              </a:rPr>
              <a:t>RMSProp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E09970-D1E4-40A5-977C-2A9E6A94E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US" altLang="ko-KR" sz="2400" dirty="0" err="1"/>
              <a:t>AdaGrad</a:t>
            </a:r>
            <a:r>
              <a:rPr lang="ko-KR" altLang="en-US" sz="2400" dirty="0"/>
              <a:t>를 보완하기 위한 알고리즘</a:t>
            </a:r>
            <a:endParaRPr lang="en-US" altLang="ko-KR" sz="2400" dirty="0"/>
          </a:p>
          <a:p>
            <a:r>
              <a:rPr lang="ko-KR" altLang="en-US" sz="2400" dirty="0"/>
              <a:t>가장 최근 반복에서 비롯된 </a:t>
            </a:r>
            <a:r>
              <a:rPr lang="en-US" altLang="ko-KR" sz="2400" dirty="0"/>
              <a:t>gradient</a:t>
            </a:r>
            <a:r>
              <a:rPr lang="ko-KR" altLang="en-US" sz="2400" dirty="0"/>
              <a:t>만 누적 </a:t>
            </a:r>
            <a:r>
              <a:rPr lang="en-US" altLang="ko-KR" sz="2400" dirty="0"/>
              <a:t>(</a:t>
            </a:r>
            <a:r>
              <a:rPr lang="ko-KR" altLang="en-US" sz="2400" dirty="0"/>
              <a:t>지수감소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2AA23E-9A9E-49A4-851E-C7BB7314A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918" y="3696530"/>
            <a:ext cx="4771298" cy="184208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A7EFF9F-33DC-4067-9447-3FCB00FB7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963" y="3696530"/>
            <a:ext cx="4651780" cy="17794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AD67B0-BF2E-4ED2-B929-4D8B797415A7}"/>
              </a:ext>
            </a:extLst>
          </p:cNvPr>
          <p:cNvSpPr txBox="1"/>
          <p:nvPr/>
        </p:nvSpPr>
        <p:spPr>
          <a:xfrm>
            <a:off x="1957754" y="3232239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AdaGrad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5D568D-07AD-4CD8-9CC5-4599FFDD4DEE}"/>
              </a:ext>
            </a:extLst>
          </p:cNvPr>
          <p:cNvSpPr txBox="1"/>
          <p:nvPr/>
        </p:nvSpPr>
        <p:spPr>
          <a:xfrm>
            <a:off x="8842753" y="3232239"/>
            <a:ext cx="1148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RMSProp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8656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8F84F8-DC1E-437F-A597-6561FFE25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Adam/</a:t>
            </a:r>
            <a:r>
              <a:rPr lang="en-US" altLang="ko-KR" sz="4000" dirty="0" err="1">
                <a:solidFill>
                  <a:schemeClr val="bg1"/>
                </a:solidFill>
              </a:rPr>
              <a:t>Nadam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24D302-7486-46F2-B2A3-A56796C7F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 lnSpcReduction="10000"/>
          </a:bodyPr>
          <a:lstStyle/>
          <a:p>
            <a:r>
              <a:rPr lang="en-US" altLang="ko-KR" sz="2400" dirty="0"/>
              <a:t>Momentum + </a:t>
            </a:r>
            <a:r>
              <a:rPr lang="en-US" altLang="ko-KR" sz="2400" dirty="0" err="1"/>
              <a:t>RMSProp</a:t>
            </a:r>
            <a:endParaRPr lang="en-US" altLang="ko-KR" sz="2400" dirty="0"/>
          </a:p>
          <a:p>
            <a:r>
              <a:rPr lang="ko-KR" altLang="en-US" sz="2400" dirty="0"/>
              <a:t>기울기의 지수평균 </a:t>
            </a:r>
            <a:r>
              <a:rPr lang="en-US" altLang="ko-KR" sz="2400" dirty="0"/>
              <a:t>, </a:t>
            </a:r>
            <a:r>
              <a:rPr lang="ko-KR" altLang="en-US" sz="2400" dirty="0"/>
              <a:t>기울기의 제곱의 지수평균</a:t>
            </a:r>
            <a:endParaRPr lang="en-US" altLang="ko-KR" sz="2400" dirty="0"/>
          </a:p>
          <a:p>
            <a:r>
              <a:rPr lang="en-US" altLang="ko-KR" sz="2400" dirty="0"/>
              <a:t>m</a:t>
            </a:r>
            <a:r>
              <a:rPr lang="ko-KR" altLang="en-US" sz="2400" dirty="0"/>
              <a:t>과 </a:t>
            </a:r>
            <a:r>
              <a:rPr lang="en-US" altLang="ko-KR" sz="2400" dirty="0"/>
              <a:t>v</a:t>
            </a:r>
            <a:r>
              <a:rPr lang="ko-KR" altLang="en-US" sz="2400" dirty="0"/>
              <a:t>가 처음에 </a:t>
            </a:r>
            <a:r>
              <a:rPr lang="en-US" altLang="ko-KR" sz="2400" dirty="0"/>
              <a:t>0</a:t>
            </a:r>
            <a:r>
              <a:rPr lang="ko-KR" altLang="en-US" sz="2400" dirty="0"/>
              <a:t>으로 초기화되어 있기 때문에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학습의 초반부에서는 </a:t>
            </a:r>
            <a:r>
              <a:rPr lang="en-US" altLang="ko-KR" sz="2400" dirty="0"/>
              <a:t>mt, </a:t>
            </a:r>
            <a:r>
              <a:rPr lang="en-US" altLang="ko-KR" sz="2400" dirty="0" err="1"/>
              <a:t>vt</a:t>
            </a:r>
            <a:r>
              <a:rPr lang="ko-KR" altLang="en-US" sz="2400" dirty="0"/>
              <a:t>가 </a:t>
            </a:r>
            <a:r>
              <a:rPr lang="en-US" altLang="ko-KR" sz="2400" dirty="0"/>
              <a:t>0</a:t>
            </a:r>
            <a:r>
              <a:rPr lang="ko-KR" altLang="en-US" sz="2400" dirty="0"/>
              <a:t>과 가깝게 </a:t>
            </a:r>
            <a:r>
              <a:rPr lang="en-US" altLang="ko-KR" sz="2400" dirty="0"/>
              <a:t>bias </a:t>
            </a:r>
            <a:r>
              <a:rPr lang="ko-KR" altLang="en-US" sz="2400" dirty="0"/>
              <a:t>되어있을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것이라 판단</a:t>
            </a:r>
            <a:endParaRPr lang="en-US" altLang="ko-KR" sz="2400" dirty="0"/>
          </a:p>
          <a:p>
            <a:r>
              <a:rPr lang="el-GR" altLang="ko-KR" sz="2400" dirty="0"/>
              <a:t>Β</a:t>
            </a:r>
            <a:r>
              <a:rPr lang="en-US" altLang="ko-KR" sz="2400" dirty="0"/>
              <a:t>1</a:t>
            </a:r>
            <a:r>
              <a:rPr lang="ko-KR" altLang="en-US" sz="2400" dirty="0"/>
              <a:t>은 </a:t>
            </a:r>
            <a:r>
              <a:rPr lang="en-US" altLang="ko-KR" sz="2400" dirty="0"/>
              <a:t>0.9, </a:t>
            </a:r>
            <a:r>
              <a:rPr lang="el-GR" altLang="ko-KR" sz="2400" dirty="0"/>
              <a:t>β</a:t>
            </a:r>
            <a:r>
              <a:rPr lang="en-US" altLang="ko-KR" sz="2400" dirty="0"/>
              <a:t>2</a:t>
            </a:r>
            <a:r>
              <a:rPr lang="ko-KR" altLang="en-US" sz="2400" dirty="0"/>
              <a:t>는 </a:t>
            </a:r>
            <a:r>
              <a:rPr lang="en-US" altLang="ko-KR" sz="2400" dirty="0"/>
              <a:t>0.999, </a:t>
            </a:r>
            <a:r>
              <a:rPr lang="el-GR" altLang="ko-KR" sz="2400" dirty="0"/>
              <a:t>ε</a:t>
            </a:r>
            <a:r>
              <a:rPr lang="ko-KR" altLang="en-US" sz="2400" dirty="0"/>
              <a:t>은 </a:t>
            </a:r>
            <a:r>
              <a:rPr lang="en-US" altLang="ko-KR" sz="2400" dirty="0"/>
              <a:t>10^-8 </a:t>
            </a:r>
            <a:r>
              <a:rPr lang="ko-KR" altLang="en-US" sz="2400" dirty="0"/>
              <a:t>정도를 사용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 err="1"/>
              <a:t>Nadam</a:t>
            </a:r>
            <a:r>
              <a:rPr lang="ko-KR" altLang="en-US" sz="2400" dirty="0"/>
              <a:t>은 </a:t>
            </a:r>
            <a:r>
              <a:rPr lang="en-US" altLang="ko-KR" sz="2400" dirty="0"/>
              <a:t>Adam</a:t>
            </a:r>
            <a:r>
              <a:rPr lang="ko-KR" altLang="en-US" sz="2400" dirty="0"/>
              <a:t>에 </a:t>
            </a:r>
            <a:r>
              <a:rPr lang="ko-KR" altLang="en-US" sz="2400" dirty="0" err="1"/>
              <a:t>네스테로프</a:t>
            </a:r>
            <a:r>
              <a:rPr lang="ko-KR" altLang="en-US" sz="2400" dirty="0"/>
              <a:t> 기법을 합친 것</a:t>
            </a:r>
            <a:endParaRPr lang="en-US" altLang="ko-KR" sz="2400" dirty="0"/>
          </a:p>
          <a:p>
            <a:r>
              <a:rPr lang="en-US" altLang="ko-KR" sz="2400" dirty="0">
                <a:solidFill>
                  <a:srgbClr val="FF0000"/>
                </a:solidFill>
              </a:rPr>
              <a:t>1</a:t>
            </a:r>
            <a:r>
              <a:rPr lang="ko-KR" altLang="en-US" sz="2400" dirty="0">
                <a:solidFill>
                  <a:srgbClr val="FF0000"/>
                </a:solidFill>
              </a:rPr>
              <a:t>차 </a:t>
            </a:r>
            <a:r>
              <a:rPr lang="ko-KR" altLang="en-US" sz="2400" dirty="0" err="1">
                <a:solidFill>
                  <a:srgbClr val="FF0000"/>
                </a:solidFill>
              </a:rPr>
              <a:t>편미분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AD03C2-A128-4781-9DF8-DAADEC717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2736" y="2070566"/>
            <a:ext cx="3305175" cy="9429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2A6154E-9FF3-4D59-8DB0-56A2DEB3F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1173" y="3646290"/>
            <a:ext cx="2824304" cy="269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6998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A7F6757-8157-4EE0-9D46-869942133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Learning</a:t>
            </a:r>
            <a:r>
              <a:rPr lang="ko-KR" altLang="en-US" sz="4000" dirty="0">
                <a:solidFill>
                  <a:schemeClr val="bg1"/>
                </a:solidFill>
              </a:rPr>
              <a:t> </a:t>
            </a:r>
            <a:r>
              <a:rPr lang="en-US" altLang="ko-KR" sz="4000" dirty="0">
                <a:solidFill>
                  <a:schemeClr val="bg1"/>
                </a:solidFill>
              </a:rPr>
              <a:t>Rate Scheduling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BAF4B9-38C9-471E-A802-D680C327F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6FD7B0-626C-4AE1-B837-0B141A584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086" y="2217343"/>
            <a:ext cx="7637827" cy="365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2767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05FE8FE-EDA3-49CB-B7F8-CE462BCF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Power Scheduling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53AA83-422D-45B5-BCF5-361840638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t : Training epoch (</a:t>
            </a:r>
            <a:r>
              <a:rPr lang="ko-KR" altLang="en-US" sz="2400" dirty="0"/>
              <a:t>반복 횟수</a:t>
            </a:r>
            <a:r>
              <a:rPr lang="en-US" altLang="ko-KR" sz="2400" dirty="0"/>
              <a:t>)</a:t>
            </a:r>
          </a:p>
          <a:p>
            <a:r>
              <a:rPr lang="en-US" altLang="ko-KR" sz="2400" dirty="0"/>
              <a:t>n0 : </a:t>
            </a:r>
            <a:r>
              <a:rPr lang="ko-KR" altLang="en-US" sz="2400" dirty="0"/>
              <a:t>초기 </a:t>
            </a:r>
            <a:r>
              <a:rPr lang="ko-KR" altLang="en-US" sz="2400" dirty="0" err="1"/>
              <a:t>학습률</a:t>
            </a:r>
            <a:endParaRPr lang="en-US" altLang="ko-KR" sz="2400" dirty="0"/>
          </a:p>
          <a:p>
            <a:r>
              <a:rPr lang="en-US" altLang="ko-KR" sz="2400" dirty="0"/>
              <a:t>c : </a:t>
            </a:r>
            <a:r>
              <a:rPr lang="ko-KR" altLang="en-US" sz="2400" dirty="0"/>
              <a:t>상수</a:t>
            </a:r>
            <a:endParaRPr lang="en-US" altLang="ko-KR" sz="2400" dirty="0"/>
          </a:p>
          <a:p>
            <a:r>
              <a:rPr lang="en-US" altLang="ko-KR" sz="2400" dirty="0"/>
              <a:t>s : </a:t>
            </a:r>
            <a:r>
              <a:rPr lang="ko-KR" altLang="en-US" sz="2400" dirty="0"/>
              <a:t>스텝 횟수 </a:t>
            </a:r>
            <a:r>
              <a:rPr lang="en-US" altLang="ko-KR" sz="2400" dirty="0"/>
              <a:t>(epoch</a:t>
            </a:r>
            <a:r>
              <a:rPr lang="ko-KR" altLang="en-US" sz="2400" dirty="0"/>
              <a:t>와는 다른 개념</a:t>
            </a:r>
            <a:r>
              <a:rPr lang="en-US" altLang="ko-KR" sz="2400" dirty="0"/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7E6602-C504-4F25-908F-B4E1BFC9D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995" y="1992099"/>
            <a:ext cx="5218447" cy="460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1077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DA6EF03-6661-41E4-9883-A6091D572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Exponential</a:t>
            </a:r>
            <a:r>
              <a:rPr lang="ko-KR" altLang="en-US" sz="4000" dirty="0">
                <a:solidFill>
                  <a:schemeClr val="bg1"/>
                </a:solidFill>
              </a:rPr>
              <a:t> </a:t>
            </a:r>
            <a:r>
              <a:rPr lang="en-US" altLang="ko-KR" sz="4000" dirty="0">
                <a:solidFill>
                  <a:schemeClr val="bg1"/>
                </a:solidFill>
              </a:rPr>
              <a:t>Scheduling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4566C9-1F91-4DFB-A556-15891C2BF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t : Training epoch(</a:t>
            </a:r>
            <a:r>
              <a:rPr lang="ko-KR" altLang="en-US" sz="2400" dirty="0"/>
              <a:t>반복 횟수</a:t>
            </a:r>
            <a:r>
              <a:rPr lang="en-US" altLang="ko-KR" sz="2400" dirty="0"/>
              <a:t>)</a:t>
            </a:r>
          </a:p>
          <a:p>
            <a:r>
              <a:rPr lang="en-US" altLang="ko-KR" sz="2400" dirty="0"/>
              <a:t>s : </a:t>
            </a:r>
            <a:r>
              <a:rPr lang="ko-KR" altLang="en-US" sz="2400" dirty="0"/>
              <a:t>스텝 횟수</a:t>
            </a:r>
            <a:endParaRPr lang="en-US" altLang="ko-KR" sz="2400" dirty="0"/>
          </a:p>
          <a:p>
            <a:r>
              <a:rPr lang="en-US" altLang="ko-KR" sz="2400" dirty="0"/>
              <a:t>t=s</a:t>
            </a:r>
            <a:r>
              <a:rPr lang="ko-KR" altLang="en-US" sz="2400" dirty="0"/>
              <a:t>일 땐 </a:t>
            </a:r>
            <a:r>
              <a:rPr lang="en-US" altLang="ko-KR" sz="2400" dirty="0"/>
              <a:t>(0.1)^1</a:t>
            </a:r>
          </a:p>
          <a:p>
            <a:r>
              <a:rPr lang="en-US" altLang="ko-KR" sz="2400" dirty="0"/>
              <a:t>t=2s</a:t>
            </a:r>
            <a:r>
              <a:rPr lang="ko-KR" altLang="en-US" sz="2400" dirty="0"/>
              <a:t>일 땐 </a:t>
            </a:r>
            <a:r>
              <a:rPr lang="en-US" altLang="ko-KR" sz="2400" dirty="0"/>
              <a:t>(0.1)^2</a:t>
            </a:r>
          </a:p>
          <a:p>
            <a:pPr marL="0" indent="0">
              <a:buNone/>
            </a:pPr>
            <a:r>
              <a:rPr lang="en-US" altLang="ko-KR" sz="2400" dirty="0"/>
              <a:t>…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6F4621-FF4B-4571-A860-21D893415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095" y="2081212"/>
            <a:ext cx="5047516" cy="427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3403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D601FE-7650-41EB-BC69-D462E0689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Piecewise Constant Scheduling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AC2318-5B4E-4294-9885-1E39FA891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Epoch -&gt; </a:t>
            </a:r>
            <a:r>
              <a:rPr lang="ko-KR" altLang="en-US" sz="2400" dirty="0"/>
              <a:t>일정 </a:t>
            </a:r>
            <a:r>
              <a:rPr lang="ko-KR" altLang="en-US" sz="2400" dirty="0" err="1"/>
              <a:t>학습률</a:t>
            </a:r>
            <a:endParaRPr lang="en-US" altLang="ko-KR" sz="2400" dirty="0"/>
          </a:p>
          <a:p>
            <a:r>
              <a:rPr lang="ko-KR" altLang="en-US" sz="2400" dirty="0"/>
              <a:t>또 다른 </a:t>
            </a:r>
            <a:r>
              <a:rPr lang="en-US" altLang="ko-KR" sz="2400" dirty="0"/>
              <a:t>Epoch -&gt; </a:t>
            </a:r>
            <a:r>
              <a:rPr lang="ko-KR" altLang="en-US" sz="2400" dirty="0"/>
              <a:t>더 작은 </a:t>
            </a:r>
            <a:r>
              <a:rPr lang="ko-KR" altLang="en-US" sz="2400" dirty="0" err="1"/>
              <a:t>학습률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E85D94-B831-4132-8E10-31DA577C0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343" y="2217343"/>
            <a:ext cx="5662869" cy="396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3421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AFE53DC-5EF0-4F8D-BD8D-222C3923C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Performance Scheduling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00FF3D-0DA1-461D-BE65-6C087EA02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매 </a:t>
            </a:r>
            <a:r>
              <a:rPr lang="en-US" altLang="ko-KR" sz="2400" dirty="0"/>
              <a:t>N</a:t>
            </a:r>
            <a:r>
              <a:rPr lang="ko-KR" altLang="en-US" sz="2400" dirty="0"/>
              <a:t>번 스텝마다 </a:t>
            </a:r>
            <a:r>
              <a:rPr lang="en-US" altLang="ko-KR" sz="2400" dirty="0" err="1"/>
              <a:t>Validatoin</a:t>
            </a:r>
            <a:r>
              <a:rPr lang="en-US" altLang="ko-KR" sz="2400" dirty="0"/>
              <a:t> Loss</a:t>
            </a:r>
            <a:r>
              <a:rPr lang="ko-KR" altLang="en-US" sz="2400" dirty="0"/>
              <a:t>를 측정</a:t>
            </a:r>
            <a:endParaRPr lang="en-US" altLang="ko-KR" sz="2400" dirty="0"/>
          </a:p>
          <a:p>
            <a:r>
              <a:rPr lang="ko-KR" altLang="en-US" sz="2400" dirty="0"/>
              <a:t>줄어들지 않을 때 </a:t>
            </a:r>
            <a:r>
              <a:rPr lang="en-US" altLang="ko-KR" sz="2400" dirty="0" err="1"/>
              <a:t>i</a:t>
            </a:r>
            <a:r>
              <a:rPr lang="ko-KR" altLang="en-US" sz="2400" dirty="0"/>
              <a:t>배만큼 </a:t>
            </a:r>
            <a:r>
              <a:rPr lang="ko-KR" altLang="en-US" sz="2400" dirty="0" err="1"/>
              <a:t>학습률</a:t>
            </a:r>
            <a:r>
              <a:rPr lang="ko-KR" altLang="en-US" sz="2400" dirty="0"/>
              <a:t> 감소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083735-14FA-4791-9DB5-84664A5F6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538" y="3182302"/>
            <a:ext cx="5720515" cy="352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140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D719EFD-AB01-4E23-AB19-CB4DCACA2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Gradient Vanishing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6A96C3-5D1A-4C11-BB00-D6104AB9D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 lnSpcReduction="10000"/>
          </a:bodyPr>
          <a:lstStyle/>
          <a:p>
            <a:r>
              <a:rPr lang="en-US" altLang="ko-KR" sz="2400" dirty="0"/>
              <a:t>Sigmoid</a:t>
            </a:r>
          </a:p>
          <a:p>
            <a:r>
              <a:rPr lang="en-US" altLang="ko-KR" sz="2400" dirty="0"/>
              <a:t>ex)</a:t>
            </a:r>
          </a:p>
          <a:p>
            <a:pPr marL="0" indent="0">
              <a:buNone/>
            </a:pPr>
            <a:r>
              <a:rPr lang="en-US" altLang="ko-KR" sz="2400" dirty="0"/>
              <a:t>Layer 1: ax + b</a:t>
            </a:r>
          </a:p>
          <a:p>
            <a:pPr marL="0" indent="0">
              <a:buNone/>
            </a:pPr>
            <a:r>
              <a:rPr lang="en-US" altLang="ko-KR" sz="2400" dirty="0"/>
              <a:t>Layer 2: sigmoid(Layer 1)</a:t>
            </a:r>
          </a:p>
          <a:p>
            <a:pPr marL="0" indent="0">
              <a:buNone/>
            </a:pPr>
            <a:r>
              <a:rPr lang="en-US" altLang="ko-KR" sz="2400" dirty="0"/>
              <a:t>Layer 3: ax + b</a:t>
            </a:r>
          </a:p>
          <a:p>
            <a:pPr marL="0" indent="0">
              <a:buNone/>
            </a:pPr>
            <a:r>
              <a:rPr lang="en-US" altLang="ko-KR" sz="2400" dirty="0"/>
              <a:t>Layer 4: sigmoid(Layer 3)</a:t>
            </a:r>
          </a:p>
          <a:p>
            <a:pPr marL="0" indent="0">
              <a:buNone/>
            </a:pPr>
            <a:r>
              <a:rPr lang="en-US" altLang="ko-KR" sz="2400" dirty="0"/>
              <a:t>…</a:t>
            </a:r>
          </a:p>
          <a:p>
            <a:pPr marL="0" indent="0">
              <a:buNone/>
            </a:pPr>
            <a:r>
              <a:rPr lang="en-US" altLang="ko-KR" sz="2400" dirty="0"/>
              <a:t>…</a:t>
            </a:r>
          </a:p>
          <a:p>
            <a:pPr marL="0" indent="0">
              <a:buNone/>
            </a:pPr>
            <a:r>
              <a:rPr lang="en-US" altLang="ko-KR" sz="2400" dirty="0"/>
              <a:t>Layer 100: sigmoid(Layer 99)</a:t>
            </a:r>
          </a:p>
        </p:txBody>
      </p:sp>
    </p:spTree>
    <p:extLst>
      <p:ext uri="{BB962C8B-B14F-4D97-AF65-F5344CB8AC3E}">
        <p14:creationId xmlns:p14="http://schemas.microsoft.com/office/powerpoint/2010/main" val="14181705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00BA4BF-9ED4-42FB-83FC-8BDD6657B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1 Cycle</a:t>
            </a:r>
            <a:r>
              <a:rPr lang="ko-KR" altLang="en-US" sz="4000" dirty="0">
                <a:solidFill>
                  <a:schemeClr val="bg1"/>
                </a:solidFill>
              </a:rPr>
              <a:t> </a:t>
            </a:r>
            <a:r>
              <a:rPr lang="en-US" altLang="ko-KR" sz="4000" dirty="0">
                <a:solidFill>
                  <a:schemeClr val="bg1"/>
                </a:solidFill>
              </a:rPr>
              <a:t>Scheduling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A4B743-FE49-4E75-84EE-089DF79AD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절반 </a:t>
            </a:r>
            <a:r>
              <a:rPr lang="en-US" altLang="ko-KR" sz="2400" dirty="0"/>
              <a:t>-&gt; n0</a:t>
            </a:r>
            <a:r>
              <a:rPr lang="ko-KR" altLang="en-US" sz="2400" dirty="0"/>
              <a:t>를 </a:t>
            </a:r>
            <a:r>
              <a:rPr lang="en-US" altLang="ko-KR" sz="2400" dirty="0"/>
              <a:t>n1</a:t>
            </a:r>
            <a:r>
              <a:rPr lang="ko-KR" altLang="en-US" sz="2400" dirty="0"/>
              <a:t>까지 증가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(</a:t>
            </a:r>
            <a:r>
              <a:rPr lang="ko-KR" altLang="en-US" sz="2400" dirty="0"/>
              <a:t>선형적으로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나머지 </a:t>
            </a:r>
            <a:r>
              <a:rPr lang="en-US" altLang="ko-KR" sz="2400" dirty="0"/>
              <a:t>-&gt; n1</a:t>
            </a:r>
            <a:r>
              <a:rPr lang="ko-KR" altLang="en-US" sz="2400" dirty="0"/>
              <a:t>을 </a:t>
            </a:r>
            <a:r>
              <a:rPr lang="en-US" altLang="ko-KR" sz="2400" dirty="0"/>
              <a:t>n0</a:t>
            </a:r>
            <a:r>
              <a:rPr lang="ko-KR" altLang="en-US" sz="2400" dirty="0"/>
              <a:t>로 되돌림</a:t>
            </a:r>
            <a:endParaRPr lang="en-US" altLang="ko-KR" sz="2400" dirty="0"/>
          </a:p>
          <a:p>
            <a:r>
              <a:rPr lang="en-US" altLang="ko-KR" sz="2400" dirty="0"/>
              <a:t>Momentum (</a:t>
            </a:r>
            <a:r>
              <a:rPr lang="ko-KR" altLang="en-US" sz="2400" dirty="0"/>
              <a:t>마찰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1CD7FF-91D5-4ABD-B1A7-D37141662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916" y="1914938"/>
            <a:ext cx="62103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821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1E83257-DA21-4DA1-ACCC-70149F541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Forward Passing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CE5FC4-B793-4453-BB0A-56B10A54E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endParaRPr lang="ko-KR" altLang="en-US" sz="2400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7970348-9DC1-4290-9EAE-1E3762FDE33F}"/>
              </a:ext>
            </a:extLst>
          </p:cNvPr>
          <p:cNvSpPr/>
          <p:nvPr/>
        </p:nvSpPr>
        <p:spPr>
          <a:xfrm>
            <a:off x="386690" y="3268954"/>
            <a:ext cx="1315453" cy="136598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ax+b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EA82F89-A16E-474C-A3FB-618538A1D362}"/>
              </a:ext>
            </a:extLst>
          </p:cNvPr>
          <p:cNvCxnSpPr/>
          <p:nvPr/>
        </p:nvCxnSpPr>
        <p:spPr>
          <a:xfrm>
            <a:off x="1702143" y="3942723"/>
            <a:ext cx="57751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B846FE90-9C74-4207-9239-822AFEC99050}"/>
              </a:ext>
            </a:extLst>
          </p:cNvPr>
          <p:cNvSpPr/>
          <p:nvPr/>
        </p:nvSpPr>
        <p:spPr>
          <a:xfrm>
            <a:off x="2272154" y="3259729"/>
            <a:ext cx="1315453" cy="136598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sigmoid</a:t>
            </a:r>
            <a:endParaRPr lang="ko-KR" altLang="en-US" sz="16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8816F47-65C4-439F-9268-F80BC3A2C6A2}"/>
              </a:ext>
            </a:extLst>
          </p:cNvPr>
          <p:cNvCxnSpPr/>
          <p:nvPr/>
        </p:nvCxnSpPr>
        <p:spPr>
          <a:xfrm>
            <a:off x="3587607" y="3933498"/>
            <a:ext cx="57751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08310133-25C6-40F4-A503-10608ECB1CF7}"/>
              </a:ext>
            </a:extLst>
          </p:cNvPr>
          <p:cNvSpPr/>
          <p:nvPr/>
        </p:nvSpPr>
        <p:spPr>
          <a:xfrm>
            <a:off x="4192157" y="3268954"/>
            <a:ext cx="1315453" cy="136598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ax+b</a:t>
            </a:r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CC4799D-79E0-40D4-95BD-05BCED675CF6}"/>
              </a:ext>
            </a:extLst>
          </p:cNvPr>
          <p:cNvCxnSpPr/>
          <p:nvPr/>
        </p:nvCxnSpPr>
        <p:spPr>
          <a:xfrm>
            <a:off x="5507610" y="3942723"/>
            <a:ext cx="57751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0D864FF5-9250-40EB-9B48-AB36A3D67B94}"/>
              </a:ext>
            </a:extLst>
          </p:cNvPr>
          <p:cNvSpPr/>
          <p:nvPr/>
        </p:nvSpPr>
        <p:spPr>
          <a:xfrm>
            <a:off x="6580751" y="3272589"/>
            <a:ext cx="1315453" cy="136598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ax+b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0E83699-C9F6-4194-AC75-22D91E182F3E}"/>
              </a:ext>
            </a:extLst>
          </p:cNvPr>
          <p:cNvCxnSpPr/>
          <p:nvPr/>
        </p:nvCxnSpPr>
        <p:spPr>
          <a:xfrm>
            <a:off x="7896204" y="3946358"/>
            <a:ext cx="57751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6638ACBA-9627-4C6F-9774-EAD6B4DEAFFC}"/>
              </a:ext>
            </a:extLst>
          </p:cNvPr>
          <p:cNvSpPr/>
          <p:nvPr/>
        </p:nvSpPr>
        <p:spPr>
          <a:xfrm>
            <a:off x="8498558" y="3268954"/>
            <a:ext cx="1315453" cy="136598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sigmoid</a:t>
            </a:r>
            <a:endParaRPr lang="ko-KR" altLang="en-US" sz="16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F07F43C-A3F3-4310-B1C8-F4E62F841265}"/>
              </a:ext>
            </a:extLst>
          </p:cNvPr>
          <p:cNvCxnSpPr/>
          <p:nvPr/>
        </p:nvCxnSpPr>
        <p:spPr>
          <a:xfrm>
            <a:off x="9814011" y="3942723"/>
            <a:ext cx="57751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CE19D88-4552-464D-934F-701DE3B67347}"/>
              </a:ext>
            </a:extLst>
          </p:cNvPr>
          <p:cNvSpPr/>
          <p:nvPr/>
        </p:nvSpPr>
        <p:spPr>
          <a:xfrm>
            <a:off x="10546646" y="3586692"/>
            <a:ext cx="1262271" cy="71697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84A5D9-BF53-4D1E-A7C2-01ECACB38316}"/>
              </a:ext>
            </a:extLst>
          </p:cNvPr>
          <p:cNvSpPr txBox="1"/>
          <p:nvPr/>
        </p:nvSpPr>
        <p:spPr>
          <a:xfrm>
            <a:off x="6100339" y="3586692"/>
            <a:ext cx="455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…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59687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856E809-EE23-49BB-A826-C5699AD2E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Gradient Vanishing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내용 개체 틀 4" descr="텍스트, 나이프이(가) 표시된 사진&#10;&#10;자동 생성된 설명">
            <a:extLst>
              <a:ext uri="{FF2B5EF4-FFF2-40B4-BE49-F238E27FC236}">
                <a16:creationId xmlns:a16="http://schemas.microsoft.com/office/drawing/2014/main" id="{D65F1ABD-5A01-43EA-ACE8-961CCAE448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161" y="2181360"/>
            <a:ext cx="6964315" cy="4241301"/>
          </a:xfrm>
        </p:spPr>
      </p:pic>
    </p:spTree>
    <p:extLst>
      <p:ext uri="{BB962C8B-B14F-4D97-AF65-F5344CB8AC3E}">
        <p14:creationId xmlns:p14="http://schemas.microsoft.com/office/powerpoint/2010/main" val="168452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15B6623-2887-4B98-AB16-D448DBB9B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Gradient Vanishing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C71F03A-8F69-4BDD-BCFF-E4C639598A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243" y="1839389"/>
            <a:ext cx="7033497" cy="4813971"/>
          </a:xfrm>
        </p:spPr>
      </p:pic>
    </p:spTree>
    <p:extLst>
      <p:ext uri="{BB962C8B-B14F-4D97-AF65-F5344CB8AC3E}">
        <p14:creationId xmlns:p14="http://schemas.microsoft.com/office/powerpoint/2010/main" val="2168658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8B9C9E0-D238-4DA4-A056-0FBC0666D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Activation Function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28C8CD-32D7-4057-9E60-3DF1825FF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endParaRPr lang="ko-KR" altLang="en-US" sz="24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3026B2-C4AA-406E-A5DF-4C61FCC59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842" y="2440174"/>
            <a:ext cx="7777909" cy="339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37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1DD0EEE-2D8C-4256-A8D7-C74F0A376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Gradient Exploding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5A01F2-6137-4EE9-A7FA-03CD0AC9B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순환 신경망</a:t>
            </a:r>
            <a:r>
              <a:rPr lang="en-US" altLang="ko-KR" sz="2400" dirty="0"/>
              <a:t>(Recurrent Neural Network)</a:t>
            </a:r>
            <a:r>
              <a:rPr lang="ko-KR" altLang="en-US" sz="2400" dirty="0"/>
              <a:t>에서 주로 나타남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Vanishing, Exploding</a:t>
            </a:r>
          </a:p>
          <a:p>
            <a:pPr marL="0" indent="0">
              <a:buNone/>
            </a:pPr>
            <a:r>
              <a:rPr lang="en-US" altLang="ko-KR" sz="2400" dirty="0"/>
              <a:t>=&gt; DNN </a:t>
            </a:r>
            <a:r>
              <a:rPr lang="ko-KR" altLang="en-US" sz="2400" dirty="0"/>
              <a:t>훈련을 어렵게 함</a:t>
            </a:r>
          </a:p>
        </p:txBody>
      </p:sp>
    </p:spTree>
    <p:extLst>
      <p:ext uri="{BB962C8B-B14F-4D97-AF65-F5344CB8AC3E}">
        <p14:creationId xmlns:p14="http://schemas.microsoft.com/office/powerpoint/2010/main" val="3771012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BACD21-B487-4687-86CD-F21F88F53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altLang="ko-KR" sz="4000" b="1" dirty="0" err="1">
                <a:solidFill>
                  <a:schemeClr val="bg1"/>
                </a:solidFill>
              </a:rPr>
              <a:t>Glorot</a:t>
            </a:r>
            <a:r>
              <a:rPr lang="en-US" altLang="ko-KR" sz="4000" b="1" dirty="0">
                <a:solidFill>
                  <a:schemeClr val="bg1"/>
                </a:solidFill>
              </a:rPr>
              <a:t>,</a:t>
            </a:r>
            <a:r>
              <a:rPr lang="ko-KR" altLang="en-US" sz="4000" b="1" dirty="0">
                <a:solidFill>
                  <a:schemeClr val="bg1"/>
                </a:solidFill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</a:rPr>
              <a:t>He</a:t>
            </a:r>
            <a:r>
              <a:rPr lang="ko-KR" altLang="en-US" sz="4000" b="1" dirty="0">
                <a:solidFill>
                  <a:schemeClr val="bg1"/>
                </a:solidFill>
              </a:rPr>
              <a:t> </a:t>
            </a:r>
            <a:r>
              <a:rPr lang="en-US" altLang="ko-KR" sz="4000" dirty="0">
                <a:solidFill>
                  <a:schemeClr val="bg1"/>
                </a:solidFill>
              </a:rPr>
              <a:t>initialization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935A46-50A1-472F-8528-D6AD57DAB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가중치 초기화</a:t>
            </a:r>
            <a:r>
              <a:rPr lang="en-US" altLang="ko-KR" sz="2400" dirty="0"/>
              <a:t>(Weight initialization)</a:t>
            </a:r>
          </a:p>
          <a:p>
            <a:r>
              <a:rPr lang="ko-KR" altLang="en-US" sz="2400" dirty="0" err="1"/>
              <a:t>정방향</a:t>
            </a:r>
            <a:r>
              <a:rPr lang="ko-KR" altLang="en-US" sz="2400" dirty="0"/>
              <a:t> </a:t>
            </a:r>
            <a:r>
              <a:rPr lang="en-US" altLang="ko-KR" sz="2400" dirty="0"/>
              <a:t>-&gt; output </a:t>
            </a:r>
            <a:r>
              <a:rPr lang="ko-KR" altLang="en-US" sz="2400" dirty="0"/>
              <a:t>분산 </a:t>
            </a:r>
            <a:r>
              <a:rPr lang="en-US" altLang="ko-KR" sz="2400" dirty="0"/>
              <a:t>= input </a:t>
            </a:r>
            <a:r>
              <a:rPr lang="ko-KR" altLang="en-US" sz="2400" dirty="0"/>
              <a:t>분산</a:t>
            </a:r>
            <a:endParaRPr lang="en-US" altLang="ko-KR" sz="2400" dirty="0"/>
          </a:p>
          <a:p>
            <a:r>
              <a:rPr lang="ko-KR" altLang="en-US" sz="2400" dirty="0"/>
              <a:t>역방향 </a:t>
            </a:r>
            <a:r>
              <a:rPr lang="en-US" altLang="ko-KR" sz="2400" dirty="0"/>
              <a:t>-&gt; layer </a:t>
            </a:r>
            <a:r>
              <a:rPr lang="ko-KR" altLang="en-US" sz="2400" dirty="0"/>
              <a:t>통과 전 </a:t>
            </a:r>
            <a:r>
              <a:rPr lang="en-US" altLang="ko-KR" sz="2400" dirty="0"/>
              <a:t>gradient </a:t>
            </a:r>
            <a:r>
              <a:rPr lang="ko-KR" altLang="en-US" sz="2400" dirty="0"/>
              <a:t>분산 </a:t>
            </a:r>
            <a:r>
              <a:rPr lang="en-US" altLang="ko-KR" sz="2400" dirty="0"/>
              <a:t>= </a:t>
            </a:r>
            <a:r>
              <a:rPr lang="ko-KR" altLang="en-US" sz="2400" dirty="0"/>
              <a:t>후 </a:t>
            </a:r>
            <a:r>
              <a:rPr lang="en-US" altLang="ko-KR" sz="2400" dirty="0"/>
              <a:t>gradient </a:t>
            </a:r>
            <a:r>
              <a:rPr lang="ko-KR" altLang="en-US" sz="2400" dirty="0"/>
              <a:t>분산</a:t>
            </a:r>
            <a:endParaRPr lang="en-US" altLang="ko-KR" sz="2400" dirty="0"/>
          </a:p>
          <a:p>
            <a:r>
              <a:rPr lang="en-US" altLang="ko-KR" sz="2400" dirty="0"/>
              <a:t>fan-in fan-out (input, output </a:t>
            </a:r>
            <a:r>
              <a:rPr lang="ko-KR" altLang="en-US" sz="2400" dirty="0"/>
              <a:t>연결 개수</a:t>
            </a:r>
            <a:r>
              <a:rPr lang="en-US" altLang="ko-KR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69055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533</Words>
  <Application>Microsoft Office PowerPoint</Application>
  <PresentationFormat>와이드스크린</PresentationFormat>
  <Paragraphs>124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맑은 고딕</vt:lpstr>
      <vt:lpstr>Arial</vt:lpstr>
      <vt:lpstr>Calibri</vt:lpstr>
      <vt:lpstr>Office 테마</vt:lpstr>
      <vt:lpstr>Deep Neural Network</vt:lpstr>
      <vt:lpstr>contents</vt:lpstr>
      <vt:lpstr>Gradient Vanishing</vt:lpstr>
      <vt:lpstr>Forward Passing</vt:lpstr>
      <vt:lpstr>Gradient Vanishing</vt:lpstr>
      <vt:lpstr>Gradient Vanishing</vt:lpstr>
      <vt:lpstr>Activation Function</vt:lpstr>
      <vt:lpstr>Gradient Exploding</vt:lpstr>
      <vt:lpstr>Glorot, He initialization</vt:lpstr>
      <vt:lpstr>Glorot, He initialization</vt:lpstr>
      <vt:lpstr>Batch Normalization (BN)</vt:lpstr>
      <vt:lpstr>Batch Normalization (BN)</vt:lpstr>
      <vt:lpstr>Batch Normalization (BN)</vt:lpstr>
      <vt:lpstr>Batch Normalization (BN)</vt:lpstr>
      <vt:lpstr>Batch Normalization (BN)</vt:lpstr>
      <vt:lpstr>Gradient Clipping</vt:lpstr>
      <vt:lpstr>Transfer Learning</vt:lpstr>
      <vt:lpstr>High-speed Optimizer</vt:lpstr>
      <vt:lpstr>Momentum optimization</vt:lpstr>
      <vt:lpstr>Momentum optimization</vt:lpstr>
      <vt:lpstr>Nesterov accelerated gradient (NAG)</vt:lpstr>
      <vt:lpstr>AdaGrad</vt:lpstr>
      <vt:lpstr>RMSProp</vt:lpstr>
      <vt:lpstr>Adam/Nadam</vt:lpstr>
      <vt:lpstr>Learning Rate Scheduling</vt:lpstr>
      <vt:lpstr>Power Scheduling</vt:lpstr>
      <vt:lpstr>Exponential Scheduling</vt:lpstr>
      <vt:lpstr>Piecewise Constant Scheduling</vt:lpstr>
      <vt:lpstr>Performance Scheduling</vt:lpstr>
      <vt:lpstr>1 Cycle Scheduling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Neural Network</dc:title>
  <dc:creator>재훈 추</dc:creator>
  <cp:lastModifiedBy>재훈 추</cp:lastModifiedBy>
  <cp:revision>4</cp:revision>
  <dcterms:created xsi:type="dcterms:W3CDTF">2021-08-11T04:29:34Z</dcterms:created>
  <dcterms:modified xsi:type="dcterms:W3CDTF">2021-08-12T11:22:13Z</dcterms:modified>
</cp:coreProperties>
</file>