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4" autoAdjust="0"/>
    <p:restoredTop sz="94660"/>
  </p:normalViewPr>
  <p:slideViewPr>
    <p:cSldViewPr snapToGrid="0" showGuides="1">
      <p:cViewPr varScale="1">
        <p:scale>
          <a:sx n="162" d="100"/>
          <a:sy n="162" d="100"/>
        </p:scale>
        <p:origin x="186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517E65-69F9-41FE-817C-CAD51FAED5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5E9BA5-7A39-47BB-B4E0-F92DE992B8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078DAA-0472-4136-BA02-054A13FFB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A45D-4430-4444-9ACC-791F7891CD05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8FF570-4725-4431-B4F3-F05E735BD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A7C9D7-BAD4-4A27-BAE2-91AECE2BE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51DC-07DC-4440-9E3B-B3073283D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8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A56EF1-9AF4-42C0-A8F9-B309ABD90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968E39-9F80-4C9A-AF4B-1CB034675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113819-921A-40CE-82EA-13D87E608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A45D-4430-4444-9ACC-791F7891CD05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BCAB64-D427-4A99-B02F-05BF0DB3F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158A6-3B90-4C78-89A3-17A0C3CDE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51DC-07DC-4440-9E3B-B3073283D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371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014A689-D5E2-4A25-AEB5-1F5E69B4E2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4F5995-D063-4689-87EE-F2E4BD965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5F6362-810E-42E6-8E2F-024C04BA8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A45D-4430-4444-9ACC-791F7891CD05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6C1B70-D1DE-43B0-A3B2-C2E642295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704708-AF0D-44F1-99C5-14BA20460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51DC-07DC-4440-9E3B-B3073283D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337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B8B1F6-0982-4F87-AAB0-8354160F8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802DE3-EF15-4221-BDCE-1B685C699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7B140C-7D7B-4CB4-AE78-7BDB30240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A45D-4430-4444-9ACC-791F7891CD05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33C015-9F7D-47EC-A122-D9C4C9DFB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31C9A6-6334-42AF-9AB9-B4453DD8F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51DC-07DC-4440-9E3B-B3073283D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135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8842DD-71E8-413B-9BCE-790B555BD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52B844-60E2-45D6-84E2-482643B84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418822-A13B-45CA-A476-720A0429B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A45D-4430-4444-9ACC-791F7891CD05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423C4D-7F4F-4720-9830-036862ABB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DEF88E-B4B2-4154-AE20-6E317561D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51DC-07DC-4440-9E3B-B3073283D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84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C0EDF-800B-4421-B3A8-500196607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9F2C88-0794-410E-A539-F54F957BD9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B79321-3CBC-4EED-A6A1-3AF3E6819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69056D-11DE-4A14-B7C1-14BDB5C5D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A45D-4430-4444-9ACC-791F7891CD05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6E6E1F-DFEE-40EA-AA12-E1BE906AE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879AE6-F5DD-4AEE-8139-956C54E3D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51DC-07DC-4440-9E3B-B3073283D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441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1D6581-D747-4C81-98A1-50E091473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068540-2FBD-4AD8-85B9-BC6C3F4C7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2D2F92-2AA0-4810-B04A-77319063E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657396-F742-4CA7-A79F-B567FBAB3A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A24D424-FF33-43AF-BA8F-6DC9A94889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B276D0A-CB9A-461D-90C8-7EC45AED8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A45D-4430-4444-9ACC-791F7891CD05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F37C76-A2A0-4B43-8D26-06722FB44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67F437B-7A72-4CEE-A200-C2D018D44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51DC-07DC-4440-9E3B-B3073283D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81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383420-67B1-4ADE-8775-5DA98A15B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9535BA6-B817-4C24-83E5-422EA2E68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A45D-4430-4444-9ACC-791F7891CD05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55E4D3-C559-486B-BE25-8E3C0FBCB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A5D3B9-A050-4B0B-8ECA-411E08FDF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51DC-07DC-4440-9E3B-B3073283D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84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C6EA9E9-C62D-4F1B-9A1B-F08BE8E75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A45D-4430-4444-9ACC-791F7891CD05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F2921D8-66CF-4B02-8CE9-7C483F506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5A1099-861B-4561-9F4B-8368DBA7C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51DC-07DC-4440-9E3B-B3073283D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850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16B199-BABF-47DC-84ED-48CB75B36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B682CF-5223-4AC3-A17D-84CAA3999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8FAB2D-6C6D-4D57-A253-FDBBBDF58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8B3968-8285-48BF-B517-7ECFF32AB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A45D-4430-4444-9ACC-791F7891CD05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F1507C-5D0D-4FB0-9CE5-BA5576598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B69614-060E-491E-85CD-62B2F5CD0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51DC-07DC-4440-9E3B-B3073283D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26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B8471-5676-4DC2-9D69-C06C6814B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8E7580-824C-438C-AC52-249DC0E129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BBF81E-A8F0-49F4-94D4-E61349FFF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DBB859-30C8-4D39-8879-6035440BD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A45D-4430-4444-9ACC-791F7891CD05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75381D-674D-4DDE-9908-7CCA4ED72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D4F5EC-F4CF-4A14-8E60-32650108B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51DC-07DC-4440-9E3B-B3073283D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09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19CDA2-FBAB-497E-82AA-617518866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5EE380-4053-4351-A6B3-651A60292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9827BD-5FD4-4A36-A1C7-EC7D640D0A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2A45D-4430-4444-9ACC-791F7891CD05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69C4A9-7A6E-4890-8494-6C073B92A6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1024F2-6A55-46F6-9FCC-70DF1DF12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E51DC-07DC-4440-9E3B-B3073283D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40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tensorflow.org/dataset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1680AC-D5B0-4661-B49F-1F04CE608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0" y="836434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ko-KR" altLang="en-US" sz="5400" b="1" dirty="0" err="1"/>
              <a:t>텐서플로에서</a:t>
            </a:r>
            <a:r>
              <a:rPr lang="ko-KR" altLang="en-US" sz="5400" b="1" dirty="0"/>
              <a:t> 데이터 적재와 전처리하기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662E59-80B8-4F0A-ABBF-E176A93154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21510" y="5648897"/>
            <a:ext cx="1044271" cy="372669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b="1" dirty="0"/>
              <a:t>최용현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1D5901E-E9C3-4A87-812C-9E05F00346F4}"/>
              </a:ext>
            </a:extLst>
          </p:cNvPr>
          <p:cNvSpPr txBox="1">
            <a:spLocks/>
          </p:cNvSpPr>
          <p:nvPr/>
        </p:nvSpPr>
        <p:spPr>
          <a:xfrm>
            <a:off x="792480" y="5198703"/>
            <a:ext cx="4463332" cy="82286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/>
              <a:t>CHAPTER 13</a:t>
            </a:r>
            <a:endParaRPr lang="ko-KR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4096820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A109D-7C07-414F-9D6E-697939177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/>
              <a:t>13.4 TF </a:t>
            </a:r>
            <a:r>
              <a:rPr lang="ko-KR" altLang="en-US" sz="3200" b="1" dirty="0"/>
              <a:t>변환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A3E61C-2B7F-4859-A17B-4F5C3C05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01038"/>
          </a:xfrm>
        </p:spPr>
        <p:txBody>
          <a:bodyPr>
            <a:norm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i="0" u="none" strike="noStrike" dirty="0">
                <a:effectLst/>
                <a:latin typeface="+mn-ea"/>
              </a:rPr>
              <a:t>전처리는 계산 비용이 크기 때문에 훈련과 동시에 수행하는 것보다 사전에 처리하면 전체 수행   속도를 크게 높일 수 있음</a:t>
            </a:r>
            <a:r>
              <a:rPr lang="en-US" altLang="ko-KR" sz="1800" b="1" i="0" u="none" strike="noStrike" dirty="0">
                <a:effectLst/>
                <a:latin typeface="+mn-ea"/>
              </a:rPr>
              <a:t>(</a:t>
            </a:r>
            <a:r>
              <a:rPr lang="ko-KR" altLang="en-US" sz="1800" b="1" i="0" u="none" strike="noStrike" dirty="0">
                <a:effectLst/>
                <a:latin typeface="+mn-ea"/>
              </a:rPr>
              <a:t>앞선 </a:t>
            </a:r>
            <a:r>
              <a:rPr lang="ko-KR" altLang="en-US" sz="1800" b="1" dirty="0">
                <a:latin typeface="+mn-ea"/>
              </a:rPr>
              <a:t>전처리는 </a:t>
            </a:r>
            <a:r>
              <a:rPr lang="ko-KR" altLang="en-US" sz="1800" b="1" dirty="0" err="1">
                <a:latin typeface="+mn-ea"/>
              </a:rPr>
              <a:t>에포크</a:t>
            </a:r>
            <a:r>
              <a:rPr lang="ko-KR" altLang="en-US" sz="1800" b="1" dirty="0">
                <a:latin typeface="+mn-ea"/>
              </a:rPr>
              <a:t> 만큼 수행하는 게 아니라 샘플마다 한 번씩 수행</a:t>
            </a:r>
            <a:r>
              <a:rPr lang="en-US" altLang="ko-KR" sz="1800" b="1" dirty="0">
                <a:latin typeface="+mn-ea"/>
              </a:rPr>
              <a:t>)</a:t>
            </a: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endParaRPr lang="en-US" altLang="ko-KR" sz="1800" b="1" i="0" dirty="0">
              <a:effectLst/>
              <a:latin typeface="+mn-ea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dirty="0">
                <a:latin typeface="+mn-ea"/>
              </a:rPr>
              <a:t>데이터가 클 경우 </a:t>
            </a:r>
            <a:r>
              <a:rPr lang="en-US" altLang="ko-KR" sz="1800" b="1" i="1" dirty="0">
                <a:latin typeface="+mn-ea"/>
              </a:rPr>
              <a:t>Apache Beam</a:t>
            </a:r>
            <a:r>
              <a:rPr lang="ko-KR" altLang="en-US" sz="1800" b="1" dirty="0">
                <a:latin typeface="+mn-ea"/>
              </a:rPr>
              <a:t>이나 </a:t>
            </a:r>
            <a:r>
              <a:rPr lang="en-US" altLang="ko-KR" sz="1800" b="1" i="1" dirty="0">
                <a:latin typeface="+mn-ea"/>
              </a:rPr>
              <a:t>Spark</a:t>
            </a:r>
            <a:r>
              <a:rPr lang="en-US" altLang="ko-KR" sz="1800" b="1" dirty="0">
                <a:latin typeface="+mn-ea"/>
              </a:rPr>
              <a:t> </a:t>
            </a:r>
            <a:r>
              <a:rPr lang="ko-KR" altLang="en-US" sz="1800" b="1" dirty="0">
                <a:latin typeface="+mn-ea"/>
              </a:rPr>
              <a:t>같은 도구가 유용</a:t>
            </a:r>
            <a:r>
              <a:rPr lang="en-US" altLang="ko-KR" sz="1800" b="1" dirty="0">
                <a:latin typeface="+mn-ea"/>
              </a:rPr>
              <a:t>(</a:t>
            </a:r>
            <a:r>
              <a:rPr lang="ko-KR" altLang="en-US" sz="1800" b="1" dirty="0">
                <a:latin typeface="+mn-ea"/>
              </a:rPr>
              <a:t>데이터</a:t>
            </a:r>
            <a:r>
              <a:rPr lang="en-US" altLang="ko-KR" sz="1800" b="1" dirty="0">
                <a:latin typeface="+mn-ea"/>
              </a:rPr>
              <a:t>, </a:t>
            </a:r>
            <a:r>
              <a:rPr lang="ko-KR" altLang="en-US" sz="1800" b="1" dirty="0">
                <a:latin typeface="+mn-ea"/>
              </a:rPr>
              <a:t>모델 관리 툴</a:t>
            </a:r>
            <a:r>
              <a:rPr lang="en-US" altLang="ko-KR" sz="1800" b="1" dirty="0">
                <a:latin typeface="+mn-ea"/>
              </a:rPr>
              <a:t>)</a:t>
            </a: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endParaRPr lang="en-US" altLang="ko-KR" sz="1800" b="1" dirty="0">
              <a:latin typeface="+mn-ea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endParaRPr lang="en-US" altLang="ko-KR" sz="1800" b="1" dirty="0">
              <a:latin typeface="+mn-ea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endParaRPr lang="en-US" altLang="ko-KR" sz="1800" b="1" dirty="0">
              <a:latin typeface="+mn-ea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dirty="0">
                <a:latin typeface="+mn-ea"/>
              </a:rPr>
              <a:t>하지만 </a:t>
            </a:r>
            <a:r>
              <a:rPr lang="en-US" altLang="ko-KR" sz="1800" b="1" dirty="0">
                <a:latin typeface="+mn-ea"/>
              </a:rPr>
              <a:t>Apache Beam</a:t>
            </a:r>
            <a:r>
              <a:rPr lang="ko-KR" altLang="en-US" sz="1800" b="1" dirty="0">
                <a:latin typeface="+mn-ea"/>
              </a:rPr>
              <a:t>이나 </a:t>
            </a:r>
            <a:r>
              <a:rPr lang="en-US" altLang="ko-KR" sz="1800" b="1" dirty="0">
                <a:latin typeface="+mn-ea"/>
              </a:rPr>
              <a:t>Spark</a:t>
            </a:r>
            <a:r>
              <a:rPr lang="ko-KR" altLang="en-US" sz="1800" b="1" dirty="0">
                <a:latin typeface="+mn-ea"/>
              </a:rPr>
              <a:t>으로 만든 </a:t>
            </a:r>
            <a:r>
              <a:rPr lang="ko-KR" altLang="en-US" sz="1800" b="1" dirty="0" err="1">
                <a:latin typeface="+mn-ea"/>
              </a:rPr>
              <a:t>전처리</a:t>
            </a:r>
            <a:r>
              <a:rPr lang="ko-KR" altLang="en-US" sz="1800" b="1" dirty="0">
                <a:latin typeface="+mn-ea"/>
              </a:rPr>
              <a:t> 된 데이터</a:t>
            </a:r>
            <a:r>
              <a:rPr lang="en-US" altLang="ko-KR" sz="1800" b="1" dirty="0">
                <a:latin typeface="+mn-ea"/>
              </a:rPr>
              <a:t>,</a:t>
            </a:r>
            <a:r>
              <a:rPr lang="ko-KR" altLang="en-US" sz="1800" b="1" dirty="0">
                <a:latin typeface="+mn-ea"/>
              </a:rPr>
              <a:t> 모델을 모바일 </a:t>
            </a:r>
            <a:r>
              <a:rPr lang="en-US" altLang="ko-KR" sz="1800" b="1" dirty="0">
                <a:latin typeface="+mn-ea"/>
              </a:rPr>
              <a:t>/ </a:t>
            </a:r>
            <a:r>
              <a:rPr lang="ko-KR" altLang="en-US" sz="1800" b="1" dirty="0">
                <a:latin typeface="+mn-ea"/>
              </a:rPr>
              <a:t>웹 앱 등 외부로   배포할 경우</a:t>
            </a:r>
            <a:r>
              <a:rPr lang="en-US" altLang="ko-KR" sz="1800" b="1" dirty="0">
                <a:latin typeface="+mn-ea"/>
              </a:rPr>
              <a:t> </a:t>
            </a:r>
            <a:r>
              <a:rPr lang="ko-KR" altLang="en-US" sz="1800" b="1" dirty="0">
                <a:latin typeface="+mn-ea"/>
              </a:rPr>
              <a:t>유지 보수시에 </a:t>
            </a:r>
            <a:r>
              <a:rPr lang="en-US" altLang="ko-KR" sz="1800" b="1" dirty="0">
                <a:latin typeface="+mn-ea"/>
              </a:rPr>
              <a:t>Apache Beam, </a:t>
            </a:r>
            <a:r>
              <a:rPr lang="ko-KR" altLang="en-US" sz="1800" b="1" dirty="0">
                <a:latin typeface="+mn-ea"/>
              </a:rPr>
              <a:t>모바일 앱</a:t>
            </a:r>
            <a:r>
              <a:rPr lang="en-US" altLang="ko-KR" sz="1800" b="1" dirty="0">
                <a:latin typeface="+mn-ea"/>
              </a:rPr>
              <a:t>, </a:t>
            </a:r>
            <a:r>
              <a:rPr lang="ko-KR" altLang="en-US" sz="1800" b="1" dirty="0">
                <a:latin typeface="+mn-ea"/>
              </a:rPr>
              <a:t>자바스크립트 코드를 모두 수정해야하는</a:t>
            </a:r>
            <a:r>
              <a:rPr lang="en-US" altLang="ko-KR" sz="1800" b="1" dirty="0">
                <a:latin typeface="+mn-ea"/>
              </a:rPr>
              <a:t>     training/serving skew(</a:t>
            </a:r>
            <a:r>
              <a:rPr lang="ko-KR" altLang="en-US" sz="1800" b="1" dirty="0">
                <a:latin typeface="+mn-ea"/>
              </a:rPr>
              <a:t>훈련</a:t>
            </a:r>
            <a:r>
              <a:rPr lang="en-US" altLang="ko-KR" sz="1800" b="1" dirty="0">
                <a:latin typeface="+mn-ea"/>
              </a:rPr>
              <a:t>/</a:t>
            </a:r>
            <a:r>
              <a:rPr lang="ko-KR" altLang="en-US" sz="1800" b="1" dirty="0">
                <a:latin typeface="+mn-ea"/>
              </a:rPr>
              <a:t>서빙 왜곡</a:t>
            </a:r>
            <a:r>
              <a:rPr lang="en-US" altLang="ko-KR" sz="1800" b="1" dirty="0">
                <a:latin typeface="+mn-ea"/>
              </a:rPr>
              <a:t>)</a:t>
            </a:r>
            <a:r>
              <a:rPr lang="ko-KR" altLang="en-US" sz="1800" b="1" dirty="0">
                <a:latin typeface="+mn-ea"/>
              </a:rPr>
              <a:t>이 생겨 매우 번거로움</a:t>
            </a:r>
            <a:endParaRPr lang="en-US" altLang="ko-KR" sz="1800" b="1" dirty="0">
              <a:latin typeface="+mn-ea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endParaRPr lang="en-US" altLang="ko-KR" sz="1800" b="1" dirty="0">
              <a:latin typeface="+mn-ea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dirty="0">
                <a:latin typeface="+mn-ea"/>
              </a:rPr>
              <a:t>Apache Beam(</a:t>
            </a:r>
            <a:r>
              <a:rPr lang="ko-KR" altLang="en-US" sz="1800" b="1" dirty="0" err="1">
                <a:latin typeface="+mn-ea"/>
              </a:rPr>
              <a:t>전처리</a:t>
            </a:r>
            <a:r>
              <a:rPr lang="ko-KR" altLang="en-US" sz="1800" b="1" dirty="0">
                <a:latin typeface="+mn-ea"/>
              </a:rPr>
              <a:t> 데이터</a:t>
            </a:r>
            <a:r>
              <a:rPr lang="en-US" altLang="ko-KR" sz="1800" b="1" dirty="0">
                <a:latin typeface="+mn-ea"/>
              </a:rPr>
              <a:t>, </a:t>
            </a:r>
            <a:r>
              <a:rPr lang="ko-KR" altLang="en-US" sz="1800" b="1" dirty="0">
                <a:latin typeface="+mn-ea"/>
              </a:rPr>
              <a:t>모델</a:t>
            </a:r>
            <a:r>
              <a:rPr lang="en-US" altLang="ko-KR" sz="1800" b="1" dirty="0">
                <a:latin typeface="+mn-ea"/>
              </a:rPr>
              <a:t>)</a:t>
            </a:r>
            <a:r>
              <a:rPr lang="ko-KR" altLang="en-US" sz="1800" b="1" dirty="0">
                <a:latin typeface="+mn-ea"/>
              </a:rPr>
              <a:t> </a:t>
            </a:r>
            <a:r>
              <a:rPr lang="en-US" altLang="ko-KR" sz="1800" b="1" dirty="0">
                <a:latin typeface="+mn-ea"/>
              </a:rPr>
              <a:t>	-&gt;</a:t>
            </a:r>
            <a:r>
              <a:rPr lang="ko-KR" altLang="en-US" sz="1800" b="1" dirty="0">
                <a:latin typeface="+mn-ea"/>
              </a:rPr>
              <a:t> 앱 </a:t>
            </a:r>
            <a:r>
              <a:rPr lang="en-US" altLang="ko-KR" sz="1800" b="1" dirty="0">
                <a:latin typeface="+mn-ea"/>
              </a:rPr>
              <a:t>		</a:t>
            </a:r>
            <a:r>
              <a:rPr lang="ko-KR" altLang="en-US" sz="1800" b="1" dirty="0">
                <a:latin typeface="+mn-ea"/>
              </a:rPr>
              <a:t>구조에서 </a:t>
            </a:r>
            <a:r>
              <a:rPr lang="en-US" altLang="ko-KR" sz="1800" b="1" dirty="0">
                <a:latin typeface="+mn-ea"/>
              </a:rPr>
              <a:t>			                 Apache Beam(</a:t>
            </a:r>
            <a:r>
              <a:rPr lang="ko-KR" altLang="en-US" sz="1800" b="1" dirty="0">
                <a:latin typeface="+mn-ea"/>
              </a:rPr>
              <a:t>데이터</a:t>
            </a:r>
            <a:r>
              <a:rPr lang="en-US" altLang="ko-KR" sz="1800" b="1" dirty="0">
                <a:latin typeface="+mn-ea"/>
              </a:rPr>
              <a:t>, </a:t>
            </a:r>
            <a:r>
              <a:rPr lang="ko-KR" altLang="en-US" sz="1800" b="1" dirty="0">
                <a:latin typeface="+mn-ea"/>
              </a:rPr>
              <a:t>모델</a:t>
            </a:r>
            <a:r>
              <a:rPr lang="en-US" altLang="ko-KR" sz="1800" b="1" dirty="0">
                <a:latin typeface="+mn-ea"/>
              </a:rPr>
              <a:t>)</a:t>
            </a:r>
            <a:r>
              <a:rPr lang="ko-KR" altLang="en-US" sz="1800" b="1" dirty="0">
                <a:latin typeface="+mn-ea"/>
              </a:rPr>
              <a:t> </a:t>
            </a:r>
            <a:r>
              <a:rPr lang="en-US" altLang="ko-KR" sz="1800" b="1" dirty="0">
                <a:latin typeface="+mn-ea"/>
              </a:rPr>
              <a:t>		-&gt; </a:t>
            </a:r>
            <a:r>
              <a:rPr lang="ko-KR" altLang="en-US" sz="1800" b="1" dirty="0" err="1">
                <a:latin typeface="+mn-ea"/>
              </a:rPr>
              <a:t>전처리</a:t>
            </a:r>
            <a:r>
              <a:rPr lang="en-US" altLang="ko-KR" sz="1800" b="1" dirty="0">
                <a:latin typeface="+mn-ea"/>
              </a:rPr>
              <a:t> -&gt;</a:t>
            </a:r>
            <a:r>
              <a:rPr lang="ko-KR" altLang="en-US" sz="1800" b="1" dirty="0">
                <a:latin typeface="+mn-ea"/>
              </a:rPr>
              <a:t> 앱  변경하면 </a:t>
            </a:r>
            <a:r>
              <a:rPr lang="ko-KR" altLang="en-US" sz="1800" b="1" dirty="0" err="1">
                <a:latin typeface="+mn-ea"/>
              </a:rPr>
              <a:t>전처리</a:t>
            </a:r>
            <a:r>
              <a:rPr lang="ko-KR" altLang="en-US" sz="1800" b="1" dirty="0">
                <a:latin typeface="+mn-ea"/>
              </a:rPr>
              <a:t> 코드만 수정하면    되므로 유지보수에 용이함</a:t>
            </a:r>
            <a:endParaRPr lang="en-US" altLang="ko-KR" sz="1800" b="1" dirty="0">
              <a:latin typeface="+mn-ea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endParaRPr lang="en-US" altLang="ko-KR" sz="1800" b="1" dirty="0">
              <a:latin typeface="+mn-ea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dirty="0">
                <a:latin typeface="+mn-ea"/>
              </a:rPr>
              <a:t>하지만 이 또한 두 번에 </a:t>
            </a:r>
            <a:r>
              <a:rPr lang="ko-KR" altLang="en-US" sz="1800" b="1" dirty="0" err="1">
                <a:latin typeface="+mn-ea"/>
              </a:rPr>
              <a:t>전처리</a:t>
            </a:r>
            <a:r>
              <a:rPr lang="ko-KR" altLang="en-US" sz="1800" b="1" dirty="0">
                <a:latin typeface="+mn-ea"/>
              </a:rPr>
              <a:t> 코드를 유지보수하기위해 수정을 해야 해 번거로움</a:t>
            </a:r>
            <a:endParaRPr lang="en-US" altLang="ko-KR" sz="1800" b="1" dirty="0">
              <a:latin typeface="+mn-ea"/>
            </a:endParaRP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800" b="1" i="0" dirty="0">
              <a:effectLst/>
              <a:latin typeface="+mn-ea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endParaRPr lang="en-US" altLang="ko-KR" sz="1800" b="1" dirty="0">
              <a:latin typeface="+mn-ea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endParaRPr lang="en-US" altLang="ko-KR" sz="1800" b="1" i="0" dirty="0">
              <a:effectLst/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0A2A96-7121-4732-AF19-A16D80C446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791" y="2799859"/>
            <a:ext cx="1480801" cy="543968"/>
          </a:xfrm>
          <a:prstGeom prst="rect">
            <a:avLst/>
          </a:prstGeom>
        </p:spPr>
      </p:pic>
      <p:pic>
        <p:nvPicPr>
          <p:cNvPr id="7" name="그림 6" descr="텍스트, 표지판, 클립아트이(가) 표시된 사진&#10;&#10;자동 생성된 설명">
            <a:extLst>
              <a:ext uri="{FF2B5EF4-FFF2-40B4-BE49-F238E27FC236}">
                <a16:creationId xmlns:a16="http://schemas.microsoft.com/office/drawing/2014/main" id="{22D9DDE6-0D18-41CE-B9F9-35B3089AEE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793" y="2770744"/>
            <a:ext cx="1158072" cy="602198"/>
          </a:xfrm>
          <a:prstGeom prst="rect">
            <a:avLst/>
          </a:prstGeom>
        </p:spPr>
      </p:pic>
      <p:sp>
        <p:nvSpPr>
          <p:cNvPr id="11" name="해 10">
            <a:extLst>
              <a:ext uri="{FF2B5EF4-FFF2-40B4-BE49-F238E27FC236}">
                <a16:creationId xmlns:a16="http://schemas.microsoft.com/office/drawing/2014/main" id="{19160D1F-6584-4A68-867C-6A8F744BFAFD}"/>
              </a:ext>
            </a:extLst>
          </p:cNvPr>
          <p:cNvSpPr/>
          <p:nvPr/>
        </p:nvSpPr>
        <p:spPr>
          <a:xfrm>
            <a:off x="6463137" y="4669390"/>
            <a:ext cx="209038" cy="204538"/>
          </a:xfrm>
          <a:prstGeom prst="su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해 11">
            <a:extLst>
              <a:ext uri="{FF2B5EF4-FFF2-40B4-BE49-F238E27FC236}">
                <a16:creationId xmlns:a16="http://schemas.microsoft.com/office/drawing/2014/main" id="{F4C77085-9CFC-4F60-ACDC-DC054436672F}"/>
              </a:ext>
            </a:extLst>
          </p:cNvPr>
          <p:cNvSpPr/>
          <p:nvPr/>
        </p:nvSpPr>
        <p:spPr>
          <a:xfrm>
            <a:off x="6045061" y="4352741"/>
            <a:ext cx="209038" cy="204538"/>
          </a:xfrm>
          <a:prstGeom prst="sun">
            <a:avLst>
              <a:gd name="adj" fmla="val 2500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해 12">
            <a:extLst>
              <a:ext uri="{FF2B5EF4-FFF2-40B4-BE49-F238E27FC236}">
                <a16:creationId xmlns:a16="http://schemas.microsoft.com/office/drawing/2014/main" id="{93EB495B-426C-4B8D-8155-CC98956ECEDF}"/>
              </a:ext>
            </a:extLst>
          </p:cNvPr>
          <p:cNvSpPr/>
          <p:nvPr/>
        </p:nvSpPr>
        <p:spPr>
          <a:xfrm>
            <a:off x="6254099" y="4352741"/>
            <a:ext cx="209038" cy="204538"/>
          </a:xfrm>
          <a:prstGeom prst="sun">
            <a:avLst>
              <a:gd name="adj" fmla="val 2500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해 13">
            <a:extLst>
              <a:ext uri="{FF2B5EF4-FFF2-40B4-BE49-F238E27FC236}">
                <a16:creationId xmlns:a16="http://schemas.microsoft.com/office/drawing/2014/main" id="{C0BF4CEF-FB92-4463-B184-13F59422B52A}"/>
              </a:ext>
            </a:extLst>
          </p:cNvPr>
          <p:cNvSpPr/>
          <p:nvPr/>
        </p:nvSpPr>
        <p:spPr>
          <a:xfrm>
            <a:off x="4818793" y="4350729"/>
            <a:ext cx="209038" cy="204538"/>
          </a:xfrm>
          <a:prstGeom prst="sun">
            <a:avLst>
              <a:gd name="adj" fmla="val 2500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해 14">
            <a:extLst>
              <a:ext uri="{FF2B5EF4-FFF2-40B4-BE49-F238E27FC236}">
                <a16:creationId xmlns:a16="http://schemas.microsoft.com/office/drawing/2014/main" id="{E7ABA075-7BD2-4A47-B3DB-5F1BC27E1D63}"/>
              </a:ext>
            </a:extLst>
          </p:cNvPr>
          <p:cNvSpPr/>
          <p:nvPr/>
        </p:nvSpPr>
        <p:spPr>
          <a:xfrm>
            <a:off x="4055995" y="4669390"/>
            <a:ext cx="209038" cy="204538"/>
          </a:xfrm>
          <a:prstGeom prst="sun">
            <a:avLst>
              <a:gd name="adj" fmla="val 2500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AE5A45-CB07-48B9-B7A1-CAF9686C3AF9}"/>
              </a:ext>
            </a:extLst>
          </p:cNvPr>
          <p:cNvSpPr txBox="1"/>
          <p:nvPr/>
        </p:nvSpPr>
        <p:spPr>
          <a:xfrm>
            <a:off x="5191714" y="6083089"/>
            <a:ext cx="1808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P. 533 ~ P. 535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10667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A109D-7C07-414F-9D6E-697939177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/>
              <a:t>13.4 TF </a:t>
            </a:r>
            <a:r>
              <a:rPr lang="ko-KR" altLang="en-US" sz="3200" b="1" dirty="0"/>
              <a:t>변환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A3E61C-2B7F-4859-A17B-4F5C3C05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8875"/>
            <a:ext cx="10515600" cy="2613414"/>
          </a:xfrm>
        </p:spPr>
        <p:txBody>
          <a:bodyPr/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i="0" u="none" strike="noStrike" dirty="0">
                <a:effectLst/>
                <a:latin typeface="+mn-ea"/>
              </a:rPr>
              <a:t>수정 한번만 하고싶다</a:t>
            </a:r>
            <a:r>
              <a:rPr lang="en-US" altLang="ko-KR" sz="1800" b="1" i="0" u="none" strike="noStrike" dirty="0">
                <a:effectLst/>
                <a:latin typeface="+mn-ea"/>
              </a:rPr>
              <a:t>… </a:t>
            </a:r>
            <a:r>
              <a:rPr lang="ko-KR" altLang="en-US" sz="1800" b="1" i="0" u="none" strike="noStrike" dirty="0">
                <a:effectLst/>
                <a:latin typeface="+mn-ea"/>
              </a:rPr>
              <a:t>귀찮다</a:t>
            </a:r>
            <a:r>
              <a:rPr lang="en-US" altLang="ko-KR" sz="1800" b="1" i="0" u="none" strike="noStrike" dirty="0">
                <a:effectLst/>
                <a:latin typeface="+mn-ea"/>
              </a:rPr>
              <a:t>…</a:t>
            </a:r>
            <a:endParaRPr lang="en-US" altLang="ko-KR" sz="1800" b="1" i="0" dirty="0">
              <a:effectLst/>
              <a:latin typeface="+mn-ea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endParaRPr lang="en-US" altLang="ko-KR" sz="1800" b="1" dirty="0">
              <a:latin typeface="+mn-ea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endParaRPr lang="en-US" altLang="ko-KR" sz="1800" b="1" i="0" dirty="0">
              <a:effectLst/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92E24F-CF96-4C68-BB0B-9D7CDB84359F}"/>
              </a:ext>
            </a:extLst>
          </p:cNvPr>
          <p:cNvSpPr txBox="1"/>
          <p:nvPr/>
        </p:nvSpPr>
        <p:spPr>
          <a:xfrm>
            <a:off x="5191714" y="6083089"/>
            <a:ext cx="1808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P. 533 ~ P. 535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46120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A109D-7C07-414F-9D6E-697939177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/>
              <a:t>13.4 TF </a:t>
            </a:r>
            <a:r>
              <a:rPr lang="ko-KR" altLang="en-US" sz="3200" b="1" dirty="0"/>
              <a:t>변환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A3E61C-2B7F-4859-A17B-4F5C3C05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1241"/>
            <a:ext cx="10515600" cy="1370125"/>
          </a:xfrm>
        </p:spPr>
        <p:txBody>
          <a:bodyPr/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dirty="0">
                <a:latin typeface="+mn-ea"/>
              </a:rPr>
              <a:t>TF </a:t>
            </a:r>
            <a:r>
              <a:rPr lang="ko-KR" altLang="en-US" sz="1800" b="1" dirty="0">
                <a:latin typeface="+mn-ea"/>
              </a:rPr>
              <a:t>변환</a:t>
            </a:r>
            <a:endParaRPr lang="en-US" altLang="ko-KR" sz="1800" b="1" dirty="0">
              <a:latin typeface="+mn-ea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endParaRPr lang="en-US" altLang="ko-KR" sz="1800" b="1" dirty="0">
              <a:latin typeface="+mn-ea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dirty="0" err="1">
                <a:latin typeface="+mn-ea"/>
              </a:rPr>
              <a:t>텐서플로</a:t>
            </a:r>
            <a:r>
              <a:rPr lang="ko-KR" altLang="en-US" sz="1800" b="1" dirty="0">
                <a:latin typeface="+mn-ea"/>
              </a:rPr>
              <a:t> 모델 상품화를 위한 </a:t>
            </a:r>
            <a:r>
              <a:rPr lang="en-US" altLang="ko-KR" sz="1800" b="1" dirty="0">
                <a:latin typeface="+mn-ea"/>
              </a:rPr>
              <a:t>TFX(TensorFlow Extended)</a:t>
            </a:r>
            <a:r>
              <a:rPr lang="ko-KR" altLang="en-US" sz="1800" b="1" dirty="0">
                <a:latin typeface="+mn-ea"/>
              </a:rPr>
              <a:t>의 일부분</a:t>
            </a:r>
            <a:endParaRPr lang="en-US" altLang="ko-KR" sz="1800" b="1" dirty="0">
              <a:latin typeface="+mn-ea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endParaRPr lang="en-US" altLang="ko-KR" sz="1800" b="1" dirty="0">
              <a:latin typeface="+mn-ea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dirty="0" err="1">
                <a:latin typeface="+mn-ea"/>
              </a:rPr>
              <a:t>파이썬으로</a:t>
            </a:r>
            <a:r>
              <a:rPr lang="ko-KR" altLang="en-US" sz="1800" b="1" dirty="0">
                <a:latin typeface="+mn-ea"/>
              </a:rPr>
              <a:t> 스케일링</a:t>
            </a:r>
            <a:r>
              <a:rPr lang="en-US" altLang="ko-KR" sz="1800" b="1" dirty="0">
                <a:latin typeface="+mn-ea"/>
              </a:rPr>
              <a:t>, </a:t>
            </a:r>
            <a:r>
              <a:rPr lang="ko-KR" altLang="en-US" sz="1800" b="1" dirty="0">
                <a:latin typeface="+mn-ea"/>
              </a:rPr>
              <a:t>버킷 할당 등 </a:t>
            </a:r>
            <a:r>
              <a:rPr lang="en-US" altLang="ko-KR" sz="1800" b="1" dirty="0">
                <a:latin typeface="+mn-ea"/>
              </a:rPr>
              <a:t>TF </a:t>
            </a:r>
            <a:r>
              <a:rPr lang="ko-KR" altLang="en-US" sz="1800" b="1" dirty="0">
                <a:latin typeface="+mn-ea"/>
              </a:rPr>
              <a:t>변환 함수를 사용해 상품화 과정 중 전처리를 한번만 함 </a:t>
            </a:r>
            <a:endParaRPr lang="en-US" altLang="ko-KR" sz="1800" b="1" dirty="0">
              <a:latin typeface="+mn-ea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endParaRPr lang="en-US" altLang="ko-KR" sz="1800" b="1" i="0" dirty="0">
              <a:effectLst/>
              <a:latin typeface="+mn-ea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73D2EAAA-2E33-4A86-B8A0-CBDC8E290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335" y="2821366"/>
            <a:ext cx="9493330" cy="32617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C288C5-F705-4639-A274-5ECAC2B3541E}"/>
              </a:ext>
            </a:extLst>
          </p:cNvPr>
          <p:cNvSpPr txBox="1"/>
          <p:nvPr/>
        </p:nvSpPr>
        <p:spPr>
          <a:xfrm>
            <a:off x="5191714" y="6083089"/>
            <a:ext cx="1808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P. 533 ~ P. 535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87610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A109D-7C07-414F-9D6E-697939177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/>
              <a:t>13.4 TF </a:t>
            </a:r>
            <a:r>
              <a:rPr lang="ko-KR" altLang="en-US" sz="3200" b="1" dirty="0"/>
              <a:t>변환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A3E61C-2B7F-4859-A17B-4F5C3C05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291377"/>
          </a:xfrm>
        </p:spPr>
        <p:txBody>
          <a:bodyPr>
            <a:norm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endParaRPr lang="en-US" altLang="ko-KR" sz="1800" b="1" dirty="0">
              <a:latin typeface="+mn-ea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dirty="0">
                <a:latin typeface="+mn-ea"/>
              </a:rPr>
              <a:t>Apache Beam(</a:t>
            </a:r>
            <a:r>
              <a:rPr lang="ko-KR" altLang="en-US" sz="1800" b="1" dirty="0" err="1">
                <a:latin typeface="+mn-ea"/>
              </a:rPr>
              <a:t>전처리</a:t>
            </a:r>
            <a:r>
              <a:rPr lang="ko-KR" altLang="en-US" sz="1800" b="1" dirty="0">
                <a:latin typeface="+mn-ea"/>
              </a:rPr>
              <a:t> 데이터</a:t>
            </a:r>
            <a:r>
              <a:rPr lang="en-US" altLang="ko-KR" sz="1800" b="1" dirty="0">
                <a:latin typeface="+mn-ea"/>
              </a:rPr>
              <a:t>, </a:t>
            </a:r>
            <a:r>
              <a:rPr lang="ko-KR" altLang="en-US" sz="1800" b="1" dirty="0">
                <a:latin typeface="+mn-ea"/>
              </a:rPr>
              <a:t>모델</a:t>
            </a:r>
            <a:r>
              <a:rPr lang="en-US" altLang="ko-KR" sz="1800" b="1" dirty="0">
                <a:latin typeface="+mn-ea"/>
              </a:rPr>
              <a:t>)</a:t>
            </a:r>
            <a:r>
              <a:rPr lang="ko-KR" altLang="en-US" sz="1800" b="1" dirty="0">
                <a:latin typeface="+mn-ea"/>
              </a:rPr>
              <a:t> </a:t>
            </a:r>
            <a:r>
              <a:rPr lang="en-US" altLang="ko-KR" sz="1800" b="1" dirty="0">
                <a:latin typeface="+mn-ea"/>
              </a:rPr>
              <a:t>	-&gt;</a:t>
            </a:r>
            <a:r>
              <a:rPr lang="ko-KR" altLang="en-US" sz="1800" b="1" dirty="0">
                <a:latin typeface="+mn-ea"/>
              </a:rPr>
              <a:t> 앱 </a:t>
            </a:r>
            <a:r>
              <a:rPr lang="en-US" altLang="ko-KR" sz="1800" b="1" dirty="0">
                <a:latin typeface="+mn-ea"/>
              </a:rPr>
              <a:t>	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800" b="1" dirty="0">
              <a:latin typeface="+mn-ea"/>
            </a:endParaRP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800" b="1" dirty="0">
              <a:latin typeface="+mn-ea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dirty="0">
                <a:latin typeface="+mn-ea"/>
              </a:rPr>
              <a:t>Apache Beam(</a:t>
            </a:r>
            <a:r>
              <a:rPr lang="ko-KR" altLang="en-US" sz="1800" b="1" dirty="0">
                <a:latin typeface="+mn-ea"/>
              </a:rPr>
              <a:t>데이터</a:t>
            </a:r>
            <a:r>
              <a:rPr lang="en-US" altLang="ko-KR" sz="1800" b="1" dirty="0">
                <a:latin typeface="+mn-ea"/>
              </a:rPr>
              <a:t>, </a:t>
            </a:r>
            <a:r>
              <a:rPr lang="ko-KR" altLang="en-US" sz="1800" b="1" dirty="0">
                <a:latin typeface="+mn-ea"/>
              </a:rPr>
              <a:t>모델</a:t>
            </a:r>
            <a:r>
              <a:rPr lang="en-US" altLang="ko-KR" sz="1800" b="1" dirty="0">
                <a:latin typeface="+mn-ea"/>
              </a:rPr>
              <a:t>)</a:t>
            </a:r>
            <a:r>
              <a:rPr lang="ko-KR" altLang="en-US" sz="1800" b="1" dirty="0">
                <a:latin typeface="+mn-ea"/>
              </a:rPr>
              <a:t> </a:t>
            </a:r>
            <a:r>
              <a:rPr lang="en-US" altLang="ko-KR" sz="1800" b="1" dirty="0">
                <a:latin typeface="+mn-ea"/>
              </a:rPr>
              <a:t>		-&gt; </a:t>
            </a:r>
            <a:r>
              <a:rPr lang="ko-KR" altLang="en-US" sz="1800" b="1" dirty="0" err="1">
                <a:latin typeface="+mn-ea"/>
              </a:rPr>
              <a:t>전처리</a:t>
            </a:r>
            <a:r>
              <a:rPr lang="en-US" altLang="ko-KR" sz="1800" b="1" dirty="0">
                <a:latin typeface="+mn-ea"/>
              </a:rPr>
              <a:t> 	-&gt;</a:t>
            </a:r>
            <a:r>
              <a:rPr lang="ko-KR" altLang="en-US" sz="1800" b="1" dirty="0">
                <a:latin typeface="+mn-ea"/>
              </a:rPr>
              <a:t> 앱</a:t>
            </a:r>
            <a:endParaRPr lang="en-US" altLang="ko-KR" sz="1800" b="1" dirty="0">
              <a:latin typeface="+mn-ea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endParaRPr lang="en-US" altLang="ko-KR" sz="1800" b="1" dirty="0">
              <a:latin typeface="+mn-ea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endParaRPr lang="en-US" altLang="ko-KR" sz="1800" b="1" dirty="0">
              <a:latin typeface="+mn-ea"/>
            </a:endParaRPr>
          </a:p>
          <a:p>
            <a:pPr>
              <a:spcBef>
                <a:spcPts val="0"/>
              </a:spcBef>
            </a:pPr>
            <a:r>
              <a:rPr lang="en-US" altLang="ko-KR" sz="1800" b="1" dirty="0">
                <a:latin typeface="+mn-ea"/>
              </a:rPr>
              <a:t>TF </a:t>
            </a:r>
            <a:r>
              <a:rPr lang="ko-KR" altLang="en-US" sz="1800" b="1" dirty="0">
                <a:latin typeface="+mn-ea"/>
              </a:rPr>
              <a:t>변환</a:t>
            </a:r>
            <a:r>
              <a:rPr lang="en-US" altLang="ko-KR" sz="1800" b="1" dirty="0">
                <a:latin typeface="+mn-ea"/>
              </a:rPr>
              <a:t>	-&gt;	Apache Beam(</a:t>
            </a:r>
            <a:r>
              <a:rPr lang="ko-KR" altLang="en-US" sz="1800" b="1" dirty="0">
                <a:latin typeface="+mn-ea"/>
              </a:rPr>
              <a:t>데이터</a:t>
            </a:r>
            <a:r>
              <a:rPr lang="en-US" altLang="ko-KR" sz="1800" b="1" dirty="0">
                <a:latin typeface="+mn-ea"/>
              </a:rPr>
              <a:t>, </a:t>
            </a:r>
            <a:r>
              <a:rPr lang="ko-KR" altLang="en-US" sz="1800" b="1" dirty="0">
                <a:latin typeface="+mn-ea"/>
              </a:rPr>
              <a:t>모델</a:t>
            </a:r>
            <a:r>
              <a:rPr lang="en-US" altLang="ko-KR" sz="1800" b="1" dirty="0">
                <a:latin typeface="+mn-ea"/>
              </a:rPr>
              <a:t>)	-&gt; </a:t>
            </a:r>
            <a:r>
              <a:rPr lang="ko-KR" altLang="en-US" sz="1800" b="1" dirty="0">
                <a:latin typeface="+mn-ea"/>
              </a:rPr>
              <a:t>앱</a:t>
            </a:r>
            <a:endParaRPr lang="en-US" altLang="ko-KR" sz="1800" b="1" dirty="0">
              <a:latin typeface="+mn-ea"/>
            </a:endParaRP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800" b="1" i="0" dirty="0">
              <a:effectLst/>
              <a:latin typeface="+mn-ea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endParaRPr lang="en-US" altLang="ko-KR" sz="1800" b="1" dirty="0">
              <a:latin typeface="+mn-ea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endParaRPr lang="en-US" altLang="ko-KR" sz="1800" b="1" i="0" dirty="0">
              <a:effectLst/>
              <a:latin typeface="+mn-ea"/>
            </a:endParaRPr>
          </a:p>
        </p:txBody>
      </p:sp>
      <p:sp>
        <p:nvSpPr>
          <p:cNvPr id="11" name="해 10">
            <a:extLst>
              <a:ext uri="{FF2B5EF4-FFF2-40B4-BE49-F238E27FC236}">
                <a16:creationId xmlns:a16="http://schemas.microsoft.com/office/drawing/2014/main" id="{19160D1F-6584-4A68-867C-6A8F744BFAFD}"/>
              </a:ext>
            </a:extLst>
          </p:cNvPr>
          <p:cNvSpPr/>
          <p:nvPr/>
        </p:nvSpPr>
        <p:spPr>
          <a:xfrm>
            <a:off x="6517994" y="2654777"/>
            <a:ext cx="209038" cy="204538"/>
          </a:xfrm>
          <a:prstGeom prst="su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해 11">
            <a:extLst>
              <a:ext uri="{FF2B5EF4-FFF2-40B4-BE49-F238E27FC236}">
                <a16:creationId xmlns:a16="http://schemas.microsoft.com/office/drawing/2014/main" id="{F4C77085-9CFC-4F60-ACDC-DC054436672F}"/>
              </a:ext>
            </a:extLst>
          </p:cNvPr>
          <p:cNvSpPr/>
          <p:nvPr/>
        </p:nvSpPr>
        <p:spPr>
          <a:xfrm>
            <a:off x="6027363" y="1857314"/>
            <a:ext cx="209038" cy="204538"/>
          </a:xfrm>
          <a:prstGeom prst="sun">
            <a:avLst>
              <a:gd name="adj" fmla="val 2500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해 12">
            <a:extLst>
              <a:ext uri="{FF2B5EF4-FFF2-40B4-BE49-F238E27FC236}">
                <a16:creationId xmlns:a16="http://schemas.microsoft.com/office/drawing/2014/main" id="{93EB495B-426C-4B8D-8155-CC98956ECEDF}"/>
              </a:ext>
            </a:extLst>
          </p:cNvPr>
          <p:cNvSpPr/>
          <p:nvPr/>
        </p:nvSpPr>
        <p:spPr>
          <a:xfrm>
            <a:off x="6236401" y="1857314"/>
            <a:ext cx="209038" cy="204538"/>
          </a:xfrm>
          <a:prstGeom prst="sun">
            <a:avLst>
              <a:gd name="adj" fmla="val 2500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해 13">
            <a:extLst>
              <a:ext uri="{FF2B5EF4-FFF2-40B4-BE49-F238E27FC236}">
                <a16:creationId xmlns:a16="http://schemas.microsoft.com/office/drawing/2014/main" id="{C0BF4CEF-FB92-4463-B184-13F59422B52A}"/>
              </a:ext>
            </a:extLst>
          </p:cNvPr>
          <p:cNvSpPr/>
          <p:nvPr/>
        </p:nvSpPr>
        <p:spPr>
          <a:xfrm>
            <a:off x="4801095" y="1855302"/>
            <a:ext cx="209038" cy="204538"/>
          </a:xfrm>
          <a:prstGeom prst="sun">
            <a:avLst>
              <a:gd name="adj" fmla="val 2500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해 14">
            <a:extLst>
              <a:ext uri="{FF2B5EF4-FFF2-40B4-BE49-F238E27FC236}">
                <a16:creationId xmlns:a16="http://schemas.microsoft.com/office/drawing/2014/main" id="{E7ABA075-7BD2-4A47-B3DB-5F1BC27E1D63}"/>
              </a:ext>
            </a:extLst>
          </p:cNvPr>
          <p:cNvSpPr/>
          <p:nvPr/>
        </p:nvSpPr>
        <p:spPr>
          <a:xfrm>
            <a:off x="4079593" y="2654777"/>
            <a:ext cx="209038" cy="204538"/>
          </a:xfrm>
          <a:prstGeom prst="sun">
            <a:avLst>
              <a:gd name="adj" fmla="val 2500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해 15">
            <a:extLst>
              <a:ext uri="{FF2B5EF4-FFF2-40B4-BE49-F238E27FC236}">
                <a16:creationId xmlns:a16="http://schemas.microsoft.com/office/drawing/2014/main" id="{E1172D81-B699-4DB3-B002-21147AD00526}"/>
              </a:ext>
            </a:extLst>
          </p:cNvPr>
          <p:cNvSpPr/>
          <p:nvPr/>
        </p:nvSpPr>
        <p:spPr>
          <a:xfrm>
            <a:off x="1943043" y="3377097"/>
            <a:ext cx="209038" cy="204538"/>
          </a:xfrm>
          <a:prstGeom prst="sun">
            <a:avLst>
              <a:gd name="adj" fmla="val 2500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79760A-4EE1-4F23-A44C-353BA1993960}"/>
              </a:ext>
            </a:extLst>
          </p:cNvPr>
          <p:cNvSpPr txBox="1"/>
          <p:nvPr/>
        </p:nvSpPr>
        <p:spPr>
          <a:xfrm>
            <a:off x="5191714" y="6083089"/>
            <a:ext cx="1808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P. 533 ~ P. 535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47722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A109D-7C07-414F-9D6E-697939177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/>
              <a:t>13.5 </a:t>
            </a:r>
            <a:r>
              <a:rPr lang="ko-KR" altLang="en-US" sz="3200" b="1" dirty="0" err="1"/>
              <a:t>텐서플로</a:t>
            </a:r>
            <a:r>
              <a:rPr lang="ko-KR" altLang="en-US" sz="3200" b="1" dirty="0"/>
              <a:t> 데이터셋</a:t>
            </a:r>
            <a:r>
              <a:rPr lang="en-US" altLang="ko-KR" sz="3200" b="1" dirty="0"/>
              <a:t>(TFDS) </a:t>
            </a:r>
            <a:r>
              <a:rPr lang="ko-KR" altLang="en-US" sz="3200" b="1" dirty="0"/>
              <a:t>프로젝트</a:t>
            </a:r>
            <a:r>
              <a:rPr lang="en-US" altLang="ko-KR" sz="3200" b="1" dirty="0"/>
              <a:t> </a:t>
            </a:r>
            <a:endParaRPr lang="ko-KR" altLang="en-US" sz="32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A3E61C-2B7F-4859-A17B-4F5C3C05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738312"/>
          </a:xfrm>
        </p:spPr>
        <p:txBody>
          <a:bodyPr>
            <a:norm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dirty="0" err="1">
                <a:latin typeface="+mn-ea"/>
              </a:rPr>
              <a:t>텐서플로</a:t>
            </a:r>
            <a:r>
              <a:rPr lang="ko-KR" altLang="en-US" sz="1800" b="1" dirty="0">
                <a:latin typeface="+mn-ea"/>
              </a:rPr>
              <a:t> 데이터셋</a:t>
            </a:r>
            <a:r>
              <a:rPr lang="en-US" altLang="ko-KR" sz="1800" b="1" dirty="0">
                <a:latin typeface="+mn-ea"/>
              </a:rPr>
              <a:t>(</a:t>
            </a:r>
            <a:r>
              <a:rPr lang="en-US" altLang="ko-KR" sz="1800" b="1" dirty="0">
                <a:latin typeface="+mn-ea"/>
                <a:hlinkClick r:id="rId2"/>
              </a:rPr>
              <a:t>https://tensorflow.org/datasets</a:t>
            </a:r>
            <a:r>
              <a:rPr lang="en-US" altLang="ko-KR" sz="1800" b="1" dirty="0">
                <a:latin typeface="+mn-ea"/>
              </a:rPr>
              <a:t>)</a:t>
            </a:r>
            <a:r>
              <a:rPr lang="ko-KR" altLang="en-US" sz="1800" b="1" dirty="0">
                <a:latin typeface="+mn-ea"/>
              </a:rPr>
              <a:t>을 사용하면 데이터셋을 다운로드 할 수 있음</a:t>
            </a:r>
            <a:endParaRPr lang="en-US" altLang="ko-KR" sz="1800" b="1" dirty="0">
              <a:latin typeface="+mn-ea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endParaRPr lang="en-US" altLang="ko-KR" sz="1800" b="1" dirty="0">
              <a:latin typeface="+mn-ea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dirty="0">
                <a:latin typeface="+mn-ea"/>
              </a:rPr>
              <a:t>널리 사용되는 이미지</a:t>
            </a:r>
            <a:r>
              <a:rPr lang="en-US" altLang="ko-KR" sz="1800" b="1" dirty="0">
                <a:latin typeface="+mn-ea"/>
              </a:rPr>
              <a:t>, </a:t>
            </a:r>
            <a:r>
              <a:rPr lang="ko-KR" altLang="en-US" sz="1800" b="1" dirty="0">
                <a:latin typeface="+mn-ea"/>
              </a:rPr>
              <a:t>텍스트</a:t>
            </a:r>
            <a:r>
              <a:rPr lang="en-US" altLang="ko-KR" sz="1800" b="1" dirty="0">
                <a:latin typeface="+mn-ea"/>
              </a:rPr>
              <a:t>, </a:t>
            </a:r>
            <a:r>
              <a:rPr lang="ko-KR" altLang="en-US" sz="1800" b="1" dirty="0">
                <a:latin typeface="+mn-ea"/>
              </a:rPr>
              <a:t>오디오</a:t>
            </a:r>
            <a:r>
              <a:rPr lang="en-US" altLang="ko-KR" sz="1800" b="1" dirty="0">
                <a:latin typeface="+mn-ea"/>
              </a:rPr>
              <a:t>, </a:t>
            </a:r>
            <a:r>
              <a:rPr lang="ko-KR" altLang="en-US" sz="1800" b="1" dirty="0">
                <a:latin typeface="+mn-ea"/>
              </a:rPr>
              <a:t>비디오 데이터셋이 있음</a:t>
            </a:r>
            <a:endParaRPr lang="en-US" altLang="ko-KR" sz="1800" b="1" dirty="0">
              <a:latin typeface="+mn-ea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endParaRPr lang="en-US" altLang="ko-KR" sz="1800" b="1" i="0" dirty="0">
              <a:effectLst/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B4D460-86B2-4AF8-9139-1F070721AC03}"/>
              </a:ext>
            </a:extLst>
          </p:cNvPr>
          <p:cNvSpPr txBox="1"/>
          <p:nvPr/>
        </p:nvSpPr>
        <p:spPr>
          <a:xfrm>
            <a:off x="5191714" y="6083089"/>
            <a:ext cx="1808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P. 535 ~ P. 537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16044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310</Words>
  <Application>Microsoft Office PowerPoint</Application>
  <PresentationFormat>와이드스크린</PresentationFormat>
  <Paragraphs>43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텐서플로에서 데이터 적재와 전처리하기</vt:lpstr>
      <vt:lpstr>13.4 TF 변환</vt:lpstr>
      <vt:lpstr>13.4 TF 변환</vt:lpstr>
      <vt:lpstr>13.4 TF 변환</vt:lpstr>
      <vt:lpstr>13.4 TF 변환</vt:lpstr>
      <vt:lpstr>13.5 텐서플로 데이터셋(TFDS) 프로젝트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텐서플로에서 데이터 적재와 전처리하기</dc:title>
  <dc:creator>최용현</dc:creator>
  <cp:lastModifiedBy>최용현</cp:lastModifiedBy>
  <cp:revision>6</cp:revision>
  <dcterms:created xsi:type="dcterms:W3CDTF">2021-08-19T19:18:55Z</dcterms:created>
  <dcterms:modified xsi:type="dcterms:W3CDTF">2021-08-24T04:14:47Z</dcterms:modified>
</cp:coreProperties>
</file>