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7E65-69F9-41FE-817C-CAD51FAED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9BA5-7A39-47BB-B4E0-F92DE992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78DAA-0472-4136-BA02-054A13FF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F570-4725-4431-B4F3-F05E735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7C9D7-BAD4-4A27-BAE2-91AECE2B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6EF1-9AF4-42C0-A8F9-B309ABD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68E39-9F80-4C9A-AF4B-1CB03467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13819-921A-40CE-82EA-13D87E60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CAB64-D427-4A99-B02F-05BF0DB3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58A6-3B90-4C78-89A3-17A0C3C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4A689-D5E2-4A25-AEB5-1F5E69B4E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F5995-D063-4689-87EE-F2E4BD96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F6362-810E-42E6-8E2F-024C04B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C1B70-D1DE-43B0-A3B2-C2E6422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04708-AF0D-44F1-99C5-14BA204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B1F6-0982-4F87-AAB0-8354160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02DE3-EF15-4221-BDCE-1B685C69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B140C-7D7B-4CB4-AE78-7BDB302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3C015-9F7D-47EC-A122-D9C4C9DF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1C9A6-6334-42AF-9AB9-B4453DD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2DD-71E8-413B-9BCE-790B555B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2B844-60E2-45D6-84E2-482643B8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18822-A13B-45CA-A476-720A042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23C4D-7F4F-4720-9830-036862A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F88E-B4B2-4154-AE20-6E31756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0EDF-800B-4421-B3A8-50019660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F2C88-0794-410E-A539-F54F957B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79321-3CBC-4EED-A6A1-3AF3E681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9056D-11DE-4A14-B7C1-14BDB5C5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6E1F-DFEE-40EA-AA12-E1BE906A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79AE6-F5DD-4AEE-8139-956C54E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6581-D747-4C81-98A1-50E09147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68540-2FBD-4AD8-85B9-BC6C3F4C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D2F92-2AA0-4810-B04A-77319063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57396-F742-4CA7-A79F-B567FBAB3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24D424-FF33-43AF-BA8F-6DC9A9488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76D0A-CB9A-461D-90C8-7EC45AED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7C76-A2A0-4B43-8D26-06722FB4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F437B-7A72-4CEE-A200-C2D018D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83420-67B1-4ADE-8775-5DA98A1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35BA6-B817-4C24-83E5-422EA2E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55E4D3-C559-486B-BE25-8E3C0FB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5D3B9-A050-4B0B-8ECA-411E08F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6EA9E9-C62D-4F1B-9A1B-F08BE8E7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921D8-66CF-4B02-8CE9-7C483F5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A1099-861B-4561-9F4B-8368DBA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B199-BABF-47DC-84ED-48CB75B3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82CF-5223-4AC3-A17D-84CAA399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FAB2D-6C6D-4D57-A253-FDBBBDF5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B3968-8285-48BF-B517-7ECFF32A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1507C-5D0D-4FB0-9CE5-BA55765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9614-060E-491E-85CD-62B2F5CD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8471-5676-4DC2-9D69-C06C6814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E7580-824C-438C-AC52-249DC0E1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BF81E-A8F0-49F4-94D4-E61349FFF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B859-30C8-4D39-8879-6035440B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5381D-674D-4DDE-9908-7CCA4ED7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5EC-F4CF-4A14-8E60-32650108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9CDA2-FBAB-497E-82AA-61751886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EE380-4053-4351-A6B3-651A6029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27BD-5FD4-4A36-A1C7-EC7D640D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A45D-4430-4444-9ACC-791F7891CD05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C4A9-7A6E-4890-8494-6C073B92A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024F2-6A55-46F6-9FCC-70DF1DF1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51DC-07DC-4440-9E3B-B3073283D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org/datas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80AC-D5B0-4661-B49F-1F04CE60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8364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1" dirty="0" err="1"/>
              <a:t>텐서플로에서</a:t>
            </a:r>
            <a:r>
              <a:rPr lang="ko-KR" altLang="en-US" sz="5400" b="1" dirty="0"/>
              <a:t> 데이터 적재와 전처리하기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62E59-80B8-4F0A-ABBF-E176A93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510" y="5648897"/>
            <a:ext cx="1044271" cy="372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최용현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1D5901E-E9C3-4A87-812C-9E05F00346F4}"/>
              </a:ext>
            </a:extLst>
          </p:cNvPr>
          <p:cNvSpPr txBox="1">
            <a:spLocks/>
          </p:cNvSpPr>
          <p:nvPr/>
        </p:nvSpPr>
        <p:spPr>
          <a:xfrm>
            <a:off x="792480" y="5198703"/>
            <a:ext cx="4463332" cy="8228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/>
              <a:t>CHAPTER 13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68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1038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+mn-ea"/>
              </a:rPr>
              <a:t>전처리는 계산 비용이 크기 때문에 훈련과 동시에 수행하는 것보다 사전에 처리하면 전체 수행   속도를 크게 높일 수 있음</a:t>
            </a:r>
            <a:r>
              <a:rPr lang="en-US" altLang="ko-KR" sz="1800" b="1" i="0" u="none" strike="noStrike" dirty="0">
                <a:effectLst/>
                <a:latin typeface="+mn-ea"/>
              </a:rPr>
              <a:t>(</a:t>
            </a:r>
            <a:r>
              <a:rPr lang="ko-KR" altLang="en-US" sz="1800" b="1" i="0" u="none" strike="noStrike" dirty="0">
                <a:effectLst/>
                <a:latin typeface="+mn-ea"/>
              </a:rPr>
              <a:t>앞선 </a:t>
            </a:r>
            <a:r>
              <a:rPr lang="ko-KR" altLang="en-US" sz="1800" b="1" dirty="0">
                <a:latin typeface="+mn-ea"/>
              </a:rPr>
              <a:t>전처리는 </a:t>
            </a:r>
            <a:r>
              <a:rPr lang="ko-KR" altLang="en-US" sz="1800" b="1" dirty="0" err="1">
                <a:latin typeface="+mn-ea"/>
              </a:rPr>
              <a:t>에포크</a:t>
            </a:r>
            <a:r>
              <a:rPr lang="ko-KR" altLang="en-US" sz="1800" b="1" dirty="0">
                <a:latin typeface="+mn-ea"/>
              </a:rPr>
              <a:t> 만큼 수행하는 게 아니라 샘플마다 한 번씩 수행</a:t>
            </a:r>
            <a:r>
              <a:rPr lang="en-US" altLang="ko-KR" sz="1800" b="1" dirty="0">
                <a:latin typeface="+mn-ea"/>
              </a:rPr>
              <a:t>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데이터가 클 경우 </a:t>
            </a:r>
            <a:r>
              <a:rPr lang="en-US" altLang="ko-KR" sz="1800" b="1" i="1" dirty="0">
                <a:latin typeface="+mn-ea"/>
              </a:rPr>
              <a:t>Apache Beam</a:t>
            </a:r>
            <a:r>
              <a:rPr lang="ko-KR" altLang="en-US" sz="1800" b="1" dirty="0">
                <a:latin typeface="+mn-ea"/>
              </a:rPr>
              <a:t>이나 </a:t>
            </a:r>
            <a:r>
              <a:rPr lang="en-US" altLang="ko-KR" sz="1800" b="1" i="1" dirty="0">
                <a:latin typeface="+mn-ea"/>
              </a:rPr>
              <a:t>Spark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같은 도구가 유용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 관리 툴</a:t>
            </a:r>
            <a:r>
              <a:rPr lang="en-US" altLang="ko-KR" sz="1800" b="1" dirty="0">
                <a:latin typeface="+mn-ea"/>
              </a:rPr>
              <a:t>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하지만 </a:t>
            </a:r>
            <a:r>
              <a:rPr lang="en-US" altLang="ko-KR" sz="1800" b="1" dirty="0">
                <a:latin typeface="+mn-ea"/>
              </a:rPr>
              <a:t>Apache Beam</a:t>
            </a:r>
            <a:r>
              <a:rPr lang="ko-KR" altLang="en-US" sz="1800" b="1" dirty="0">
                <a:latin typeface="+mn-ea"/>
              </a:rPr>
              <a:t>이나 </a:t>
            </a:r>
            <a:r>
              <a:rPr lang="en-US" altLang="ko-KR" sz="1800" b="1" dirty="0">
                <a:latin typeface="+mn-ea"/>
              </a:rPr>
              <a:t>Spark</a:t>
            </a:r>
            <a:r>
              <a:rPr lang="ko-KR" altLang="en-US" sz="1800" b="1" dirty="0">
                <a:latin typeface="+mn-ea"/>
              </a:rPr>
              <a:t>으로 만든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된 데이터</a:t>
            </a:r>
            <a:r>
              <a:rPr lang="en-US" altLang="ko-KR" sz="1800" b="1" dirty="0">
                <a:latin typeface="+mn-ea"/>
              </a:rPr>
              <a:t>,</a:t>
            </a:r>
            <a:r>
              <a:rPr lang="ko-KR" altLang="en-US" sz="1800" b="1" dirty="0">
                <a:latin typeface="+mn-ea"/>
              </a:rPr>
              <a:t> 모델을 모바일 </a:t>
            </a:r>
            <a:r>
              <a:rPr lang="en-US" altLang="ko-KR" sz="1800" b="1" dirty="0">
                <a:latin typeface="+mn-ea"/>
              </a:rPr>
              <a:t>/ </a:t>
            </a:r>
            <a:r>
              <a:rPr lang="ko-KR" altLang="en-US" sz="1800" b="1" dirty="0">
                <a:latin typeface="+mn-ea"/>
              </a:rPr>
              <a:t>웹 앱 등 외부로   배포할 경우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유지 보수시에 </a:t>
            </a:r>
            <a:r>
              <a:rPr lang="en-US" altLang="ko-KR" sz="1800" b="1" dirty="0">
                <a:latin typeface="+mn-ea"/>
              </a:rPr>
              <a:t>Apache Beam, </a:t>
            </a:r>
            <a:r>
              <a:rPr lang="ko-KR" altLang="en-US" sz="1800" b="1" dirty="0">
                <a:latin typeface="+mn-ea"/>
              </a:rPr>
              <a:t>모바일 앱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자바스크립트 코드를 모두 수정해야하는</a:t>
            </a:r>
            <a:r>
              <a:rPr lang="en-US" altLang="ko-KR" sz="1800" b="1" dirty="0">
                <a:latin typeface="+mn-ea"/>
              </a:rPr>
              <a:t>     training/serving skew(</a:t>
            </a:r>
            <a:r>
              <a:rPr lang="ko-KR" altLang="en-US" sz="1800" b="1" dirty="0">
                <a:latin typeface="+mn-ea"/>
              </a:rPr>
              <a:t>훈련</a:t>
            </a:r>
            <a:r>
              <a:rPr lang="en-US" altLang="ko-KR" sz="1800" b="1" dirty="0">
                <a:latin typeface="+mn-ea"/>
              </a:rPr>
              <a:t>/</a:t>
            </a:r>
            <a:r>
              <a:rPr lang="ko-KR" altLang="en-US" sz="1800" b="1" dirty="0">
                <a:latin typeface="+mn-ea"/>
              </a:rPr>
              <a:t>서빙 왜곡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이 생겨 매우 번거로움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Apache Beam(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-&gt;</a:t>
            </a:r>
            <a:r>
              <a:rPr lang="ko-KR" altLang="en-US" sz="1800" b="1" dirty="0">
                <a:latin typeface="+mn-ea"/>
              </a:rPr>
              <a:t> 앱 </a:t>
            </a:r>
            <a:r>
              <a:rPr lang="en-US" altLang="ko-KR" sz="1800" b="1" dirty="0">
                <a:latin typeface="+mn-ea"/>
              </a:rPr>
              <a:t>		</a:t>
            </a:r>
            <a:r>
              <a:rPr lang="ko-KR" altLang="en-US" sz="1800" b="1" dirty="0">
                <a:latin typeface="+mn-ea"/>
              </a:rPr>
              <a:t>구조에서 </a:t>
            </a:r>
            <a:r>
              <a:rPr lang="en-US" altLang="ko-KR" sz="1800" b="1" dirty="0">
                <a:latin typeface="+mn-ea"/>
              </a:rPr>
              <a:t>			                 Apache Beam(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	-&gt;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en-US" altLang="ko-KR" sz="1800" b="1" dirty="0">
                <a:latin typeface="+mn-ea"/>
              </a:rPr>
              <a:t> -&gt;</a:t>
            </a:r>
            <a:r>
              <a:rPr lang="ko-KR" altLang="en-US" sz="1800" b="1" dirty="0">
                <a:latin typeface="+mn-ea"/>
              </a:rPr>
              <a:t> 앱  변경하면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코드만 수정하면    되므로 유지보수에 용이함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하지만 이 또한 두 번에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코드를 유지보수에 수정을 해야 해 번거로움</a:t>
            </a:r>
            <a:endParaRPr lang="en-US" altLang="ko-KR" sz="1800" b="1" dirty="0">
              <a:latin typeface="+mn-ea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A2A96-7121-4732-AF19-A16D80C4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91" y="2799859"/>
            <a:ext cx="1480801" cy="543968"/>
          </a:xfrm>
          <a:prstGeom prst="rect">
            <a:avLst/>
          </a:prstGeom>
        </p:spPr>
      </p:pic>
      <p:pic>
        <p:nvPicPr>
          <p:cNvPr id="7" name="그림 6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22D9DDE6-0D18-41CE-B9F9-35B3089A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93" y="2770744"/>
            <a:ext cx="1158072" cy="602198"/>
          </a:xfrm>
          <a:prstGeom prst="rect">
            <a:avLst/>
          </a:prstGeom>
        </p:spPr>
      </p:pic>
      <p:sp>
        <p:nvSpPr>
          <p:cNvPr id="11" name="해 10">
            <a:extLst>
              <a:ext uri="{FF2B5EF4-FFF2-40B4-BE49-F238E27FC236}">
                <a16:creationId xmlns:a16="http://schemas.microsoft.com/office/drawing/2014/main" id="{19160D1F-6584-4A68-867C-6A8F744BFAFD}"/>
              </a:ext>
            </a:extLst>
          </p:cNvPr>
          <p:cNvSpPr/>
          <p:nvPr/>
        </p:nvSpPr>
        <p:spPr>
          <a:xfrm>
            <a:off x="6463137" y="4669390"/>
            <a:ext cx="209038" cy="204538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해 11">
            <a:extLst>
              <a:ext uri="{FF2B5EF4-FFF2-40B4-BE49-F238E27FC236}">
                <a16:creationId xmlns:a16="http://schemas.microsoft.com/office/drawing/2014/main" id="{F4C77085-9CFC-4F60-ACDC-DC054436672F}"/>
              </a:ext>
            </a:extLst>
          </p:cNvPr>
          <p:cNvSpPr/>
          <p:nvPr/>
        </p:nvSpPr>
        <p:spPr>
          <a:xfrm>
            <a:off x="6045061" y="4352741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해 12">
            <a:extLst>
              <a:ext uri="{FF2B5EF4-FFF2-40B4-BE49-F238E27FC236}">
                <a16:creationId xmlns:a16="http://schemas.microsoft.com/office/drawing/2014/main" id="{93EB495B-426C-4B8D-8155-CC98956ECEDF}"/>
              </a:ext>
            </a:extLst>
          </p:cNvPr>
          <p:cNvSpPr/>
          <p:nvPr/>
        </p:nvSpPr>
        <p:spPr>
          <a:xfrm>
            <a:off x="6254099" y="4352741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해 13">
            <a:extLst>
              <a:ext uri="{FF2B5EF4-FFF2-40B4-BE49-F238E27FC236}">
                <a16:creationId xmlns:a16="http://schemas.microsoft.com/office/drawing/2014/main" id="{C0BF4CEF-FB92-4463-B184-13F59422B52A}"/>
              </a:ext>
            </a:extLst>
          </p:cNvPr>
          <p:cNvSpPr/>
          <p:nvPr/>
        </p:nvSpPr>
        <p:spPr>
          <a:xfrm>
            <a:off x="4818793" y="4350729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해 14">
            <a:extLst>
              <a:ext uri="{FF2B5EF4-FFF2-40B4-BE49-F238E27FC236}">
                <a16:creationId xmlns:a16="http://schemas.microsoft.com/office/drawing/2014/main" id="{E7ABA075-7BD2-4A47-B3DB-5F1BC27E1D63}"/>
              </a:ext>
            </a:extLst>
          </p:cNvPr>
          <p:cNvSpPr/>
          <p:nvPr/>
        </p:nvSpPr>
        <p:spPr>
          <a:xfrm>
            <a:off x="4055995" y="4669390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E5A45-CB07-48B9-B7A1-CAF9686C3AF9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06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875"/>
            <a:ext cx="10515600" cy="2613414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+mn-ea"/>
              </a:rPr>
              <a:t>전처리를 한번만 하고싶다</a:t>
            </a:r>
            <a:r>
              <a:rPr lang="en-US" altLang="ko-KR" sz="1800" b="1" i="0" u="none" strike="noStrike" dirty="0">
                <a:effectLst/>
                <a:latin typeface="+mn-ea"/>
              </a:rPr>
              <a:t>… </a:t>
            </a:r>
            <a:r>
              <a:rPr lang="ko-KR" altLang="en-US" sz="1800" b="1" i="0" u="none" strike="noStrike" dirty="0">
                <a:effectLst/>
                <a:latin typeface="+mn-ea"/>
              </a:rPr>
              <a:t>귀찮다</a:t>
            </a:r>
            <a:r>
              <a:rPr lang="en-US" altLang="ko-KR" sz="1800" b="1" i="0" u="none" strike="noStrike" dirty="0">
                <a:effectLst/>
                <a:latin typeface="+mn-ea"/>
              </a:rPr>
              <a:t>…</a:t>
            </a: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2E24F-CF96-4C68-BB0B-9D7CDB84359F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612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41"/>
            <a:ext cx="10515600" cy="1370125"/>
          </a:xfrm>
        </p:spPr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TF </a:t>
            </a:r>
            <a:r>
              <a:rPr lang="ko-KR" altLang="en-US" sz="1800" b="1" dirty="0">
                <a:latin typeface="+mn-ea"/>
              </a:rPr>
              <a:t>변환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>
                <a:latin typeface="+mn-ea"/>
              </a:rPr>
              <a:t>텐서플로</a:t>
            </a:r>
            <a:r>
              <a:rPr lang="ko-KR" altLang="en-US" sz="1800" b="1" dirty="0">
                <a:latin typeface="+mn-ea"/>
              </a:rPr>
              <a:t> 모델 상품화를 위한 </a:t>
            </a:r>
            <a:r>
              <a:rPr lang="en-US" altLang="ko-KR" sz="1800" b="1" dirty="0">
                <a:latin typeface="+mn-ea"/>
              </a:rPr>
              <a:t>TFX(TensorFlow Extended)</a:t>
            </a:r>
            <a:r>
              <a:rPr lang="ko-KR" altLang="en-US" sz="1800" b="1" dirty="0">
                <a:latin typeface="+mn-ea"/>
              </a:rPr>
              <a:t>의 일부분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>
                <a:latin typeface="+mn-ea"/>
              </a:rPr>
              <a:t>파이썬으로</a:t>
            </a:r>
            <a:r>
              <a:rPr lang="ko-KR" altLang="en-US" sz="1800" b="1" dirty="0">
                <a:latin typeface="+mn-ea"/>
              </a:rPr>
              <a:t> 스케일링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버킷 할당 등 </a:t>
            </a:r>
            <a:r>
              <a:rPr lang="en-US" altLang="ko-KR" sz="1800" b="1" dirty="0">
                <a:latin typeface="+mn-ea"/>
              </a:rPr>
              <a:t>TF </a:t>
            </a:r>
            <a:r>
              <a:rPr lang="ko-KR" altLang="en-US" sz="1800" b="1" dirty="0">
                <a:latin typeface="+mn-ea"/>
              </a:rPr>
              <a:t>변환 함수를 사용해 상품화 과정 중 전처리를 한번만 함 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D2EAAA-2E33-4A86-B8A0-CBDC8E29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35" y="2821366"/>
            <a:ext cx="9493330" cy="3261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288C5-F705-4639-A274-5ECAC2B3541E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761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13.4 TF </a:t>
            </a:r>
            <a:r>
              <a:rPr lang="ko-KR" altLang="en-US" sz="3200" b="1" dirty="0"/>
              <a:t>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91377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Apache Beam(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ko-KR" altLang="en-US" sz="1800" b="1" dirty="0">
                <a:latin typeface="+mn-ea"/>
              </a:rPr>
              <a:t> 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-&gt;</a:t>
            </a:r>
            <a:r>
              <a:rPr lang="ko-KR" altLang="en-US" sz="1800" b="1" dirty="0">
                <a:latin typeface="+mn-ea"/>
              </a:rPr>
              <a:t> 앱 </a:t>
            </a:r>
            <a:r>
              <a:rPr lang="en-US" altLang="ko-KR" sz="1800" b="1" dirty="0">
                <a:latin typeface="+mn-ea"/>
              </a:rPr>
              <a:t>	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latin typeface="+mn-ea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+mn-ea"/>
              </a:rPr>
              <a:t>Apache Beam(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		-&gt; </a:t>
            </a:r>
            <a:r>
              <a:rPr lang="ko-KR" altLang="en-US" sz="1800" b="1" dirty="0" err="1">
                <a:latin typeface="+mn-ea"/>
              </a:rPr>
              <a:t>전처리</a:t>
            </a:r>
            <a:r>
              <a:rPr lang="en-US" altLang="ko-KR" sz="1800" b="1" dirty="0">
                <a:latin typeface="+mn-ea"/>
              </a:rPr>
              <a:t> 	-&gt;</a:t>
            </a:r>
            <a:r>
              <a:rPr lang="ko-KR" altLang="en-US" sz="1800" b="1" dirty="0">
                <a:latin typeface="+mn-ea"/>
              </a:rPr>
              <a:t> 앱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ko-KR" sz="1800" b="1" dirty="0">
                <a:latin typeface="+mn-ea"/>
              </a:rPr>
              <a:t>TF </a:t>
            </a:r>
            <a:r>
              <a:rPr lang="ko-KR" altLang="en-US" sz="1800" b="1" dirty="0">
                <a:latin typeface="+mn-ea"/>
              </a:rPr>
              <a:t>변환</a:t>
            </a:r>
            <a:r>
              <a:rPr lang="en-US" altLang="ko-KR" sz="1800" b="1" dirty="0">
                <a:latin typeface="+mn-ea"/>
              </a:rPr>
              <a:t>	-&gt;	Apache Beam(</a:t>
            </a:r>
            <a:r>
              <a:rPr lang="ko-KR" altLang="en-US" sz="1800" b="1" dirty="0">
                <a:latin typeface="+mn-ea"/>
              </a:rPr>
              <a:t>데이터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모델</a:t>
            </a:r>
            <a:r>
              <a:rPr lang="en-US" altLang="ko-KR" sz="1800" b="1" dirty="0">
                <a:latin typeface="+mn-ea"/>
              </a:rPr>
              <a:t>)	-&gt; </a:t>
            </a:r>
            <a:r>
              <a:rPr lang="ko-KR" altLang="en-US" sz="1800" b="1" dirty="0">
                <a:latin typeface="+mn-ea"/>
              </a:rPr>
              <a:t>앱</a:t>
            </a:r>
            <a:endParaRPr lang="en-US" altLang="ko-KR" sz="1800" b="1" dirty="0">
              <a:latin typeface="+mn-ea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i="0" dirty="0">
              <a:effectLst/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sp>
        <p:nvSpPr>
          <p:cNvPr id="11" name="해 10">
            <a:extLst>
              <a:ext uri="{FF2B5EF4-FFF2-40B4-BE49-F238E27FC236}">
                <a16:creationId xmlns:a16="http://schemas.microsoft.com/office/drawing/2014/main" id="{19160D1F-6584-4A68-867C-6A8F744BFAFD}"/>
              </a:ext>
            </a:extLst>
          </p:cNvPr>
          <p:cNvSpPr/>
          <p:nvPr/>
        </p:nvSpPr>
        <p:spPr>
          <a:xfrm>
            <a:off x="6517994" y="2654777"/>
            <a:ext cx="209038" cy="204538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해 11">
            <a:extLst>
              <a:ext uri="{FF2B5EF4-FFF2-40B4-BE49-F238E27FC236}">
                <a16:creationId xmlns:a16="http://schemas.microsoft.com/office/drawing/2014/main" id="{F4C77085-9CFC-4F60-ACDC-DC054436672F}"/>
              </a:ext>
            </a:extLst>
          </p:cNvPr>
          <p:cNvSpPr/>
          <p:nvPr/>
        </p:nvSpPr>
        <p:spPr>
          <a:xfrm>
            <a:off x="6027363" y="1857314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해 12">
            <a:extLst>
              <a:ext uri="{FF2B5EF4-FFF2-40B4-BE49-F238E27FC236}">
                <a16:creationId xmlns:a16="http://schemas.microsoft.com/office/drawing/2014/main" id="{93EB495B-426C-4B8D-8155-CC98956ECEDF}"/>
              </a:ext>
            </a:extLst>
          </p:cNvPr>
          <p:cNvSpPr/>
          <p:nvPr/>
        </p:nvSpPr>
        <p:spPr>
          <a:xfrm>
            <a:off x="6236401" y="1857314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해 13">
            <a:extLst>
              <a:ext uri="{FF2B5EF4-FFF2-40B4-BE49-F238E27FC236}">
                <a16:creationId xmlns:a16="http://schemas.microsoft.com/office/drawing/2014/main" id="{C0BF4CEF-FB92-4463-B184-13F59422B52A}"/>
              </a:ext>
            </a:extLst>
          </p:cNvPr>
          <p:cNvSpPr/>
          <p:nvPr/>
        </p:nvSpPr>
        <p:spPr>
          <a:xfrm>
            <a:off x="4801095" y="1855302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해 14">
            <a:extLst>
              <a:ext uri="{FF2B5EF4-FFF2-40B4-BE49-F238E27FC236}">
                <a16:creationId xmlns:a16="http://schemas.microsoft.com/office/drawing/2014/main" id="{E7ABA075-7BD2-4A47-B3DB-5F1BC27E1D63}"/>
              </a:ext>
            </a:extLst>
          </p:cNvPr>
          <p:cNvSpPr/>
          <p:nvPr/>
        </p:nvSpPr>
        <p:spPr>
          <a:xfrm>
            <a:off x="4079593" y="2654777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해 15">
            <a:extLst>
              <a:ext uri="{FF2B5EF4-FFF2-40B4-BE49-F238E27FC236}">
                <a16:creationId xmlns:a16="http://schemas.microsoft.com/office/drawing/2014/main" id="{E1172D81-B699-4DB3-B002-21147AD00526}"/>
              </a:ext>
            </a:extLst>
          </p:cNvPr>
          <p:cNvSpPr/>
          <p:nvPr/>
        </p:nvSpPr>
        <p:spPr>
          <a:xfrm>
            <a:off x="1943043" y="3377097"/>
            <a:ext cx="209038" cy="204538"/>
          </a:xfrm>
          <a:prstGeom prst="sun">
            <a:avLst>
              <a:gd name="adj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9760A-4EE1-4F23-A44C-353BA1993960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533 ~ P. 535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77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A109D-7C07-414F-9D6E-69793917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13.5 </a:t>
            </a:r>
            <a:r>
              <a:rPr lang="ko-KR" altLang="en-US" sz="3200" b="1" dirty="0" err="1"/>
              <a:t>텐서플로</a:t>
            </a:r>
            <a:r>
              <a:rPr lang="ko-KR" altLang="en-US" sz="3200" b="1" dirty="0"/>
              <a:t> 데이터셋</a:t>
            </a:r>
            <a:r>
              <a:rPr lang="en-US" altLang="ko-KR" sz="3200" b="1" dirty="0"/>
              <a:t>(TFDS) </a:t>
            </a:r>
            <a:r>
              <a:rPr lang="ko-KR" altLang="en-US" sz="3200" b="1" dirty="0"/>
              <a:t>프로젝트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3E61C-2B7F-4859-A17B-4F5C3C05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1038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>
                <a:latin typeface="+mn-ea"/>
              </a:rPr>
              <a:t>텐서플로</a:t>
            </a:r>
            <a:r>
              <a:rPr lang="ko-KR" altLang="en-US" sz="1800" b="1" dirty="0">
                <a:latin typeface="+mn-ea"/>
              </a:rPr>
              <a:t> 데이터셋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en-US" altLang="ko-KR" sz="1800" b="1" dirty="0">
                <a:latin typeface="+mn-ea"/>
                <a:hlinkClick r:id="rId2"/>
              </a:rPr>
              <a:t>https://tensorflow.org/datasets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을 사용하면 데이터셋을 다운로드 할 수 있음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latin typeface="+mn-ea"/>
              </a:rPr>
              <a:t>널리 사용되는 이미지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텍스트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오디오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비디오 데이터셋이 있음</a:t>
            </a:r>
            <a:endParaRPr lang="en-US" altLang="ko-KR" sz="1800" b="1" dirty="0">
              <a:latin typeface="+mn-ea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dirty="0"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4D460-86B2-4AF8-9139-1F070721AC03}"/>
              </a:ext>
            </a:extLst>
          </p:cNvPr>
          <p:cNvSpPr txBox="1"/>
          <p:nvPr/>
        </p:nvSpPr>
        <p:spPr>
          <a:xfrm>
            <a:off x="5191714" y="6083089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P. 535 ~ P. 537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60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310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텐서플로에서 데이터 적재와 전처리하기</vt:lpstr>
      <vt:lpstr>13.4 TF 변환</vt:lpstr>
      <vt:lpstr>13.4 TF 변환</vt:lpstr>
      <vt:lpstr>13.4 TF 변환</vt:lpstr>
      <vt:lpstr>13.4 TF 변환</vt:lpstr>
      <vt:lpstr>13.5 텐서플로 데이터셋(TFDS) 프로젝트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텐서플로에서 데이터 적재와 전처리하기</dc:title>
  <dc:creator>최용현</dc:creator>
  <cp:lastModifiedBy>최용현</cp:lastModifiedBy>
  <cp:revision>3</cp:revision>
  <dcterms:created xsi:type="dcterms:W3CDTF">2021-08-19T19:18:55Z</dcterms:created>
  <dcterms:modified xsi:type="dcterms:W3CDTF">2021-08-23T10:29:34Z</dcterms:modified>
</cp:coreProperties>
</file>