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4" r:id="rId5"/>
    <p:sldId id="261" r:id="rId6"/>
    <p:sldId id="262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9918-30C0-46FD-829B-70F3EB18898A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760C-5FD4-438D-ACBD-23F01FDBB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6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C2D91-6EF0-4362-A21C-A7101F182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9FBC81-DD80-4F8C-809D-0BED656E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C076A-19FC-4562-BB16-67CFA83A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38D2E-966F-4ECC-A196-67D5A3B163D8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29390-4B5C-42D3-9293-3C3FC0B1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DD54A-52BB-4D5D-9A5F-3AE7EDF8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7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8272-1FCB-4185-A841-1565D576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9E147-397B-4DCF-B0D9-67231DB39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D19A4-49ED-47D5-B12B-9E467514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3C57-76D9-49DD-954A-82C438337EFB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CAEA3-8E8A-4BC4-B05B-780A5E05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344DB-1635-444E-85DA-00101F21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7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4FE11-B33D-4DC3-84DF-5A2E2BF95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CF7153-1BB1-4E05-B61C-C8748319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727DF-C358-4692-814A-F49F4239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B2E4-30A2-4499-8E4E-75B31B91AB9C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C0DCD-92AD-4048-8858-3E0CA184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F8E73-7796-4BAB-A344-848DA057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4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93FA1-A211-4CF2-8C02-CC429305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5719C-A696-40AC-80FD-EE076D7F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95842-675D-4CAF-B631-FFD07231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2DA7-7F2E-4EF1-A01F-9FFEFA6BD0E4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E6D7B-3731-42B9-81C3-D90B800C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F1E26-B996-4B28-801E-672913E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90206-CC82-4F6F-ACAE-DAA90112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A9776-4E70-4807-87F2-924F9DF0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DB674-102D-400D-A22E-7BE8B36F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DFF10-78A5-422E-877E-7AE2C62F3F25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F2F7E-557E-4E59-B2B6-C0E55175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35D22-7020-4930-B4F0-B71B9D77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561B-65D8-4896-8B66-CA8119BC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5EAC5-66B2-4F5B-AE70-32EB652BE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429A9-BF5C-4CB3-9ECB-71358C009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F2C4F-0A7B-455F-95C7-3B7105D4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902B-F114-43EA-B2B9-7261589AF58E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23360-E4D6-4E02-8B18-7842F581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0388D-DA96-4D8A-BC3F-AE3BAC01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2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18844-74EE-42C7-953D-CD9DE8D1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C8B19-7ADC-4405-80E5-2AC3B4EC2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CF2DB9-FA6C-4FEB-9A23-7A2B9417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9693E-48B7-453A-9B38-10A88D9E1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F3AF2-118F-423D-8343-EC7D4EE3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EF73A4-4550-4FB5-841D-45196AE9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7A35-78F6-41A4-9D44-3D08A1250926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749178-A15B-4798-9E29-2791E3FE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85E4F-3831-4F79-8195-96873BC2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7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8501B-4C11-4B57-8ED8-CE2E95C8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FC0BB1-137A-417C-96C7-0D44860A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7526-5642-4601-AA9A-1B76A0041A47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BDFDCA-3C07-40FF-BA36-652DBB06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EAD83-95D9-4B95-894A-53851491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5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0987D0-DDCB-440E-9D2F-70C36B75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5FEA-AD2C-4736-8836-9A5E2C004C2B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C34D2-C53D-4799-A694-C5729522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BB430-60C0-4BBC-8940-FB63C08A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3B95D-9D8E-4A93-A184-59066BE6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142C9-EB92-4EB3-AE6E-FD7DD170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A333DA-61A6-4D88-8E40-8FBDBE358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34E560-84AF-4C72-BD2B-0BF3D3C5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6320-25D7-4F6B-829C-F579B1CAAEC6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DC7AA-A3A4-49CB-8F26-F4B810AC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6FCA4B-3301-461B-8567-C171582E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47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CC7B6-10D9-46E5-9C98-B33A0C1E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0ED74-7554-4C03-9270-24F3684D1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69B70-22F7-4364-9F9E-E9FB364B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EF6A9-81EF-410D-B352-BA53253B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E809-DFF6-4787-A8EC-1269FE8E68A7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D5CAE-EA9E-4E4B-ACD9-C1814348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15919-F963-4B63-B541-986C905D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87DC-207C-4235-A6FF-E6C274B3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00AF4-0772-40E6-AFB8-F25F886E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835B0-3655-4506-844B-BE1C36F6C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5D4B-B367-489E-A27A-DCEAC78DB4D5}" type="datetime1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C0FE5-0C6E-40B1-A0FD-4CF149B59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DE77D-CA68-4761-A598-AF9217639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EEF7-1BF1-4090-8726-768432F4F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6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cikit-learn.org/stable/modules/generated/sklearn.preprocessing.StandardScal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B873-AB85-40D9-9F47-ED3CB9B92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모델 훈련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0CBBD7-BA9C-4C12-9CDA-76F38A365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Chapter 4. training linear models.</a:t>
            </a:r>
          </a:p>
          <a:p>
            <a:r>
              <a:rPr lang="ko-KR" altLang="en-US" dirty="0"/>
              <a:t>최용현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B8063-BF7D-4F35-A26A-C19894C7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3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55102D99-2D47-44CD-A397-E27D6307DE40}"/>
              </a:ext>
            </a:extLst>
          </p:cNvPr>
          <p:cNvSpPr txBox="1">
            <a:spLocks/>
          </p:cNvSpPr>
          <p:nvPr/>
        </p:nvSpPr>
        <p:spPr>
          <a:xfrm>
            <a:off x="797766" y="3823339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비용 함수를 최소화하기 위해 반복해서 파라미터를 </a:t>
            </a:r>
            <a:r>
              <a:rPr lang="en-US" altLang="ko-KR" sz="1600" dirty="0"/>
              <a:t>  </a:t>
            </a:r>
            <a:r>
              <a:rPr lang="ko-KR" altLang="en-US" sz="1600" dirty="0"/>
              <a:t>조정해가는 방법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163" y="535306"/>
            <a:ext cx="9035229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경사 </a:t>
            </a:r>
            <a:r>
              <a:rPr lang="ko-KR" altLang="en-US" b="1" dirty="0" err="1"/>
              <a:t>하강법</a:t>
            </a:r>
            <a:r>
              <a:rPr lang="en-US" altLang="ko-KR" b="1" dirty="0"/>
              <a:t>(Gradient Descent)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3445493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268F66-535A-4791-9FC1-AB7ECBE9AB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" t="15947" r="8804" b="18084"/>
          <a:stretch/>
        </p:blipFill>
        <p:spPr>
          <a:xfrm>
            <a:off x="1401288" y="1477572"/>
            <a:ext cx="3161176" cy="1884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내용 개체 틀 2">
                <a:extLst>
                  <a:ext uri="{FF2B5EF4-FFF2-40B4-BE49-F238E27FC236}">
                    <a16:creationId xmlns:a16="http://schemas.microsoft.com/office/drawing/2014/main" id="{6C269C8C-C94D-4618-ACA1-3C39639DD1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06" y="4876667"/>
                <a:ext cx="5411190" cy="3232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/>
                  <a:t>무작위 초기화</a:t>
                </a:r>
                <a:r>
                  <a:rPr lang="en-US" altLang="ko-KR" sz="1600" dirty="0"/>
                  <a:t>(random initialization)</a:t>
                </a:r>
                <a:r>
                  <a:rPr lang="ko-KR" altLang="en-US" sz="1600" dirty="0"/>
                  <a:t>한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값을 변경</a:t>
                </a:r>
              </a:p>
            </p:txBody>
          </p:sp>
        </mc:Choice>
        <mc:Fallback xmlns="">
          <p:sp>
            <p:nvSpPr>
              <p:cNvPr id="39" name="내용 개체 틀 2">
                <a:extLst>
                  <a:ext uri="{FF2B5EF4-FFF2-40B4-BE49-F238E27FC236}">
                    <a16:creationId xmlns:a16="http://schemas.microsoft.com/office/drawing/2014/main" id="{6C269C8C-C94D-4618-ACA1-3C39639D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6" y="4876667"/>
                <a:ext cx="5411190" cy="323241"/>
              </a:xfrm>
              <a:prstGeom prst="rect">
                <a:avLst/>
              </a:prstGeom>
              <a:blipFill>
                <a:blip r:embed="rId3"/>
                <a:stretch>
                  <a:fillRect l="-788" t="-20755" b="-26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3553BE31-DE8E-4B8D-849E-D0EC1FE24D42}"/>
              </a:ext>
            </a:extLst>
          </p:cNvPr>
          <p:cNvSpPr txBox="1">
            <a:spLocks/>
          </p:cNvSpPr>
          <p:nvPr/>
        </p:nvSpPr>
        <p:spPr>
          <a:xfrm>
            <a:off x="793768" y="5264686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중요한 파라미터는 스텝</a:t>
            </a:r>
            <a:r>
              <a:rPr lang="en-US" altLang="ko-KR" sz="1600" dirty="0"/>
              <a:t>(step)</a:t>
            </a:r>
            <a:r>
              <a:rPr lang="ko-KR" altLang="en-US" sz="1600" dirty="0"/>
              <a:t>으로</a:t>
            </a:r>
            <a:r>
              <a:rPr lang="en-US" altLang="ko-KR" sz="1600" dirty="0"/>
              <a:t>, </a:t>
            </a:r>
            <a:r>
              <a:rPr lang="ko-KR" altLang="en-US" sz="1600" dirty="0"/>
              <a:t>경사 </a:t>
            </a:r>
            <a:r>
              <a:rPr lang="ko-KR" altLang="en-US" sz="1600" dirty="0" err="1"/>
              <a:t>하강법</a:t>
            </a:r>
            <a:r>
              <a:rPr lang="ko-KR" altLang="en-US" sz="1600" dirty="0"/>
              <a:t> 함수에서 </a:t>
            </a:r>
            <a:r>
              <a:rPr lang="ko-KR" altLang="en-US" sz="1600" dirty="0" err="1"/>
              <a:t>하이퍼파라미터로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학습률</a:t>
            </a:r>
            <a:r>
              <a:rPr lang="en-US" altLang="ko-KR" sz="1600" dirty="0"/>
              <a:t>(learning rate)</a:t>
            </a:r>
            <a:r>
              <a:rPr lang="ko-KR" altLang="en-US" sz="1600" dirty="0"/>
              <a:t>로 사용됨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0E14C6-FB89-4FFB-9AE5-5361C6A001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7" t="3188" r="12237" b="13781"/>
          <a:stretch/>
        </p:blipFill>
        <p:spPr>
          <a:xfrm>
            <a:off x="6204958" y="1247641"/>
            <a:ext cx="3291590" cy="1736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74A606-8B1A-47A5-9009-1769333660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t="3187" r="7001" b="12365"/>
          <a:stretch/>
        </p:blipFill>
        <p:spPr>
          <a:xfrm>
            <a:off x="6247576" y="2968440"/>
            <a:ext cx="3248972" cy="17478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ECECD3-141B-4F45-96B5-12619C31EA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88" y="4654879"/>
            <a:ext cx="3118115" cy="16875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EA652A6-1AEB-4D1B-8C61-EFD7D3057AB4}"/>
              </a:ext>
            </a:extLst>
          </p:cNvPr>
          <p:cNvSpPr txBox="1"/>
          <p:nvPr/>
        </p:nvSpPr>
        <p:spPr>
          <a:xfrm>
            <a:off x="9096496" y="1248658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학습률이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너무 작을 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E5789C-6ACE-46B3-A4C6-2EBC6074BEF4}"/>
              </a:ext>
            </a:extLst>
          </p:cNvPr>
          <p:cNvSpPr txBox="1"/>
          <p:nvPr/>
        </p:nvSpPr>
        <p:spPr>
          <a:xfrm>
            <a:off x="9096496" y="2984020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</a:rPr>
              <a:t>학습률이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 너무 클 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97733B-110F-46B5-A921-85046FAF8CA3}"/>
              </a:ext>
            </a:extLst>
          </p:cNvPr>
          <p:cNvSpPr txBox="1"/>
          <p:nvPr/>
        </p:nvSpPr>
        <p:spPr>
          <a:xfrm>
            <a:off x="9096496" y="4662211"/>
            <a:ext cx="2452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지역 최솟값이 존재할 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BD8E0F-2432-4CCA-B8FF-169BCD94FEA8}"/>
              </a:ext>
            </a:extLst>
          </p:cNvPr>
          <p:cNvSpPr txBox="1"/>
          <p:nvPr/>
        </p:nvSpPr>
        <p:spPr>
          <a:xfrm>
            <a:off x="9096496" y="4993433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다행히 선형 회귀를 위한 </a:t>
            </a:r>
            <a:r>
              <a:rPr lang="en-US" altLang="ko-KR" sz="1200" dirty="0"/>
              <a:t>MSE </a:t>
            </a:r>
          </a:p>
          <a:p>
            <a:r>
              <a:rPr lang="ko-KR" altLang="en-US" sz="1200" dirty="0"/>
              <a:t>비용 함수는 볼록 함수</a:t>
            </a:r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EAE7B2AA-60BA-4ADD-8163-5AA5DE76122E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164 ~P. 168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DAAD23-0E8D-4019-A298-5E2A2136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782B882-8081-43BD-8192-0F12889E3580}"/>
              </a:ext>
            </a:extLst>
          </p:cNvPr>
          <p:cNvSpPr txBox="1">
            <a:spLocks/>
          </p:cNvSpPr>
          <p:nvPr/>
        </p:nvSpPr>
        <p:spPr>
          <a:xfrm>
            <a:off x="799706" y="4341535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 err="1"/>
              <a:t>그레이디언트</a:t>
            </a:r>
            <a:r>
              <a:rPr lang="en-US" altLang="ko-KR" sz="1600" dirty="0"/>
              <a:t>(Gradient)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인 경우가 비용 함수의    최소 지점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E8C358EF-8CB1-44CE-B319-C597B0C91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̂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2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E8C358EF-8CB1-44CE-B319-C597B0C9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  <a:blipFill>
                <a:blip r:embed="rId7"/>
                <a:stretch>
                  <a:fillRect t="-16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27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163" y="535306"/>
            <a:ext cx="9035229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경사 </a:t>
            </a:r>
            <a:r>
              <a:rPr lang="ko-KR" altLang="en-US" b="1" dirty="0" err="1"/>
              <a:t>하강법</a:t>
            </a:r>
            <a:r>
              <a:rPr lang="en-US" altLang="ko-KR" b="1" dirty="0"/>
              <a:t>(Gradient Descent)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3445493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특성들의 스케일이 매우 다를 경우</a:t>
            </a:r>
            <a:endParaRPr lang="en-US" altLang="ko-KR" sz="2200" b="1" dirty="0"/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55102D99-2D47-44CD-A397-E27D6307DE40}"/>
              </a:ext>
            </a:extLst>
          </p:cNvPr>
          <p:cNvSpPr txBox="1">
            <a:spLocks/>
          </p:cNvSpPr>
          <p:nvPr/>
        </p:nvSpPr>
        <p:spPr>
          <a:xfrm>
            <a:off x="797766" y="3899349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비용함수가 길쭉한 모양을 가지게 되어 비용 값이 수렴하는 시간이 느려지게 됨 </a:t>
            </a: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6C269C8C-C94D-4618-ACA1-3C39639DD16F}"/>
              </a:ext>
            </a:extLst>
          </p:cNvPr>
          <p:cNvSpPr txBox="1">
            <a:spLocks/>
          </p:cNvSpPr>
          <p:nvPr/>
        </p:nvSpPr>
        <p:spPr>
          <a:xfrm>
            <a:off x="793872" y="4435072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경사 하강법을 사용할 때 반드시 모든 특성이 같은 스케일을 갖도록 해야함</a:t>
            </a:r>
            <a:r>
              <a:rPr lang="en-US" altLang="ko-KR" sz="1600" dirty="0"/>
              <a:t>(ex. </a:t>
            </a:r>
            <a:r>
              <a:rPr lang="en-US" altLang="ko-KR" sz="1600" dirty="0" err="1"/>
              <a:t>Sklearn</a:t>
            </a:r>
            <a:r>
              <a:rPr lang="ko-KR" altLang="en-US" sz="1600" dirty="0"/>
              <a:t>의 *</a:t>
            </a:r>
            <a:r>
              <a:rPr lang="en-US" altLang="ko-KR" sz="1600" dirty="0" err="1"/>
              <a:t>StandardScaler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A4C4918B-3357-4480-900F-CF0F2759FC8E}"/>
              </a:ext>
            </a:extLst>
          </p:cNvPr>
          <p:cNvSpPr txBox="1">
            <a:spLocks/>
          </p:cNvSpPr>
          <p:nvPr/>
        </p:nvSpPr>
        <p:spPr>
          <a:xfrm>
            <a:off x="2751216" y="6088753"/>
            <a:ext cx="6729121" cy="266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* </a:t>
            </a:r>
            <a:r>
              <a:rPr lang="en-US" altLang="ko-KR" sz="1000" dirty="0" err="1"/>
              <a:t>StandardScaler</a:t>
            </a:r>
            <a:r>
              <a:rPr lang="en-US" altLang="ko-KR" sz="1000" dirty="0"/>
              <a:t> : </a:t>
            </a:r>
            <a:r>
              <a:rPr lang="en-US" altLang="ko-KR" sz="1000" dirty="0">
                <a:hlinkClick r:id="rId2"/>
              </a:rPr>
              <a:t>https://scikit-learn.org/stable/modules/generated/sklearn.preprocessing.StandardScaler.html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2776D9-A3A8-45B3-8752-26BFA69CE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49" y="1394084"/>
            <a:ext cx="5032918" cy="1887344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164 ~P. 168</a:t>
            </a:r>
            <a:endParaRPr lang="ko-KR" altLang="en-US" sz="16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1108EDF-FA3F-4731-8296-6B9139CCB9CD}"/>
              </a:ext>
            </a:extLst>
          </p:cNvPr>
          <p:cNvSpPr txBox="1">
            <a:spLocks/>
          </p:cNvSpPr>
          <p:nvPr/>
        </p:nvSpPr>
        <p:spPr>
          <a:xfrm>
            <a:off x="793872" y="4970795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열의 데이터를 표준 정규화 해야함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ED2A5B-B575-4615-AAD5-4C3CE5FC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136" y="1698193"/>
            <a:ext cx="3426446" cy="3893345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340ACA89-FFE4-4CCF-8FCB-4B3821E91454}"/>
              </a:ext>
            </a:extLst>
          </p:cNvPr>
          <p:cNvSpPr txBox="1">
            <a:spLocks/>
          </p:cNvSpPr>
          <p:nvPr/>
        </p:nvSpPr>
        <p:spPr>
          <a:xfrm>
            <a:off x="6042142" y="1243914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스케일이 다른 데이터의 안 좋은 예</a:t>
            </a:r>
            <a:endParaRPr lang="en-US" altLang="ko-KR" sz="22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19A12C1-722B-47E3-819F-D9B6470CD9E4}"/>
              </a:ext>
            </a:extLst>
          </p:cNvPr>
          <p:cNvSpPr txBox="1">
            <a:spLocks/>
          </p:cNvSpPr>
          <p:nvPr/>
        </p:nvSpPr>
        <p:spPr>
          <a:xfrm>
            <a:off x="6563302" y="5595343"/>
            <a:ext cx="4652942" cy="266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출처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: 2018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년 최용현의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NYC taxi trip duration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전처리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최종결과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어째 오래 걸리더라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ㅠㅠ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AB2986-7D14-4162-94B9-C24A097B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06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배치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18D17B12-207B-4710-AAB7-C667A166C528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0600A75B-3E16-414F-9788-F9EECCEE2AA6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AD69FE13-31FA-4635-85D7-B6D20CB34ED8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930A4EFD-C385-411B-9A0A-B11226252995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012B1BE-E45B-47D3-B974-3C70CA4B06C5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F21F2E08-E4F4-477D-8775-61E62F774A72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6DD1286-D993-4938-B265-6DF8100CA34E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78976BF-FA1B-4705-A6D9-F43BB7A8F221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09D4B55-E88B-498D-80B3-E6046E2F4194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24F2C78-CBE8-46E6-9249-F98A043A247A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3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9" y="535306"/>
            <a:ext cx="10766302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배치 경사 </a:t>
            </a:r>
            <a:r>
              <a:rPr lang="ko-KR" altLang="en-US" b="1" dirty="0" err="1"/>
              <a:t>하강법</a:t>
            </a:r>
            <a:r>
              <a:rPr lang="en-US" altLang="ko-KR" b="1" dirty="0"/>
              <a:t>(Batch Gradient Descent)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956356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내용 개체 틀 2">
                <a:extLst>
                  <a:ext uri="{FF2B5EF4-FFF2-40B4-BE49-F238E27FC236}">
                    <a16:creationId xmlns:a16="http://schemas.microsoft.com/office/drawing/2014/main" id="{55102D99-2D47-44CD-A397-E27D6307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66" y="2410212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/>
                  <a:t>전체 훈련 세트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에서 파라미터 벡터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를 구한 후 다음 스텝에서 전체 훈련 세트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에서 비용의 변화 정도를 구해 빼는 것을 반복하는 방법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매번 전체 세트를 계산해서 너무 오래 걸림</a:t>
                </a:r>
              </a:p>
            </p:txBody>
          </p:sp>
        </mc:Choice>
        <mc:Fallback xmlns="">
          <p:sp>
            <p:nvSpPr>
              <p:cNvPr id="38" name="내용 개체 틀 2">
                <a:extLst>
                  <a:ext uri="{FF2B5EF4-FFF2-40B4-BE49-F238E27FC236}">
                    <a16:creationId xmlns:a16="http://schemas.microsoft.com/office/drawing/2014/main" id="{55102D99-2D47-44CD-A397-E27D630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66" y="2410212"/>
                <a:ext cx="5411190" cy="454279"/>
              </a:xfrm>
              <a:prstGeom prst="rect">
                <a:avLst/>
              </a:prstGeom>
              <a:blipFill>
                <a:blip r:embed="rId2"/>
                <a:stretch>
                  <a:fillRect l="-901" t="-14667" b="-16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6C269C8C-C94D-4618-ACA1-3C39639DD16F}"/>
              </a:ext>
            </a:extLst>
          </p:cNvPr>
          <p:cNvSpPr txBox="1">
            <a:spLocks/>
          </p:cNvSpPr>
          <p:nvPr/>
        </p:nvSpPr>
        <p:spPr>
          <a:xfrm>
            <a:off x="793872" y="3155752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168 ~P. 171</a:t>
            </a:r>
            <a:endParaRPr lang="ko-KR" altLang="en-US" sz="1600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51108EDF-FA3F-4731-8296-6B9139CCB9CD}"/>
              </a:ext>
            </a:extLst>
          </p:cNvPr>
          <p:cNvSpPr txBox="1">
            <a:spLocks/>
          </p:cNvSpPr>
          <p:nvPr/>
        </p:nvSpPr>
        <p:spPr>
          <a:xfrm>
            <a:off x="793872" y="3468618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매우 큰 훈련 세트일 경우 반복 횟수를 제한 해야함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73C7A3-BAF0-44D7-9813-A3B82C8857BA}"/>
              </a:ext>
            </a:extLst>
          </p:cNvPr>
          <p:cNvSpPr txBox="1"/>
          <p:nvPr/>
        </p:nvSpPr>
        <p:spPr>
          <a:xfrm rot="441900">
            <a:off x="5662785" y="339844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!?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C363BB20-0598-470D-BA0A-133A2C893C45}"/>
              </a:ext>
            </a:extLst>
          </p:cNvPr>
          <p:cNvSpPr txBox="1">
            <a:spLocks/>
          </p:cNvSpPr>
          <p:nvPr/>
        </p:nvSpPr>
        <p:spPr>
          <a:xfrm>
            <a:off x="1279461" y="3777947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accent1"/>
                </a:solidFill>
              </a:rPr>
              <a:t>그럼 원하는 결과가 안 나왔는데 끝날 수도</a:t>
            </a:r>
            <a:r>
              <a:rPr lang="en-US" altLang="ko-KR" sz="1600" dirty="0">
                <a:solidFill>
                  <a:schemeClr val="accent1"/>
                </a:solidFill>
              </a:rPr>
              <a:t>?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56F0206D-CF30-44C3-A900-EFCC66AD7260}"/>
              </a:ext>
            </a:extLst>
          </p:cNvPr>
          <p:cNvCxnSpPr>
            <a:cxnSpLocks/>
          </p:cNvCxnSpPr>
          <p:nvPr/>
        </p:nvCxnSpPr>
        <p:spPr>
          <a:xfrm>
            <a:off x="4138551" y="3389602"/>
            <a:ext cx="184067" cy="105691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58578FD9-CA49-488B-A9B3-5A3C465912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9946" y="3711062"/>
            <a:ext cx="195157" cy="130635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6646B436-C196-4E94-A7AA-CDB90E0C4EA3}"/>
              </a:ext>
            </a:extLst>
          </p:cNvPr>
          <p:cNvSpPr txBox="1">
            <a:spLocks/>
          </p:cNvSpPr>
          <p:nvPr/>
        </p:nvSpPr>
        <p:spPr>
          <a:xfrm>
            <a:off x="793872" y="4067702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반복 횟수를 아주 크게 지정하고 벡터의 노름</a:t>
            </a:r>
            <a:r>
              <a:rPr lang="en-US" altLang="ko-KR" sz="1600" dirty="0"/>
              <a:t>(Norm)</a:t>
            </a:r>
            <a:r>
              <a:rPr lang="ko-KR" altLang="en-US" sz="1600" dirty="0"/>
              <a:t>이 값</a:t>
            </a:r>
            <a:r>
              <a:rPr lang="el-GR" altLang="ko-KR" sz="1600" dirty="0"/>
              <a:t>ε</a:t>
            </a:r>
            <a:r>
              <a:rPr lang="en-US" altLang="ko-KR" sz="1600" dirty="0"/>
              <a:t>(</a:t>
            </a:r>
            <a:r>
              <a:rPr lang="ko-KR" altLang="en-US" sz="1600" dirty="0"/>
              <a:t>엡실론</a:t>
            </a:r>
            <a:r>
              <a:rPr lang="en-US" altLang="ko-KR" sz="1600" dirty="0"/>
              <a:t>, </a:t>
            </a:r>
            <a:r>
              <a:rPr lang="ko-KR" altLang="en-US" sz="1600" dirty="0"/>
              <a:t>허용오차 </a:t>
            </a:r>
            <a:r>
              <a:rPr lang="en-US" altLang="ko-KR" sz="1600" dirty="0"/>
              <a:t>tolerance)</a:t>
            </a:r>
            <a:r>
              <a:rPr lang="ko-KR" altLang="en-US" sz="1600" dirty="0"/>
              <a:t>보다 작아지면 중지</a:t>
            </a: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AFD83B86-663D-4833-A049-FEAC632D95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14341" y="4008890"/>
            <a:ext cx="195157" cy="130635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6E099017-4BEE-40AB-994D-8FE5CA08CB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" t="15947" r="8804" b="18084"/>
          <a:stretch/>
        </p:blipFill>
        <p:spPr>
          <a:xfrm>
            <a:off x="6096000" y="1245831"/>
            <a:ext cx="4816539" cy="2870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내용 개체 틀 2">
                <a:extLst>
                  <a:ext uri="{FF2B5EF4-FFF2-40B4-BE49-F238E27FC236}">
                    <a16:creationId xmlns:a16="http://schemas.microsoft.com/office/drawing/2014/main" id="{3ADD6EE5-A297-4249-A4B2-865FDF5D77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̂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2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43" name="내용 개체 틀 2">
                <a:extLst>
                  <a:ext uri="{FF2B5EF4-FFF2-40B4-BE49-F238E27FC236}">
                    <a16:creationId xmlns:a16="http://schemas.microsoft.com/office/drawing/2014/main" id="{3ADD6EE5-A297-4249-A4B2-865FDF5D7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  <a:blipFill>
                <a:blip r:embed="rId4"/>
                <a:stretch>
                  <a:fillRect t="-16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5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8DE75A9-8CE8-4E77-A8AE-82A52BD4BFAB}"/>
              </a:ext>
            </a:extLst>
          </p:cNvPr>
          <p:cNvSpPr txBox="1">
            <a:spLocks/>
          </p:cNvSpPr>
          <p:nvPr/>
        </p:nvSpPr>
        <p:spPr>
          <a:xfrm>
            <a:off x="223724" y="1245830"/>
            <a:ext cx="580402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2200" b="1" dirty="0"/>
              <a:t>비용함수의 편도함수</a:t>
            </a:r>
            <a:r>
              <a:rPr lang="en-US" altLang="ko-KR" sz="2200" b="1" dirty="0"/>
              <a:t>                                        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미분한 함수 </a:t>
            </a:r>
            <a:r>
              <a:rPr lang="en-US" altLang="ko-KR" sz="1800" b="1" dirty="0"/>
              <a:t>= </a:t>
            </a:r>
            <a:r>
              <a:rPr lang="ko-KR" altLang="en-US" sz="1800" b="1" dirty="0"/>
              <a:t>도함수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편미분한 함수 </a:t>
            </a:r>
            <a:r>
              <a:rPr lang="en-US" altLang="ko-KR" sz="1800" b="1" dirty="0"/>
              <a:t>= </a:t>
            </a:r>
            <a:r>
              <a:rPr lang="ko-KR" altLang="en-US" sz="1800" b="1" dirty="0"/>
              <a:t>편도함수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F93C942-B507-4CCF-989A-9838D6B4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11" y="1956354"/>
            <a:ext cx="4343849" cy="10340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9" y="535306"/>
            <a:ext cx="10766302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배치 경사 </a:t>
            </a:r>
            <a:r>
              <a:rPr lang="ko-KR" altLang="en-US" b="1" dirty="0" err="1"/>
              <a:t>하강법</a:t>
            </a:r>
            <a:r>
              <a:rPr lang="en-US" altLang="ko-KR" b="1" dirty="0"/>
              <a:t>(Batch Gradient Descent)</a:t>
            </a:r>
            <a:endParaRPr lang="ko-KR" altLang="en-US" b="1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168 ~P. 171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50146A-6468-408D-9C34-477B0C1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9" y="3986506"/>
            <a:ext cx="5104114" cy="2027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F0F8A3-7AF8-4626-8856-437CB6E42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151" y="2160079"/>
            <a:ext cx="4470038" cy="626569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4F0ABC2D-9853-440B-9A64-382EC7545A4F}"/>
              </a:ext>
            </a:extLst>
          </p:cNvPr>
          <p:cNvSpPr txBox="1">
            <a:spLocks/>
          </p:cNvSpPr>
          <p:nvPr/>
        </p:nvSpPr>
        <p:spPr>
          <a:xfrm>
            <a:off x="223724" y="3445493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 err="1"/>
              <a:t>그레이디언트</a:t>
            </a:r>
            <a:r>
              <a:rPr lang="ko-KR" altLang="en-US" sz="2200" b="1" dirty="0"/>
              <a:t> 벡터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편도함수를 </a:t>
            </a:r>
            <a:r>
              <a:rPr lang="ko-KR" altLang="en-US" sz="2000" b="1" dirty="0" err="1"/>
              <a:t>모아놓은</a:t>
            </a:r>
            <a:r>
              <a:rPr lang="ko-KR" altLang="en-US" sz="2000" b="1" dirty="0"/>
              <a:t> 벡터</a:t>
            </a:r>
            <a:r>
              <a:rPr lang="en-US" altLang="ko-KR" sz="2000" b="1" dirty="0"/>
              <a:t>)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30BC68AB-2BE9-4C97-986E-482F1DB26DD3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경사 하강법의 스텝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7F667D0E-2A51-42BF-942D-EB11CD30611C}"/>
              </a:ext>
            </a:extLst>
          </p:cNvPr>
          <p:cNvSpPr txBox="1">
            <a:spLocks/>
          </p:cNvSpPr>
          <p:nvPr/>
        </p:nvSpPr>
        <p:spPr>
          <a:xfrm>
            <a:off x="6660282" y="2763234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l-GR" altLang="ko-KR" sz="1600" dirty="0"/>
              <a:t>η</a:t>
            </a:r>
            <a:r>
              <a:rPr lang="en-US" altLang="ko-KR" sz="1600" dirty="0"/>
              <a:t> : </a:t>
            </a:r>
            <a:r>
              <a:rPr lang="ko-KR" altLang="en-US" sz="1600" dirty="0" err="1"/>
              <a:t>학습률</a:t>
            </a:r>
            <a:r>
              <a:rPr lang="en-US" altLang="ko-KR" sz="1600" dirty="0"/>
              <a:t>, </a:t>
            </a:r>
            <a:r>
              <a:rPr lang="ko-KR" altLang="en-US" sz="1600" dirty="0"/>
              <a:t>스텝의 크기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5EB5B3-2B6D-41A3-A6E4-69FE48840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07" y="3986506"/>
            <a:ext cx="4692732" cy="1877092"/>
          </a:xfrm>
          <a:prstGeom prst="rect">
            <a:avLst/>
          </a:prstGeom>
        </p:spPr>
      </p:pic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97C36CF-88BA-483D-A299-DB22EC3A7F36}"/>
              </a:ext>
            </a:extLst>
          </p:cNvPr>
          <p:cNvSpPr txBox="1">
            <a:spLocks/>
          </p:cNvSpPr>
          <p:nvPr/>
        </p:nvSpPr>
        <p:spPr>
          <a:xfrm>
            <a:off x="6041594" y="3429000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여러 가지 </a:t>
            </a:r>
            <a:r>
              <a:rPr lang="ko-KR" altLang="en-US" sz="2200" b="1" dirty="0" err="1"/>
              <a:t>학습률에</a:t>
            </a:r>
            <a:r>
              <a:rPr lang="ko-KR" altLang="en-US" sz="2200" b="1" dirty="0"/>
              <a:t> 대한 경사 </a:t>
            </a:r>
            <a:r>
              <a:rPr lang="ko-KR" altLang="en-US" sz="2200" b="1" dirty="0" err="1"/>
              <a:t>하강법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54186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확률적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E96781CB-D391-4252-9941-63F1C1BBD8DA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E7791A86-2F40-4FC7-BF0A-7C9C190AFB6C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593ACC7B-6AC2-4F0F-A4F1-160AC60352A5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7F9190A5-656A-4A5D-84BD-5212288218DF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5DD1AF34-B68E-4913-ABB5-812C9E4470F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928C15F-C49C-4B81-879D-9C6158E2198D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45778D8-DF37-456D-88F3-81F0CAE4455C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B66F520-C311-40D5-A3BC-43E6372DC3BF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865F571-9D7B-4489-94D7-EC8B7B85C224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414D7DF-3EAC-4484-8D62-8E7DA70558CD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91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14" y="535306"/>
            <a:ext cx="11687629" cy="454279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확률적 경사 </a:t>
            </a:r>
            <a:r>
              <a:rPr lang="ko-KR" altLang="en-US" sz="4000" b="1" dirty="0" err="1"/>
              <a:t>하강법</a:t>
            </a:r>
            <a:r>
              <a:rPr lang="en-US" altLang="ko-KR" sz="4000" b="1" dirty="0"/>
              <a:t>(Stochastic Gradient Descent)</a:t>
            </a:r>
            <a:endParaRPr lang="ko-KR" altLang="en-US" sz="4000" b="1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172 ~P. 175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01984E-4C77-46C6-B157-648F102B3205}"/>
              </a:ext>
            </a:extLst>
          </p:cNvPr>
          <p:cNvSpPr txBox="1">
            <a:spLocks/>
          </p:cNvSpPr>
          <p:nvPr/>
        </p:nvSpPr>
        <p:spPr>
          <a:xfrm>
            <a:off x="223724" y="1700110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D3F1FDF-2DFA-4845-A73C-08A41682AAAA}"/>
              </a:ext>
            </a:extLst>
          </p:cNvPr>
          <p:cNvSpPr txBox="1">
            <a:spLocks/>
          </p:cNvSpPr>
          <p:nvPr/>
        </p:nvSpPr>
        <p:spPr>
          <a:xfrm>
            <a:off x="797766" y="2153966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배치 경사 하강법에서 매 스텝에서 전체 훈련 세트를 이용해 </a:t>
            </a:r>
            <a:r>
              <a:rPr lang="ko-KR" altLang="en-US" sz="1600" dirty="0" err="1"/>
              <a:t>그레이디언트를</a:t>
            </a:r>
            <a:r>
              <a:rPr lang="ko-KR" altLang="en-US" sz="1600" dirty="0"/>
              <a:t> 계산하는 게 비효율적이라    매 스텝에서 한 개의 샘플을 무작위로 선택하고 그    샘플에 대한 </a:t>
            </a:r>
            <a:r>
              <a:rPr lang="ko-KR" altLang="en-US" sz="1600" dirty="0" err="1"/>
              <a:t>그레이디언트를</a:t>
            </a:r>
            <a:r>
              <a:rPr lang="ko-KR" altLang="en-US" sz="1600" dirty="0"/>
              <a:t>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5886B85C-DE88-4724-BBB5-EFD48891B2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̂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2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5886B85C-DE88-4724-BBB5-EFD48891B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  <a:blipFill>
                <a:blip r:embed="rId2"/>
                <a:stretch>
                  <a:fillRect t="-16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0B73C27-B1C6-490B-B3F1-2B2F49D65B1C}"/>
              </a:ext>
            </a:extLst>
          </p:cNvPr>
          <p:cNvSpPr txBox="1">
            <a:spLocks/>
          </p:cNvSpPr>
          <p:nvPr/>
        </p:nvSpPr>
        <p:spPr>
          <a:xfrm>
            <a:off x="793768" y="3158938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말그대로 </a:t>
            </a:r>
            <a:r>
              <a:rPr lang="en-US" altLang="ko-KR" sz="1600" dirty="0" err="1"/>
              <a:t>Gacha</a:t>
            </a:r>
            <a:r>
              <a:rPr lang="ko-KR" altLang="en-US" sz="1600" dirty="0"/>
              <a:t>하는 방법이라 수렴율이 떨어짐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D5B095A6-9EFD-4238-828A-28E50A6C251C}"/>
              </a:ext>
            </a:extLst>
          </p:cNvPr>
          <p:cNvSpPr txBox="1">
            <a:spLocks/>
          </p:cNvSpPr>
          <p:nvPr/>
        </p:nvSpPr>
        <p:spPr>
          <a:xfrm>
            <a:off x="6660282" y="3612794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이를 해결하기위해 점진적으로 </a:t>
            </a:r>
            <a:r>
              <a:rPr lang="ko-KR" altLang="en-US" sz="1600" dirty="0" err="1"/>
              <a:t>학습률을</a:t>
            </a:r>
            <a:r>
              <a:rPr lang="ko-KR" altLang="en-US" sz="1600" dirty="0"/>
              <a:t> 감소시켜    전역 최소값에 도달 하게함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610612-103E-4715-8476-25C674F8F3D5}"/>
              </a:ext>
            </a:extLst>
          </p:cNvPr>
          <p:cNvGrpSpPr/>
          <p:nvPr/>
        </p:nvGrpSpPr>
        <p:grpSpPr>
          <a:xfrm>
            <a:off x="7223790" y="1482278"/>
            <a:ext cx="3662382" cy="1970249"/>
            <a:chOff x="6486073" y="4405327"/>
            <a:chExt cx="3662382" cy="197024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C74DD0C-B44E-46BB-BF93-13CCFE7913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7" t="3187" r="7001" b="12365"/>
            <a:stretch/>
          </p:blipFill>
          <p:spPr>
            <a:xfrm>
              <a:off x="6486073" y="4405327"/>
              <a:ext cx="3662382" cy="1970249"/>
            </a:xfrm>
            <a:prstGeom prst="rect">
              <a:avLst/>
            </a:prstGeom>
          </p:spPr>
        </p:pic>
        <p:sp>
          <p:nvSpPr>
            <p:cNvPr id="23" name="내용 개체 틀 2">
              <a:extLst>
                <a:ext uri="{FF2B5EF4-FFF2-40B4-BE49-F238E27FC236}">
                  <a16:creationId xmlns:a16="http://schemas.microsoft.com/office/drawing/2014/main" id="{002F6EDB-76BD-4271-8106-46ED7F25EA42}"/>
                </a:ext>
              </a:extLst>
            </p:cNvPr>
            <p:cNvSpPr txBox="1">
              <a:spLocks/>
            </p:cNvSpPr>
            <p:nvPr/>
          </p:nvSpPr>
          <p:spPr>
            <a:xfrm>
              <a:off x="7246555" y="4405327"/>
              <a:ext cx="1808908" cy="32324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accent1"/>
                  </a:solidFill>
                </a:rPr>
                <a:t>설명을 위한 그림</a:t>
              </a:r>
              <a:endParaRPr lang="en-US" altLang="ko-KR" sz="1200" dirty="0">
                <a:solidFill>
                  <a:schemeClr val="accent1"/>
                </a:solidFill>
              </a:endParaRPr>
            </a:p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accent1"/>
                  </a:solidFill>
                </a:rPr>
                <a:t>내용과 무관함</a:t>
              </a:r>
            </a:p>
          </p:txBody>
        </p: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E670223F-4649-49BD-9355-643D4F0A2E3C}"/>
              </a:ext>
            </a:extLst>
          </p:cNvPr>
          <p:cNvSpPr txBox="1">
            <a:spLocks/>
          </p:cNvSpPr>
          <p:nvPr/>
        </p:nvSpPr>
        <p:spPr>
          <a:xfrm>
            <a:off x="6660282" y="4199287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앞서 배치 경사 하강법에서 설명한 반복 횟수를        제한하는 개념을 확률적 경사 하강법에서는        </a:t>
            </a:r>
            <a:r>
              <a:rPr lang="en-US" altLang="ko-KR" sz="1600" dirty="0"/>
              <a:t>Epoch</a:t>
            </a:r>
            <a:r>
              <a:rPr lang="ko-KR" altLang="en-US" sz="1600" dirty="0"/>
              <a:t>으로 사용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0D482768-A553-463F-ADE1-CE25828BC413}"/>
              </a:ext>
            </a:extLst>
          </p:cNvPr>
          <p:cNvSpPr txBox="1">
            <a:spLocks/>
          </p:cNvSpPr>
          <p:nvPr/>
        </p:nvSpPr>
        <p:spPr>
          <a:xfrm>
            <a:off x="6660282" y="4977120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Epoch</a:t>
            </a:r>
            <a:r>
              <a:rPr lang="ko-KR" altLang="en-US" sz="1600" dirty="0"/>
              <a:t>는 모든 훈련 데이터셋을 학습하는 횟수</a:t>
            </a:r>
          </a:p>
        </p:txBody>
      </p:sp>
      <p:pic>
        <p:nvPicPr>
          <p:cNvPr id="6" name="그림 5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42308A07-587C-4199-8C7B-01D24D8AC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66" y="3612794"/>
            <a:ext cx="3474396" cy="23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6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미니 배치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5333E83-4153-4C18-853A-9AF9EF63CCF8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2C82E5F4-510C-4D4E-ACB2-D94B205D6198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05F6977A-40E4-4964-BC8D-FB25A99BED92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09946ED6-EF3D-4B5F-9903-5A7DDD6A26C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FCA2B784-EA2E-4D90-90A3-CE981E977D39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5F44CB84-A06B-4577-BDFB-57363DB07843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1857A75-BA79-45D3-84FF-75F6C3E2C814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88C41B-B0F1-45DD-AA69-B8DE3020F711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22C283D-9905-44DF-8992-1513777C7724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B123602-6C55-4680-9448-2738C70DE42F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29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9" y="535306"/>
            <a:ext cx="10766302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미니 경사 </a:t>
            </a:r>
            <a:r>
              <a:rPr lang="ko-KR" altLang="en-US" b="1" dirty="0" err="1"/>
              <a:t>하강법</a:t>
            </a:r>
            <a:r>
              <a:rPr lang="en-US" altLang="ko-KR" sz="4100" b="1" dirty="0"/>
              <a:t>(Mini-Batch Gradient Descent)</a:t>
            </a:r>
            <a:endParaRPr lang="ko-KR" altLang="en-US" sz="4100" b="1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175 ~P. 176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FECBDB5-3569-4647-8B9C-0B0B3565A59A}"/>
              </a:ext>
            </a:extLst>
          </p:cNvPr>
          <p:cNvSpPr txBox="1">
            <a:spLocks/>
          </p:cNvSpPr>
          <p:nvPr/>
        </p:nvSpPr>
        <p:spPr>
          <a:xfrm>
            <a:off x="223724" y="1700110"/>
            <a:ext cx="598123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9269F42-BC1A-4CE3-BCA2-8FB5600DF08B}"/>
              </a:ext>
            </a:extLst>
          </p:cNvPr>
          <p:cNvSpPr txBox="1">
            <a:spLocks/>
          </p:cNvSpPr>
          <p:nvPr/>
        </p:nvSpPr>
        <p:spPr>
          <a:xfrm>
            <a:off x="797766" y="2153966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미니배치라 부르는 임의의 작은 샘플 세트에 대해     </a:t>
            </a:r>
            <a:r>
              <a:rPr lang="ko-KR" altLang="en-US" sz="1600" dirty="0" err="1"/>
              <a:t>그레디언트를</a:t>
            </a:r>
            <a:r>
              <a:rPr lang="ko-KR" altLang="en-US" sz="1600" dirty="0"/>
              <a:t> 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CA8D2678-4261-44CD-8B0A-956F5FB82C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̂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2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CA8D2678-4261-44CD-8B0A-956F5FB82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  <a:blipFill>
                <a:blip r:embed="rId2"/>
                <a:stretch>
                  <a:fillRect t="-16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28FDD16-3490-471A-886B-2A27D5CC040C}"/>
              </a:ext>
            </a:extLst>
          </p:cNvPr>
          <p:cNvSpPr txBox="1">
            <a:spLocks/>
          </p:cNvSpPr>
          <p:nvPr/>
        </p:nvSpPr>
        <p:spPr>
          <a:xfrm>
            <a:off x="797766" y="263735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작고 많은 샘플 세트 연산을 통해 </a:t>
            </a:r>
            <a:r>
              <a:rPr lang="en-US" altLang="ko-KR" sz="1600" dirty="0"/>
              <a:t>CPU, GPU </a:t>
            </a:r>
            <a:r>
              <a:rPr lang="ko-KR" altLang="en-US" sz="1600" dirty="0"/>
              <a:t>병렬        연산에 특화됨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A4E84806-5AA7-4C04-8093-7D227175691C}"/>
              </a:ext>
            </a:extLst>
          </p:cNvPr>
          <p:cNvSpPr txBox="1">
            <a:spLocks/>
          </p:cNvSpPr>
          <p:nvPr/>
        </p:nvSpPr>
        <p:spPr>
          <a:xfrm>
            <a:off x="797766" y="3162302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SGD</a:t>
            </a:r>
            <a:r>
              <a:rPr lang="ko-KR" altLang="en-US" sz="1600" dirty="0"/>
              <a:t>보다 최솟값에 더 가까이 도달할 수 있음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B6C03FF-575D-418B-A1F2-725F6A0751ED}"/>
              </a:ext>
            </a:extLst>
          </p:cNvPr>
          <p:cNvSpPr txBox="1">
            <a:spLocks/>
          </p:cNvSpPr>
          <p:nvPr/>
        </p:nvSpPr>
        <p:spPr>
          <a:xfrm>
            <a:off x="797766" y="3503015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지역 최솟값에서 더 빠져나오기 힘들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F9E192-60CB-48B7-AFDA-C9D015F3D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70" y="3853609"/>
            <a:ext cx="3873342" cy="221333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732121-F0C7-4F96-AF0A-FBD698ACB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05443"/>
              </p:ext>
            </p:extLst>
          </p:nvPr>
        </p:nvGraphicFramePr>
        <p:xfrm>
          <a:off x="6352560" y="1787474"/>
          <a:ext cx="5411191" cy="17498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3502">
                  <a:extLst>
                    <a:ext uri="{9D8B030D-6E8A-4147-A177-3AD203B41FA5}">
                      <a16:colId xmlns:a16="http://schemas.microsoft.com/office/drawing/2014/main" val="2427482105"/>
                    </a:ext>
                  </a:extLst>
                </a:gridCol>
                <a:gridCol w="392553">
                  <a:extLst>
                    <a:ext uri="{9D8B030D-6E8A-4147-A177-3AD203B41FA5}">
                      <a16:colId xmlns:a16="http://schemas.microsoft.com/office/drawing/2014/main" val="3024899138"/>
                    </a:ext>
                  </a:extLst>
                </a:gridCol>
                <a:gridCol w="821341">
                  <a:extLst>
                    <a:ext uri="{9D8B030D-6E8A-4147-A177-3AD203B41FA5}">
                      <a16:colId xmlns:a16="http://schemas.microsoft.com/office/drawing/2014/main" val="910751527"/>
                    </a:ext>
                  </a:extLst>
                </a:gridCol>
                <a:gridCol w="688478">
                  <a:extLst>
                    <a:ext uri="{9D8B030D-6E8A-4147-A177-3AD203B41FA5}">
                      <a16:colId xmlns:a16="http://schemas.microsoft.com/office/drawing/2014/main" val="2856470417"/>
                    </a:ext>
                  </a:extLst>
                </a:gridCol>
                <a:gridCol w="754909">
                  <a:extLst>
                    <a:ext uri="{9D8B030D-6E8A-4147-A177-3AD203B41FA5}">
                      <a16:colId xmlns:a16="http://schemas.microsoft.com/office/drawing/2014/main" val="2497286446"/>
                    </a:ext>
                  </a:extLst>
                </a:gridCol>
                <a:gridCol w="661015">
                  <a:extLst>
                    <a:ext uri="{9D8B030D-6E8A-4147-A177-3AD203B41FA5}">
                      <a16:colId xmlns:a16="http://schemas.microsoft.com/office/drawing/2014/main" val="1515198215"/>
                    </a:ext>
                  </a:extLst>
                </a:gridCol>
                <a:gridCol w="939393">
                  <a:extLst>
                    <a:ext uri="{9D8B030D-6E8A-4147-A177-3AD203B41FA5}">
                      <a16:colId xmlns:a16="http://schemas.microsoft.com/office/drawing/2014/main" val="3102640783"/>
                    </a:ext>
                  </a:extLst>
                </a:gridCol>
              </a:tblGrid>
              <a:tr h="27108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알고리즘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rgbClr val="363636"/>
                          </a:solidFill>
                          <a:effectLst/>
                        </a:rPr>
                        <a:t>m</a:t>
                      </a:r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이 클 때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외부 메모리 학습 지원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solidFill>
                            <a:srgbClr val="363636"/>
                          </a:solidFill>
                          <a:effectLst/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이 클 때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 err="1">
                          <a:solidFill>
                            <a:srgbClr val="363636"/>
                          </a:solidFill>
                          <a:effectLst/>
                        </a:rPr>
                        <a:t>하이퍼파라미터</a:t>
                      </a:r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 수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solidFill>
                            <a:srgbClr val="363636"/>
                          </a:solidFill>
                          <a:effectLst/>
                        </a:rPr>
                        <a:t>스케일 조정 필요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 err="1">
                          <a:solidFill>
                            <a:srgbClr val="363636"/>
                          </a:solidFill>
                          <a:effectLst/>
                        </a:rPr>
                        <a:t>사이킷런</a:t>
                      </a:r>
                      <a:endParaRPr lang="ko-KR" altLang="en-US" sz="800" dirty="0">
                        <a:solidFill>
                          <a:srgbClr val="363636"/>
                        </a:solidFill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50931"/>
                  </a:ext>
                </a:extLst>
              </a:tr>
              <a:tr h="26421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정규방정식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빠름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No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느림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>
                          <a:effectLst/>
                        </a:rPr>
                        <a:t>0</a:t>
                      </a:r>
                      <a:endParaRPr lang="en-US" altLang="ko-KR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9609658"/>
                  </a:ext>
                </a:extLst>
              </a:tr>
              <a:tr h="271082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SVD</a:t>
                      </a:r>
                    </a:p>
                    <a:p>
                      <a:pPr algn="l" fontAlgn="t"/>
                      <a:r>
                        <a:rPr lang="en-US" altLang="ko-KR" sz="700" dirty="0">
                          <a:effectLst/>
                        </a:rPr>
                        <a:t>(</a:t>
                      </a:r>
                      <a:r>
                        <a:rPr lang="ko-KR" altLang="en-US" sz="700" dirty="0" err="1">
                          <a:effectLst/>
                        </a:rPr>
                        <a:t>특이값분해</a:t>
                      </a:r>
                      <a:r>
                        <a:rPr lang="en-US" altLang="ko-KR" sz="700" dirty="0">
                          <a:effectLst/>
                        </a:rPr>
                        <a:t>, </a:t>
                      </a:r>
                      <a:r>
                        <a:rPr lang="ko-KR" altLang="en-US" sz="700" dirty="0">
                          <a:effectLst/>
                        </a:rPr>
                        <a:t>유사역행렬</a:t>
                      </a:r>
                      <a:r>
                        <a:rPr lang="en-US" altLang="ko-KR" sz="700" dirty="0">
                          <a:effectLst/>
                        </a:rPr>
                        <a:t>)</a:t>
                      </a:r>
                      <a:endParaRPr lang="en-US" sz="7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빠름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No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느림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dirty="0">
                          <a:effectLst/>
                        </a:rPr>
                        <a:t>0</a:t>
                      </a:r>
                      <a:endParaRPr lang="en-US" altLang="ko-KR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No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LinearRegression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3464244"/>
                  </a:ext>
                </a:extLst>
              </a:tr>
              <a:tr h="26839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배치 경사 </a:t>
                      </a:r>
                      <a:r>
                        <a:rPr lang="ko-KR" altLang="en-US" sz="800" dirty="0" err="1">
                          <a:effectLst/>
                        </a:rPr>
                        <a:t>하강법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느림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No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빠름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800" dirty="0">
                          <a:effectLst/>
                        </a:rPr>
                        <a:t>2</a:t>
                      </a:r>
                      <a:endParaRPr lang="en-US" altLang="ko-KR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SGDRegressor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873698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확률적 경사 하강법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빠름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빠름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dirty="0">
                          <a:effectLst/>
                        </a:rPr>
                        <a:t>≥</a:t>
                      </a:r>
                      <a:r>
                        <a:rPr lang="en-US" altLang="ko-KR" sz="800" dirty="0">
                          <a:effectLst/>
                        </a:rPr>
                        <a:t>2</a:t>
                      </a:r>
                      <a:endParaRPr lang="en-US" altLang="ko-KR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Yes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SGDRegressor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253839"/>
                  </a:ext>
                </a:extLst>
              </a:tr>
              <a:tr h="33860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미니배치 경사 하강법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>
                          <a:effectLst/>
                        </a:rPr>
                        <a:t>빠름</a:t>
                      </a:r>
                      <a:endParaRPr lang="ko-KR" alt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Yes</a:t>
                      </a:r>
                      <a:endParaRPr lang="en-US" sz="80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dirty="0">
                          <a:effectLst/>
                        </a:rPr>
                        <a:t>빠름</a:t>
                      </a:r>
                      <a:endParaRPr lang="ko-KR" alt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dirty="0">
                          <a:effectLst/>
                        </a:rPr>
                        <a:t>≥</a:t>
                      </a:r>
                      <a:r>
                        <a:rPr lang="en-US" altLang="ko-KR" sz="800" dirty="0">
                          <a:effectLst/>
                        </a:rPr>
                        <a:t>2</a:t>
                      </a:r>
                      <a:endParaRPr lang="en-US" altLang="ko-KR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</a:rPr>
                        <a:t>Yes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</a:rPr>
                        <a:t>SGDRegressor</a:t>
                      </a:r>
                      <a:endParaRPr lang="en-US" sz="800" dirty="0">
                        <a:effectLst/>
                        <a:latin typeface="+mn-lt"/>
                      </a:endParaRPr>
                    </a:p>
                  </a:txBody>
                  <a:tcPr marL="55786" marR="55786" marT="27893" marB="2789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300460"/>
                  </a:ext>
                </a:extLst>
              </a:tr>
            </a:tbl>
          </a:graphicData>
        </a:graphic>
      </p:graphicFrame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7961CF3A-D86B-4A4B-A4D2-2A4D304B2180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선형 회귀를 사용한 알고리즘 비교</a:t>
            </a: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0A234987-3C10-486B-AFB7-E6AE1CBF445F}"/>
              </a:ext>
            </a:extLst>
          </p:cNvPr>
          <p:cNvSpPr txBox="1">
            <a:spLocks/>
          </p:cNvSpPr>
          <p:nvPr/>
        </p:nvSpPr>
        <p:spPr>
          <a:xfrm>
            <a:off x="6660282" y="3518070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m </a:t>
            </a:r>
            <a:r>
              <a:rPr lang="ko-KR" altLang="en-US" sz="1600" dirty="0"/>
              <a:t>훈련 샘플 수</a:t>
            </a:r>
            <a:r>
              <a:rPr lang="en-US" altLang="ko-KR" sz="1600" dirty="0"/>
              <a:t>, n </a:t>
            </a:r>
            <a:r>
              <a:rPr lang="ko-KR" altLang="en-US" sz="1600" dirty="0"/>
              <a:t>특성 수</a:t>
            </a:r>
          </a:p>
        </p:txBody>
      </p:sp>
    </p:spTree>
    <p:extLst>
      <p:ext uri="{BB962C8B-B14F-4D97-AF65-F5344CB8AC3E}">
        <p14:creationId xmlns:p14="http://schemas.microsoft.com/office/powerpoint/2010/main" val="3029074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0CD990CE-55ED-4BD9-BCB2-51B5416CF747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C204C299-B4AA-429F-AAAC-E31AC82CD543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50073B00-8F12-4FEF-8F76-77A1EEAF3231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406F2B74-FCEF-4274-896A-9B7FA90F9F5C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32430891-1573-4C0A-9FCD-F71E6238A099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44F444BF-1C1A-40FC-B2D2-00053BD36E70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4E96C9-7138-43A5-BDCB-DF30B68F4B60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38FBD1A-ED16-491A-A3A6-2060E796A6AA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99C62C5-20F7-4EC8-A45F-594F38A99EA8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0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24516-A8EE-495E-9701-20B8F232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163" y="1995095"/>
            <a:ext cx="4233672" cy="4351338"/>
          </a:xfrm>
        </p:spPr>
        <p:txBody>
          <a:bodyPr/>
          <a:lstStyle/>
          <a:p>
            <a:r>
              <a:rPr lang="ko-KR" altLang="en-US" dirty="0"/>
              <a:t>선형 회귀</a:t>
            </a:r>
            <a:endParaRPr lang="en-US" altLang="ko-KR" dirty="0"/>
          </a:p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ko-KR" altLang="en-US" dirty="0"/>
              <a:t>다항 회귀</a:t>
            </a:r>
            <a:endParaRPr lang="en-US" altLang="ko-KR" dirty="0"/>
          </a:p>
          <a:p>
            <a:r>
              <a:rPr lang="ko-KR" altLang="en-US" dirty="0"/>
              <a:t>학습 곡선</a:t>
            </a:r>
            <a:endParaRPr lang="en-US" altLang="ko-KR" dirty="0"/>
          </a:p>
          <a:p>
            <a:r>
              <a:rPr lang="ko-KR" altLang="en-US" dirty="0"/>
              <a:t>규제가 있는 선형 모델</a:t>
            </a:r>
            <a:endParaRPr lang="en-US" altLang="ko-KR" dirty="0"/>
          </a:p>
          <a:p>
            <a:r>
              <a:rPr lang="ko-KR" altLang="en-US" dirty="0"/>
              <a:t>로지스틱 회귀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6BEEC01-76E9-443B-BE42-B4969518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C808FA-31C0-4282-B7F0-51CED204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12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55102D99-2D47-44CD-A397-E27D6307DE40}"/>
              </a:ext>
            </a:extLst>
          </p:cNvPr>
          <p:cNvSpPr txBox="1">
            <a:spLocks/>
          </p:cNvSpPr>
          <p:nvPr/>
        </p:nvSpPr>
        <p:spPr>
          <a:xfrm>
            <a:off x="797766" y="162197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비선형 데이터를 학습하는 데 선형 모델을 사용 가능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163" y="535306"/>
            <a:ext cx="9035229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다항 회귀</a:t>
            </a:r>
            <a:r>
              <a:rPr lang="en-US" altLang="ko-KR" b="1" dirty="0"/>
              <a:t>(Polynomial Regression)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4125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EAE7B2AA-60BA-4ADD-8163-5AA5DE76122E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177 ~P. 179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DAAD23-0E8D-4019-A298-5E2A2136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782B882-8081-43BD-8192-0F12889E3580}"/>
              </a:ext>
            </a:extLst>
          </p:cNvPr>
          <p:cNvSpPr txBox="1">
            <a:spLocks/>
          </p:cNvSpPr>
          <p:nvPr/>
        </p:nvSpPr>
        <p:spPr>
          <a:xfrm>
            <a:off x="799706" y="2140167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각 특성에 거듭제곱을 새로운 특성으로 추가하고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확장된 특성을 포함한 데이터셋을 선형 모델을 훈련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2E8998-F522-4B4F-8AFC-F82BC2498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08" y="2950517"/>
            <a:ext cx="3796152" cy="25307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E11636-EC5D-49BE-8197-F6C1ABB5C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24" y="2950517"/>
            <a:ext cx="3796152" cy="2530768"/>
          </a:xfrm>
          <a:prstGeom prst="rect">
            <a:avLst/>
          </a:prstGeom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DE6A340-DAE6-4ECF-AEE7-3DE54ECA2E72}"/>
              </a:ext>
            </a:extLst>
          </p:cNvPr>
          <p:cNvSpPr txBox="1">
            <a:spLocks/>
          </p:cNvSpPr>
          <p:nvPr/>
        </p:nvSpPr>
        <p:spPr>
          <a:xfrm>
            <a:off x="6115777" y="1621970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서로 다른 두 특성을 하나의 특성으로 만들어 새로운 특성으로 </a:t>
            </a:r>
            <a:r>
              <a:rPr lang="en-US" altLang="ko-KR" sz="1600" dirty="0"/>
              <a:t>2</a:t>
            </a:r>
            <a:r>
              <a:rPr lang="ko-KR" altLang="en-US" sz="1600" dirty="0"/>
              <a:t>차 이상의 함수를 예측하는 것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BB959FB7-2448-4731-9F9B-DFE95E083384}"/>
              </a:ext>
            </a:extLst>
          </p:cNvPr>
          <p:cNvSpPr txBox="1">
            <a:spLocks/>
          </p:cNvSpPr>
          <p:nvPr/>
        </p:nvSpPr>
        <p:spPr>
          <a:xfrm>
            <a:off x="6115777" y="2136740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예를 들어 각각 두개 씩의 경도</a:t>
            </a:r>
            <a:r>
              <a:rPr lang="en-US" altLang="ko-KR" sz="1600" dirty="0"/>
              <a:t>, </a:t>
            </a:r>
            <a:r>
              <a:rPr lang="ko-KR" altLang="en-US" sz="1600" dirty="0"/>
              <a:t>위도 정보로 이동거리를 만들어 거리에 따른 결과를 예측하기</a:t>
            </a:r>
          </a:p>
        </p:txBody>
      </p:sp>
    </p:spTree>
    <p:extLst>
      <p:ext uri="{BB962C8B-B14F-4D97-AF65-F5344CB8AC3E}">
        <p14:creationId xmlns:p14="http://schemas.microsoft.com/office/powerpoint/2010/main" val="1967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3A6BC48-C9FE-43E4-A4D8-B8CCC3DC98F7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00C0E2-BB46-4C48-B997-A7A58244385B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9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9" y="535306"/>
            <a:ext cx="10766302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학습 곡선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179 ~P. 183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75537-531B-479B-9720-B7DB1C8C7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0" y="3064964"/>
            <a:ext cx="4229648" cy="2819765"/>
          </a:xfrm>
          <a:prstGeom prst="rect">
            <a:avLst/>
          </a:prstGeom>
        </p:spPr>
      </p:pic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AEE901D-40E8-404E-BE62-1BA0DB5CFF6F}"/>
              </a:ext>
            </a:extLst>
          </p:cNvPr>
          <p:cNvSpPr txBox="1">
            <a:spLocks/>
          </p:cNvSpPr>
          <p:nvPr/>
        </p:nvSpPr>
        <p:spPr>
          <a:xfrm>
            <a:off x="223724" y="1244125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  <a:endParaRPr lang="en-US" altLang="ko-KR" sz="2200" b="1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B96BF44-0B14-40D9-82EB-4666B439E307}"/>
              </a:ext>
            </a:extLst>
          </p:cNvPr>
          <p:cNvSpPr txBox="1">
            <a:spLocks/>
          </p:cNvSpPr>
          <p:nvPr/>
        </p:nvSpPr>
        <p:spPr>
          <a:xfrm>
            <a:off x="799706" y="1654458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2</a:t>
            </a:r>
            <a:r>
              <a:rPr lang="ko-KR" altLang="en-US" sz="1600" dirty="0"/>
              <a:t>차방정식으로 생성한 데이터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300</a:t>
            </a:r>
            <a:r>
              <a:rPr lang="ko-KR" altLang="en-US" sz="1600" dirty="0"/>
              <a:t>차 다항 회귀 모델은 과대적합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2</a:t>
            </a:r>
            <a:r>
              <a:rPr lang="ko-KR" altLang="en-US" sz="1600" dirty="0"/>
              <a:t>차 다항 회귀 모델은 일반화 양호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선형 모델은 과소적합</a:t>
            </a:r>
            <a:endParaRPr lang="en-US" altLang="ko-KR" sz="16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0D84E01-A837-4062-9F17-A4A4506AD6F6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교차 검증을 통한 일반화 성능 추정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D4FBC947-BAB8-41A5-ADC6-FA1C19F2259B}"/>
              </a:ext>
            </a:extLst>
          </p:cNvPr>
          <p:cNvSpPr txBox="1">
            <a:spLocks/>
          </p:cNvSpPr>
          <p:nvPr/>
        </p:nvSpPr>
        <p:spPr>
          <a:xfrm>
            <a:off x="6557086" y="1654457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K</a:t>
            </a:r>
            <a:r>
              <a:rPr lang="ko-KR" altLang="en-US" sz="1600" dirty="0"/>
              <a:t> 또는 </a:t>
            </a:r>
            <a:r>
              <a:rPr lang="en-US" altLang="ko-KR" sz="1600" dirty="0"/>
              <a:t>10</a:t>
            </a:r>
            <a:r>
              <a:rPr lang="ko-KR" altLang="en-US" sz="1600" dirty="0"/>
              <a:t>번의 랜덤 추출 </a:t>
            </a:r>
            <a:r>
              <a:rPr lang="en-US" altLang="ko-KR" sz="1600" dirty="0"/>
              <a:t>1</a:t>
            </a:r>
            <a:r>
              <a:rPr lang="ko-KR" altLang="en-US" sz="1600" dirty="0"/>
              <a:t>개 평가</a:t>
            </a:r>
            <a:r>
              <a:rPr lang="en-US" altLang="ko-KR" sz="1600" dirty="0"/>
              <a:t>, 9</a:t>
            </a:r>
            <a:r>
              <a:rPr lang="ko-KR" altLang="en-US" sz="1600" dirty="0"/>
              <a:t>개 훈련을 반복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0A6521D9-D752-4864-8852-1A25B5A225F7}"/>
              </a:ext>
            </a:extLst>
          </p:cNvPr>
          <p:cNvSpPr txBox="1">
            <a:spLocks/>
          </p:cNvSpPr>
          <p:nvPr/>
        </p:nvSpPr>
        <p:spPr>
          <a:xfrm>
            <a:off x="6557086" y="1982084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훈련 데이터 성능</a:t>
            </a:r>
            <a:r>
              <a:rPr lang="ko-KR" altLang="en-US" sz="1600" dirty="0">
                <a:solidFill>
                  <a:srgbClr val="0000FF"/>
                </a:solidFill>
              </a:rPr>
              <a:t>↑</a:t>
            </a:r>
            <a:r>
              <a:rPr lang="en-US" altLang="ko-KR" sz="1600" dirty="0"/>
              <a:t>,</a:t>
            </a:r>
            <a:r>
              <a:rPr lang="ko-KR" altLang="en-US" sz="1600" dirty="0"/>
              <a:t> 교차 검증 점수</a:t>
            </a:r>
            <a:r>
              <a:rPr lang="ko-KR" altLang="en-US" sz="1600" dirty="0">
                <a:solidFill>
                  <a:srgbClr val="FF0000"/>
                </a:solidFill>
              </a:rPr>
              <a:t>↓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과대적합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FAB4F714-FD8D-4512-A0EA-A9E36A64F998}"/>
              </a:ext>
            </a:extLst>
          </p:cNvPr>
          <p:cNvSpPr txBox="1">
            <a:spLocks/>
          </p:cNvSpPr>
          <p:nvPr/>
        </p:nvSpPr>
        <p:spPr>
          <a:xfrm>
            <a:off x="6557086" y="230971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훈련 데이터 성능</a:t>
            </a:r>
            <a:r>
              <a:rPr lang="ko-KR" altLang="en-US" sz="1600" dirty="0">
                <a:solidFill>
                  <a:srgbClr val="FF0000"/>
                </a:solidFill>
              </a:rPr>
              <a:t>↓</a:t>
            </a:r>
            <a:r>
              <a:rPr lang="en-US" altLang="ko-KR" sz="1600" dirty="0"/>
              <a:t>,</a:t>
            </a:r>
            <a:r>
              <a:rPr lang="ko-KR" altLang="en-US" sz="1600" dirty="0"/>
              <a:t> 교차 검증 점수</a:t>
            </a:r>
            <a:r>
              <a:rPr lang="ko-KR" altLang="en-US" sz="1600" dirty="0">
                <a:solidFill>
                  <a:srgbClr val="FF0000"/>
                </a:solidFill>
              </a:rPr>
              <a:t>↓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과소적합</a:t>
            </a: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AF4490D9-EDF1-4913-A821-CBD3E1B8D4BC}"/>
              </a:ext>
            </a:extLst>
          </p:cNvPr>
          <p:cNvSpPr txBox="1">
            <a:spLocks/>
          </p:cNvSpPr>
          <p:nvPr/>
        </p:nvSpPr>
        <p:spPr>
          <a:xfrm>
            <a:off x="6041594" y="3419992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학습 곡선 분석을 통한 성능 추정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A9AB2401-C4FC-4586-A45A-E72F26917DC7}"/>
              </a:ext>
            </a:extLst>
          </p:cNvPr>
          <p:cNvSpPr txBox="1">
            <a:spLocks/>
          </p:cNvSpPr>
          <p:nvPr/>
        </p:nvSpPr>
        <p:spPr>
          <a:xfrm>
            <a:off x="6557086" y="3874424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훈련 세트와 검증 세트 모델 성능을 훈련 세트 크기의 함수로 나타내어 분석</a:t>
            </a:r>
          </a:p>
        </p:txBody>
      </p:sp>
    </p:spTree>
    <p:extLst>
      <p:ext uri="{BB962C8B-B14F-4D97-AF65-F5344CB8AC3E}">
        <p14:creationId xmlns:p14="http://schemas.microsoft.com/office/powerpoint/2010/main" val="3435079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49" y="535306"/>
            <a:ext cx="10766302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학습 곡선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0EB65D6-E92D-4EFD-86D7-90BA1910884D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179 ~P. 183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9B30EC-00E8-4C2C-86D8-BF277B9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AEE901D-40E8-404E-BE62-1BA0DB5CFF6F}"/>
              </a:ext>
            </a:extLst>
          </p:cNvPr>
          <p:cNvSpPr txBox="1">
            <a:spLocks/>
          </p:cNvSpPr>
          <p:nvPr/>
        </p:nvSpPr>
        <p:spPr>
          <a:xfrm>
            <a:off x="223724" y="1244125"/>
            <a:ext cx="4674847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단순 선형 회귀 모델 </a:t>
            </a:r>
            <a:r>
              <a:rPr lang="en-US" altLang="ko-KR" sz="2200" b="1" dirty="0"/>
              <a:t>/ </a:t>
            </a:r>
            <a:r>
              <a:rPr lang="ko-KR" altLang="en-US" sz="2200" b="1" dirty="0"/>
              <a:t>과소적합</a:t>
            </a:r>
            <a:endParaRPr lang="en-US" altLang="ko-KR" sz="2200" b="1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B96BF44-0B14-40D9-82EB-4666B439E307}"/>
              </a:ext>
            </a:extLst>
          </p:cNvPr>
          <p:cNvSpPr txBox="1">
            <a:spLocks/>
          </p:cNvSpPr>
          <p:nvPr/>
        </p:nvSpPr>
        <p:spPr>
          <a:xfrm>
            <a:off x="799706" y="1998856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두 곡선이 </a:t>
            </a:r>
            <a:r>
              <a:rPr lang="ko-KR" altLang="en-US" sz="1600" dirty="0" err="1"/>
              <a:t>수평한</a:t>
            </a:r>
            <a:r>
              <a:rPr lang="ko-KR" altLang="en-US" sz="1600" dirty="0"/>
              <a:t> 구간을 만들고 꽤 높은 오차에서    매우 가까이 근접하면 전형적인 과소적합</a:t>
            </a:r>
            <a:endParaRPr lang="en-US" altLang="ko-KR" sz="1600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0D84E01-A837-4062-9F17-A4A4506AD6F6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- 10</a:t>
            </a:r>
            <a:r>
              <a:rPr lang="ko-KR" altLang="en-US" sz="2200" b="1" dirty="0"/>
              <a:t>차 다항 회귀 모델 </a:t>
            </a:r>
            <a:r>
              <a:rPr lang="en-US" altLang="ko-KR" sz="2200" b="1" dirty="0"/>
              <a:t>/ </a:t>
            </a:r>
            <a:r>
              <a:rPr lang="ko-KR" altLang="en-US" sz="2200" b="1" dirty="0"/>
              <a:t>과대적합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D4FBC947-BAB8-41A5-ADC6-FA1C19F2259B}"/>
              </a:ext>
            </a:extLst>
          </p:cNvPr>
          <p:cNvSpPr txBox="1">
            <a:spLocks/>
          </p:cNvSpPr>
          <p:nvPr/>
        </p:nvSpPr>
        <p:spPr>
          <a:xfrm>
            <a:off x="6557086" y="1998855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초반 완벽하게 오차가 없는 훈련 세트와 좁혀지지 않는 훈련 세트와 검증 세트의 간격이 있으면 과대적합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D9DF66-EF58-4834-A5F9-B416EC576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16" y="2553621"/>
            <a:ext cx="4367067" cy="29113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85E736-99AB-4D51-8996-D7AEBDA6B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93" y="2501560"/>
            <a:ext cx="4445159" cy="29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5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릿지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라쏘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00C0E2-BB46-4C48-B997-A7A58244385B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3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31" y="535306"/>
            <a:ext cx="686538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err="1"/>
              <a:t>릿지</a:t>
            </a:r>
            <a:r>
              <a:rPr lang="ko-KR" altLang="en-US" b="1" dirty="0"/>
              <a:t> 회귀</a:t>
            </a:r>
            <a:r>
              <a:rPr lang="en-US" altLang="ko-KR" b="1"/>
              <a:t>(Ridge </a:t>
            </a:r>
            <a:r>
              <a:rPr lang="en-US" altLang="ko-KR" b="1" dirty="0"/>
              <a:t>Regression)</a:t>
            </a:r>
            <a:endParaRPr lang="ko-KR" altLang="en-US" b="1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4730BBA-3F74-4919-A0A7-8CE22149AE47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6017798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 err="1"/>
              <a:t>릿지</a:t>
            </a:r>
            <a:r>
              <a:rPr lang="ko-KR" altLang="en-US" sz="1800" b="1" dirty="0"/>
              <a:t> 규제를 사용한 선형 회귀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왼쪽</a:t>
            </a:r>
            <a:r>
              <a:rPr lang="en-US" altLang="ko-KR" sz="1800" b="1" dirty="0"/>
              <a:t>), </a:t>
            </a:r>
            <a:r>
              <a:rPr lang="ko-KR" altLang="en-US" sz="1800" b="1" dirty="0"/>
              <a:t>다항 회귀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오른쪽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184 ~P. 187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/>
                  <a:t>과대적합을 감소시키는 좋은 방법은 모델을 규제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다항 회귀의 좋은 규제는 차수를 감소시킴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en-US" altLang="ko-KR" sz="1600" b="1" dirty="0"/>
                  <a:t>“</a:t>
                </a:r>
                <a:r>
                  <a:rPr lang="ko-KR" altLang="en-US" sz="1600" b="1" i="1" dirty="0" err="1"/>
                  <a:t>규제항</a:t>
                </a:r>
                <a:r>
                  <a:rPr lang="ko-KR" altLang="en-US" sz="1600" b="1" i="1" dirty="0"/>
                  <a:t> </a:t>
                </a:r>
                <a:r>
                  <a:rPr lang="en-US" altLang="ko-KR" sz="1600" b="1" i="1" dirty="0"/>
                  <a:t>=</a:t>
                </a:r>
                <a:r>
                  <a:rPr lang="ko-KR" altLang="en-US" sz="1600" b="1" i="1" dirty="0"/>
                  <a:t> </a:t>
                </a:r>
                <a14:m>
                  <m:oMath xmlns:m="http://schemas.openxmlformats.org/officeDocument/2006/math">
                    <m:r>
                      <a:rPr lang="el-GR" altLang="ko-KR" sz="1600" b="1" i="1" smtClean="0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subSup"/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l-GR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ko-KR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1600" b="1" dirty="0"/>
                  <a:t>“</a:t>
                </a:r>
                <a:r>
                  <a:rPr lang="ko-KR" altLang="en-US" sz="1600" dirty="0"/>
                  <a:t>이 비용 함수에 추가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학습 알고리즘을 데이터에 맞추고 모델의 가중치가   가능한 작게 유지시킴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모델 훈련이 끝나면 규제가 없는 성능 지표로 평가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en-US" altLang="ko-KR" sz="1600" b="1" dirty="0"/>
                  <a:t>“</a:t>
                </a:r>
                <a:r>
                  <a:rPr lang="ko-KR" altLang="en-US" sz="1600" b="1" i="1" dirty="0" err="1"/>
                  <a:t>릿지</a:t>
                </a:r>
                <a:r>
                  <a:rPr lang="ko-KR" altLang="en-US" sz="1600" b="1" i="1" dirty="0"/>
                  <a:t> 회귀 비용 함수 </a:t>
                </a:r>
                <a:r>
                  <a:rPr lang="en-US" altLang="ko-KR" sz="1600" b="1" i="1" dirty="0"/>
                  <a:t>=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 = MSE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+</a:t>
                </a:r>
                <a14:m>
                  <m:oMath xmlns:m="http://schemas.openxmlformats.org/officeDocument/2006/math">
                    <m:r>
                      <a:rPr lang="el-GR" altLang="ko-KR" sz="1600" b="1" i="1">
                        <a:latin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Sup>
                          <m:sSubSupPr>
                            <m:ctrlPr>
                              <a:rPr lang="el-GR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ko-KR" sz="16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1600" b="1" dirty="0"/>
                  <a:t>”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l-GR" altLang="ko-KR" sz="16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ko-KR" sz="1600" dirty="0"/>
                  <a:t> = 0</a:t>
                </a:r>
                <a:r>
                  <a:rPr lang="ko-KR" altLang="en-US" sz="1600" dirty="0"/>
                  <a:t>이면 선형 회귀와 동일하고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l-GR" altLang="ko-KR" sz="16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1600" dirty="0"/>
                  <a:t>가 아주 크면 모든 가중치가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에 가까워지며 데이터의 평균을 지나는 수평선이 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 err="1"/>
                  <a:t>릿지</a:t>
                </a:r>
                <a:r>
                  <a:rPr lang="ko-KR" altLang="en-US" sz="1600" dirty="0"/>
                  <a:t> 회귀는 선형 회귀와 동일하게 정규방정식과 경사 하강법을 통해 파라미터 벡터 </a:t>
                </a:r>
                <a:r>
                  <a:rPr lang="el-GR" altLang="ko-KR" sz="1600" dirty="0"/>
                  <a:t>θ</a:t>
                </a:r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구할 수 있음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 err="1"/>
                  <a:t>릿지</a:t>
                </a:r>
                <a:r>
                  <a:rPr lang="ko-KR" altLang="en-US" sz="1600" dirty="0"/>
                  <a:t> 회귀의 정규 방정식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  <a:blipFill>
                <a:blip r:embed="rId2"/>
                <a:stretch>
                  <a:fillRect l="-788" t="-14667" b="-8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AD32172-99BA-42C3-820E-1E3F081F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91" y="5371248"/>
            <a:ext cx="2186037" cy="344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43477F-9709-4B26-949C-D20344220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86" y="1698404"/>
            <a:ext cx="5224678" cy="26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53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31" y="535306"/>
            <a:ext cx="686538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err="1"/>
              <a:t>라쏘</a:t>
            </a:r>
            <a:r>
              <a:rPr lang="ko-KR" altLang="en-US" b="1" dirty="0"/>
              <a:t> 회귀</a:t>
            </a:r>
            <a:r>
              <a:rPr lang="en-US" altLang="ko-KR" b="1" dirty="0"/>
              <a:t>(Lasso Regression)</a:t>
            </a:r>
            <a:endParaRPr lang="ko-KR" altLang="en-US" b="1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4730BBA-3F74-4919-A0A7-8CE22149AE47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6017798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 err="1"/>
              <a:t>라쏘</a:t>
            </a:r>
            <a:r>
              <a:rPr lang="ko-KR" altLang="en-US" sz="1800" b="1" dirty="0"/>
              <a:t> 규제를 사용한 선형 회귀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왼쪽</a:t>
            </a:r>
            <a:r>
              <a:rPr lang="en-US" altLang="ko-KR" sz="1800" b="1" dirty="0"/>
              <a:t>), </a:t>
            </a:r>
            <a:r>
              <a:rPr lang="ko-KR" altLang="en-US" sz="1800" b="1" dirty="0"/>
              <a:t>다항 회귀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오른쪽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187 ~P. 189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 err="1"/>
                  <a:t>릿지</a:t>
                </a:r>
                <a:r>
                  <a:rPr lang="ko-KR" altLang="en-US" sz="1600" dirty="0"/>
                  <a:t> 회귀처럼 비용 함수에 규제항을 더하지만</a:t>
                </a:r>
                <a:r>
                  <a:rPr lang="en-US" altLang="ko-KR" sz="1600" dirty="0"/>
                  <a:t>   </a:t>
                </a:r>
                <a:r>
                  <a:rPr lang="ko-KR" altLang="en-US" sz="16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노름을 사용한 </a:t>
                </a:r>
                <a:r>
                  <a:rPr lang="ko-KR" altLang="en-US" sz="1600" dirty="0" err="1"/>
                  <a:t>릿지와</a:t>
                </a:r>
                <a:r>
                  <a:rPr lang="ko-KR" altLang="en-US" sz="1600" dirty="0"/>
                  <a:t> 달리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노름을 사용함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덜 중요한 특성의 가중치를 제거하려는 특징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en-US" altLang="ko-KR" sz="1600" b="1" dirty="0"/>
                  <a:t>“</a:t>
                </a:r>
                <a:r>
                  <a:rPr lang="ko-KR" altLang="en-US" sz="1600" b="1" i="1" dirty="0" err="1"/>
                  <a:t>라쏘</a:t>
                </a:r>
                <a:r>
                  <a:rPr lang="ko-KR" altLang="en-US" sz="1600" b="1" i="1" dirty="0"/>
                  <a:t> 회귀 비용 함수 </a:t>
                </a:r>
                <a:r>
                  <a:rPr lang="en-US" altLang="ko-KR" sz="1600" b="1" i="1" dirty="0"/>
                  <a:t>=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 = MSE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+</a:t>
                </a:r>
                <a14:m>
                  <m:oMath xmlns:m="http://schemas.openxmlformats.org/officeDocument/2006/math">
                    <m:r>
                      <a:rPr lang="el-GR" altLang="ko-KR" sz="16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subSup"/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l-GR" altLang="ko-KR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r>
                  <a:rPr lang="en-US" altLang="ko-KR" sz="1600" b="1" dirty="0"/>
                  <a:t>”</a:t>
                </a:r>
              </a:p>
              <a:p>
                <a:pPr>
                  <a:buFontTx/>
                  <a:buChar char="-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  <a:blipFill>
                <a:blip r:embed="rId2"/>
                <a:stretch>
                  <a:fillRect l="-788" t="-14667" b="-29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050ACDA-BA2D-48F7-AF47-A4B1E91B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997" y="1698404"/>
            <a:ext cx="5217507" cy="26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릿지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라쏘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엘라스틱</a:t>
            </a:r>
            <a:r>
              <a:rPr lang="ko-KR" altLang="en-US" b="1" dirty="0">
                <a:solidFill>
                  <a:srgbClr val="0000FF"/>
                </a:solidFill>
              </a:rPr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E00C0E2-BB46-4C48-B997-A7A58244385B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47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31" y="535306"/>
            <a:ext cx="686538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err="1"/>
              <a:t>엘라스틱넷</a:t>
            </a:r>
            <a:r>
              <a:rPr lang="en-US" altLang="ko-KR" b="1" dirty="0"/>
              <a:t>(Elastic Net)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190 ~P. 191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 err="1"/>
                  <a:t>릿지</a:t>
                </a:r>
                <a:r>
                  <a:rPr lang="ko-KR" altLang="en-US" sz="1600" dirty="0"/>
                  <a:t> 회귀와 </a:t>
                </a:r>
                <a:r>
                  <a:rPr lang="ko-KR" altLang="en-US" sz="1600" dirty="0" err="1"/>
                  <a:t>라쏘</a:t>
                </a:r>
                <a:r>
                  <a:rPr lang="ko-KR" altLang="en-US" sz="1600" dirty="0"/>
                  <a:t> 회귀를 절충한 모델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 err="1"/>
                  <a:t>릿지와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라쏘를</a:t>
                </a:r>
                <a:r>
                  <a:rPr lang="ko-KR" altLang="en-US" sz="1600" dirty="0"/>
                  <a:t> 단순히 더하여 비율 </a:t>
                </a:r>
                <a:r>
                  <a:rPr lang="en-US" altLang="ko-KR" sz="1600" dirty="0"/>
                  <a:t>r</a:t>
                </a:r>
                <a:r>
                  <a:rPr lang="ko-KR" altLang="en-US" sz="1600" dirty="0"/>
                  <a:t>을 조정해 사용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en-US" altLang="ko-KR" sz="1600" dirty="0"/>
                  <a:t>r = 0</a:t>
                </a:r>
                <a:r>
                  <a:rPr lang="ko-KR" altLang="en-US" sz="1600" dirty="0"/>
                  <a:t>이면 </a:t>
                </a:r>
                <a:r>
                  <a:rPr lang="ko-KR" altLang="en-US" sz="1600" dirty="0" err="1"/>
                  <a:t>릿지</a:t>
                </a:r>
                <a:r>
                  <a:rPr lang="ko-KR" altLang="en-US" sz="1600" dirty="0"/>
                  <a:t> 회귀</a:t>
                </a:r>
                <a:r>
                  <a:rPr lang="en-US" altLang="ko-KR" sz="1600" dirty="0"/>
                  <a:t>, r = 1</a:t>
                </a:r>
                <a:r>
                  <a:rPr lang="ko-KR" altLang="en-US" sz="1600" dirty="0"/>
                  <a:t>이면 </a:t>
                </a:r>
                <a:r>
                  <a:rPr lang="ko-KR" altLang="en-US" sz="1600" dirty="0" err="1"/>
                  <a:t>라쏘</a:t>
                </a:r>
                <a:r>
                  <a:rPr lang="ko-KR" altLang="en-US" sz="1600" dirty="0"/>
                  <a:t> 회귀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b="1" i="1" dirty="0" err="1"/>
                  <a:t>엘라스틱넷</a:t>
                </a:r>
                <a:r>
                  <a:rPr lang="ko-KR" altLang="en-US" sz="1600" b="1" i="1" dirty="0"/>
                  <a:t> 비용 함수 </a:t>
                </a:r>
                <a:r>
                  <a:rPr lang="en-US" altLang="ko-KR" sz="1600" b="1" i="1" dirty="0"/>
                  <a:t>			    J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 = MSE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ko-KR" sz="1600" b="1" i="1" dirty="0"/>
                  <a:t> + </a:t>
                </a:r>
                <a14:m>
                  <m:oMath xmlns:m="http://schemas.openxmlformats.org/officeDocument/2006/math"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l-GR" altLang="ko-KR" sz="16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subSup"/>
                        <m:ctrlPr>
                          <a:rPr lang="el-GR" altLang="ko-KR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l-GR" altLang="ko-KR" sz="16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| </m:t>
                        </m:r>
                      </m:e>
                    </m:nary>
                  </m:oMath>
                </a14:m>
                <a:r>
                  <a:rPr lang="en-US" altLang="ko-KR" sz="1600" b="1" i="1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l-GR" altLang="ko-KR" sz="1600" b="1" i="1">
                        <a:latin typeface="Cambria Math" panose="02040503050406030204" pitchFamily="18" charset="0"/>
                      </a:rPr>
                      <m:t>𝜶</m:t>
                    </m:r>
                    <m:f>
                      <m:fPr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l-GR" altLang="ko-K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l-GR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altLang="ko-KR" sz="16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i="1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일반적인 선형 회귀에서는 </a:t>
                </a:r>
                <a:r>
                  <a:rPr lang="ko-KR" altLang="en-US" sz="1600" dirty="0" err="1"/>
                  <a:t>릿지를</a:t>
                </a:r>
                <a:r>
                  <a:rPr lang="ko-KR" altLang="en-US" sz="1600" dirty="0"/>
                  <a:t> 기본 사용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특성이 몇 </a:t>
                </a:r>
                <a:r>
                  <a:rPr lang="ko-KR" altLang="en-US" sz="1600" dirty="0" err="1"/>
                  <a:t>개뿐이라고</a:t>
                </a:r>
                <a:r>
                  <a:rPr lang="ko-KR" altLang="en-US" sz="1600" dirty="0"/>
                  <a:t> 의심되면 </a:t>
                </a:r>
                <a:r>
                  <a:rPr lang="ko-KR" altLang="en-US" sz="1600" dirty="0" err="1"/>
                  <a:t>라쏘</a:t>
                </a:r>
                <a:r>
                  <a:rPr lang="en-US" altLang="ko-KR" sz="1600" dirty="0"/>
                  <a:t>, </a:t>
                </a:r>
                <a:r>
                  <a:rPr lang="ko-KR" altLang="en-US" sz="1600" dirty="0" err="1"/>
                  <a:t>엘라스틱넷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특성 수가 샘플 수보다 많거나 특성 몇 개가 강하게   연관되어 있으면 </a:t>
                </a:r>
                <a:r>
                  <a:rPr lang="ko-KR" altLang="en-US" sz="1600" dirty="0" err="1"/>
                  <a:t>엘라스틱넷</a:t>
                </a:r>
                <a:r>
                  <a:rPr lang="ko-KR" altLang="en-US" sz="1600" dirty="0"/>
                  <a:t> 선호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  <a:blipFill>
                <a:blip r:embed="rId2"/>
                <a:stretch>
                  <a:fillRect l="-788" t="-14667" b="-557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321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1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1">
            <a:extLst>
              <a:ext uri="{FF2B5EF4-FFF2-40B4-BE49-F238E27FC236}">
                <a16:creationId xmlns:a16="http://schemas.microsoft.com/office/drawing/2014/main" id="{CFB85971-CA80-47EF-BB4B-BCDCBEF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73" name="내용 개체 틀 2">
            <a:extLst>
              <a:ext uri="{FF2B5EF4-FFF2-40B4-BE49-F238E27FC236}">
                <a16:creationId xmlns:a16="http://schemas.microsoft.com/office/drawing/2014/main" id="{E5EC0A4D-2D4E-4E88-9E84-9CF105A6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D9A62FBE-423A-4B38-9107-1FE2F209E9A0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5" name="내용 개체 틀 2">
            <a:extLst>
              <a:ext uri="{FF2B5EF4-FFF2-40B4-BE49-F238E27FC236}">
                <a16:creationId xmlns:a16="http://schemas.microsoft.com/office/drawing/2014/main" id="{AAFBFFF8-C357-4E3B-916B-993BC66BC1EC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2B8FFE0B-C3EC-461E-8B4A-EEA99A104B1A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E9DCFD3A-BA78-4130-8508-77800A29C8A0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78" name="내용 개체 틀 2">
            <a:extLst>
              <a:ext uri="{FF2B5EF4-FFF2-40B4-BE49-F238E27FC236}">
                <a16:creationId xmlns:a16="http://schemas.microsoft.com/office/drawing/2014/main" id="{03D0DC00-5FCF-49AD-B7E4-F50BE8A0847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67D84351-D514-4D01-9663-978B24D53E46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44DCCCCA-63C2-466F-9B3E-672ADF634B12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9BC00458-AB6D-42AE-9B8F-D927C54B40DA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82" name="내용 개체 틀 2">
            <a:extLst>
              <a:ext uri="{FF2B5EF4-FFF2-40B4-BE49-F238E27FC236}">
                <a16:creationId xmlns:a16="http://schemas.microsoft.com/office/drawing/2014/main" id="{A96C5FF4-3058-4AF2-BEA0-4F2258355FE5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83" name="내용 개체 틀 2">
            <a:extLst>
              <a:ext uri="{FF2B5EF4-FFF2-40B4-BE49-F238E27FC236}">
                <a16:creationId xmlns:a16="http://schemas.microsoft.com/office/drawing/2014/main" id="{7D0AC474-0B0A-427A-BAE9-28959B93F88D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84" name="내용 개체 틀 2">
            <a:extLst>
              <a:ext uri="{FF2B5EF4-FFF2-40B4-BE49-F238E27FC236}">
                <a16:creationId xmlns:a16="http://schemas.microsoft.com/office/drawing/2014/main" id="{A80D1D18-8DC8-4FCB-B736-F45EC0DAD614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85" name="내용 개체 틀 2">
            <a:extLst>
              <a:ext uri="{FF2B5EF4-FFF2-40B4-BE49-F238E27FC236}">
                <a16:creationId xmlns:a16="http://schemas.microsoft.com/office/drawing/2014/main" id="{BC5B8BBC-9060-4021-9728-D6F4B93E3ACA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86" name="내용 개체 틀 2">
            <a:extLst>
              <a:ext uri="{FF2B5EF4-FFF2-40B4-BE49-F238E27FC236}">
                <a16:creationId xmlns:a16="http://schemas.microsoft.com/office/drawing/2014/main" id="{1548099A-35E8-4D9D-B13A-470DA18C6315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D7B0EF7-2D6B-43E0-9D31-08B5B2316D63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6596411-E10F-4DEF-A8E6-C13ACDC6D596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9576D7E-8EFD-4CCC-AA94-3703B6FE99B1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원호 89">
            <a:extLst>
              <a:ext uri="{FF2B5EF4-FFF2-40B4-BE49-F238E27FC236}">
                <a16:creationId xmlns:a16="http://schemas.microsoft.com/office/drawing/2014/main" id="{B63D67FE-0D72-4BBA-BBE4-C2C0DC710066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BAE35CC2-1E26-4B80-92BB-290C75BEDCAB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4B4F0D-4F76-42D7-88B7-45F65D3F10B9}"/>
              </a:ext>
            </a:extLst>
          </p:cNvPr>
          <p:cNvCxnSpPr>
            <a:stCxn id="80" idx="1"/>
            <a:endCxn id="79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59E9737-3993-446B-A148-2DB2C0F7D09A}"/>
              </a:ext>
            </a:extLst>
          </p:cNvPr>
          <p:cNvCxnSpPr>
            <a:cxnSpLocks/>
            <a:stCxn id="81" idx="3"/>
            <a:endCxn id="84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AE50015-B236-41FC-B8B5-B510D46DA78C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8217CCBC-5FBA-461D-9493-729099C3073B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D55640C-A236-4B07-8B71-5BACF3CD8757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44910E23-F89E-4D23-AE47-6E77F8F30653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A99179EC-9A75-4737-9418-F6B13112F3BC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49BB030-B25A-465D-80C3-E6493244F55B}"/>
              </a:ext>
            </a:extLst>
          </p:cNvPr>
          <p:cNvCxnSpPr>
            <a:cxnSpLocks/>
            <a:stCxn id="83" idx="1"/>
            <a:endCxn id="82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0E8219-924D-48B5-81B3-367702DA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692BC090-0834-417E-BC0D-7C119139A645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F1588447-C2D5-4BC6-9520-4D2E97EF87C4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웃는 얼굴 32">
            <a:extLst>
              <a:ext uri="{FF2B5EF4-FFF2-40B4-BE49-F238E27FC236}">
                <a16:creationId xmlns:a16="http://schemas.microsoft.com/office/drawing/2014/main" id="{D127629A-59DD-4260-AF8C-46C8E0416329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웃는 얼굴 33">
            <a:extLst>
              <a:ext uri="{FF2B5EF4-FFF2-40B4-BE49-F238E27FC236}">
                <a16:creationId xmlns:a16="http://schemas.microsoft.com/office/drawing/2014/main" id="{0F75A6E0-E05B-41A0-9E5A-B924AC9F1DAC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E79AC2BB-900A-43B8-8FFC-9E1BCFF065B7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5FEF22DD-A037-4D35-B6AC-7D792D573484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A3FD4E-64BA-4F75-A613-3DEB9E74FFB3}"/>
              </a:ext>
            </a:extLst>
          </p:cNvPr>
          <p:cNvSpPr/>
          <p:nvPr/>
        </p:nvSpPr>
        <p:spPr>
          <a:xfrm>
            <a:off x="1145968" y="1749603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515AE75-E16A-4635-AAE8-B6FF041D5F79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0B956E9-4FCC-4FE3-9F51-7A07443464B8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9709B92-3DEB-43DA-BE59-E72E3ABFF495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6FA40BB-1067-48B9-8A1D-3B6F41CB0507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79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2075EFB-24DC-4E73-B6C5-173F80C34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9"/>
          <a:stretch/>
        </p:blipFill>
        <p:spPr>
          <a:xfrm>
            <a:off x="1992624" y="3871959"/>
            <a:ext cx="1438237" cy="569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183BB9-0053-4518-866E-4B5F35E65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24" y="3122800"/>
            <a:ext cx="2229055" cy="4921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535306"/>
            <a:ext cx="114478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로지스틱 회귀</a:t>
            </a:r>
            <a:r>
              <a:rPr lang="en-US" altLang="ko-KR" b="1" dirty="0"/>
              <a:t>(Logistic Regression)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193 ~P. 198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D3EBC729-A5A9-404C-8095-5059BEBDFBAE}"/>
              </a:ext>
            </a:extLst>
          </p:cNvPr>
          <p:cNvSpPr txBox="1">
            <a:spLocks/>
          </p:cNvSpPr>
          <p:nvPr/>
        </p:nvSpPr>
        <p:spPr>
          <a:xfrm>
            <a:off x="799706" y="1654458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회귀 알고리즘 및 분류에도 사용 가능함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특정 클래스에 속할 확률을 추정하는 데 널리 사용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50%</a:t>
            </a:r>
            <a:r>
              <a:rPr lang="ko-KR" altLang="en-US" sz="1600" dirty="0"/>
              <a:t>를 기준으로 이하이면 클래스에 속하지 않음</a:t>
            </a:r>
            <a:r>
              <a:rPr lang="en-US" altLang="ko-KR" sz="1600" dirty="0"/>
              <a:t>,        </a:t>
            </a:r>
            <a:r>
              <a:rPr lang="ko-KR" altLang="en-US" sz="1600" dirty="0"/>
              <a:t>이상이면 클래스에 속한다 예측</a:t>
            </a:r>
            <a:r>
              <a:rPr lang="en-US" altLang="ko-KR" sz="1600" dirty="0"/>
              <a:t>, </a:t>
            </a:r>
            <a:r>
              <a:rPr lang="ko-KR" altLang="en-US" sz="1600" dirty="0"/>
              <a:t>즉 이진 분류기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로지스틱 회귀 모델의 확률 추정 벡터 표현식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 err="1"/>
              <a:t>시그모이드</a:t>
            </a:r>
            <a:r>
              <a:rPr lang="en-US" altLang="ko-KR" sz="1600" dirty="0"/>
              <a:t>(Sigmoid)</a:t>
            </a:r>
            <a:r>
              <a:rPr lang="ko-KR" altLang="en-US" sz="1600" dirty="0"/>
              <a:t> 함수의 정의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DCDCF5-F103-42C3-B5DB-EABF9C021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66" y="4441787"/>
            <a:ext cx="4698793" cy="1566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431AD002-BBB2-4C16-9814-30254EAB4E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7322" y="1654457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/>
                  <a:t>훈련 샘플 하나에 대한 비용 함수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전체 훈련 세트에 대한 비용 함수는 모든 훈련 샘플의 비용을 평균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로그 손실</a:t>
                </a:r>
                <a:r>
                  <a:rPr lang="en-US" altLang="ko-KR" sz="1600" dirty="0"/>
                  <a:t>(log loss)</a:t>
                </a:r>
                <a:r>
                  <a:rPr lang="ko-KR" altLang="en-US" sz="1600" dirty="0"/>
                  <a:t>라 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이 로그 손실을 </a:t>
                </a:r>
                <a:r>
                  <a:rPr lang="en-US" altLang="ko-KR" sz="1600" i="1" dirty="0"/>
                  <a:t>j </a:t>
                </a:r>
                <a:r>
                  <a:rPr lang="ko-KR" altLang="en-US" sz="1600" dirty="0"/>
                  <a:t>번째 모델 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dirty="0"/>
                  <a:t>에 대해 편미분한 식은 아래와 같음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en-US" altLang="ko-KR" sz="1600" dirty="0"/>
                  <a:t>ppt 14</a:t>
                </a:r>
                <a:r>
                  <a:rPr lang="ko-KR" altLang="en-US" sz="1600" dirty="0"/>
                  <a:t>페이지 혹은 책의 </a:t>
                </a:r>
                <a:r>
                  <a:rPr lang="en-US" altLang="ko-KR" sz="1600" dirty="0"/>
                  <a:t>169</a:t>
                </a:r>
                <a:r>
                  <a:rPr lang="ko-KR" altLang="en-US" sz="1600" dirty="0"/>
                  <a:t>페이지의                    배치 경사 하강법의 </a:t>
                </a:r>
                <a:r>
                  <a:rPr lang="en-US" altLang="ko-KR" sz="1600" dirty="0"/>
                  <a:t>MSE </a:t>
                </a:r>
                <a:r>
                  <a:rPr lang="ko-KR" altLang="en-US" sz="1600" dirty="0"/>
                  <a:t>편도함수와 유사               배치 경사 하강법에 로지스틱 회귀를 적용 가능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431AD002-BBB2-4C16-9814-30254EAB4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22" y="1654457"/>
                <a:ext cx="5411190" cy="454279"/>
              </a:xfrm>
              <a:prstGeom prst="rect">
                <a:avLst/>
              </a:prstGeom>
              <a:blipFill>
                <a:blip r:embed="rId5"/>
                <a:stretch>
                  <a:fillRect l="-788" t="-14667" b="-86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09D741DF-3407-4A12-B257-5D6D3619A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619" y="2013732"/>
            <a:ext cx="2943581" cy="592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186407-9DFF-4770-BCC1-1D6CF672E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619" y="3279058"/>
            <a:ext cx="4121802" cy="5929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70FFA96-245A-42E6-BB63-879ABCC7F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619" y="4447471"/>
            <a:ext cx="3199721" cy="62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70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535306"/>
            <a:ext cx="114478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로지스틱 회귀</a:t>
            </a:r>
            <a:r>
              <a:rPr lang="en-US" altLang="ko-KR" b="1" dirty="0"/>
              <a:t>(Logistic Regression)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3207137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Iris </a:t>
            </a:r>
            <a:r>
              <a:rPr lang="ko-KR" altLang="en-US" sz="2200" b="1" dirty="0"/>
              <a:t>꽃 분류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193 ~P. 198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D3EBC729-A5A9-404C-8095-5059BEBDFBAE}"/>
              </a:ext>
            </a:extLst>
          </p:cNvPr>
          <p:cNvSpPr txBox="1">
            <a:spLocks/>
          </p:cNvSpPr>
          <p:nvPr/>
        </p:nvSpPr>
        <p:spPr>
          <a:xfrm>
            <a:off x="799706" y="1654458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 err="1"/>
              <a:t>Sklearn</a:t>
            </a:r>
            <a:r>
              <a:rPr lang="ko-KR" altLang="en-US" sz="1600" dirty="0"/>
              <a:t>에서 제공하는 </a:t>
            </a:r>
            <a:r>
              <a:rPr lang="en-US" altLang="ko-KR" sz="1600" dirty="0"/>
              <a:t>Iris </a:t>
            </a:r>
            <a:r>
              <a:rPr lang="ko-KR" altLang="en-US" sz="1600" dirty="0"/>
              <a:t>꽃 데이터를 받아와          로지스틱 회귀를 사용하여 꽃잎의 너비를 보고 확률로 </a:t>
            </a:r>
            <a:r>
              <a:rPr lang="en-US" altLang="ko-KR" sz="1600" dirty="0"/>
              <a:t>“virginica” </a:t>
            </a:r>
            <a:r>
              <a:rPr lang="ko-KR" altLang="en-US" sz="1600" dirty="0"/>
              <a:t>인지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로 맞추는 과정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첨부한 </a:t>
            </a:r>
            <a:r>
              <a:rPr lang="en-US" altLang="ko-KR" sz="1600" i="1" dirty="0"/>
              <a:t>preview_iris.py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iris </a:t>
            </a:r>
            <a:r>
              <a:rPr lang="ko-KR" altLang="en-US" sz="1600" dirty="0"/>
              <a:t>데이터를 보기 쉽게 변형해보고 살펴봄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실제 책 코드에서는 변형을 하지 않음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첨부한 </a:t>
            </a:r>
            <a:r>
              <a:rPr lang="en-US" altLang="ko-KR" sz="1600" i="1" dirty="0"/>
              <a:t>originial_iris.txt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i="1" dirty="0" err="1"/>
              <a:t>more_easily_recog_iris.tsv</a:t>
            </a:r>
            <a:r>
              <a:rPr lang="ko-KR" altLang="en-US" sz="1600" dirty="0"/>
              <a:t>참조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꽃잎의 길이와 너비를 가지고 하나의 클래스를 구분하는 건 책에 코드 미포함 첨부된 </a:t>
            </a:r>
            <a:r>
              <a:rPr lang="en-US" altLang="ko-KR" sz="1600" dirty="0" err="1"/>
              <a:t>ipynb</a:t>
            </a:r>
            <a:r>
              <a:rPr lang="ko-KR" altLang="en-US" sz="1600" dirty="0"/>
              <a:t>파일로 실행 권장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77176D-C7F9-47F5-A17A-26826185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5774"/>
            <a:ext cx="5515745" cy="5239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A0F279-030A-4E43-BE1F-C54A16DE7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650" y="2413676"/>
            <a:ext cx="5515394" cy="9892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9E50E19-BE6B-4D93-82AD-9F807A29F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66026"/>
            <a:ext cx="4781797" cy="6490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CA269DE-B470-4524-9E43-B5D38FA8B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410" y="4161312"/>
            <a:ext cx="5411190" cy="20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27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소프트맥스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90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7B73B98-2998-42DE-8577-571AF1060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65" y="2102484"/>
            <a:ext cx="3126659" cy="7098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535306"/>
            <a:ext cx="114478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 err="1"/>
              <a:t>소프트맥스</a:t>
            </a:r>
            <a:r>
              <a:rPr lang="ko-KR" altLang="en-US" b="1" dirty="0"/>
              <a:t> 회귀</a:t>
            </a:r>
            <a:r>
              <a:rPr lang="en-US" altLang="ko-KR" b="1" dirty="0"/>
              <a:t>(</a:t>
            </a:r>
            <a:r>
              <a:rPr lang="en-US" altLang="ko-KR" b="1" dirty="0" err="1"/>
              <a:t>Softmax</a:t>
            </a:r>
            <a:r>
              <a:rPr lang="en-US" altLang="ko-KR" b="1" dirty="0"/>
              <a:t> Regression)</a:t>
            </a:r>
            <a:endParaRPr lang="ko-KR" altLang="en-US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1245774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개념</a:t>
            </a:r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199 ~P. 202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sz="1600" dirty="0"/>
                  <a:t>로지스틱 회귀 모델을 다중 클래스를 지원하도록 일반화 가능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이를 </a:t>
                </a:r>
                <a:r>
                  <a:rPr lang="ko-KR" altLang="en-US" sz="1600" dirty="0" err="1"/>
                  <a:t>소프트맥스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다중 로지스틱 회귀라고 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/>
                  <a:t>각 클래스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sz="1600" dirty="0"/>
                  <a:t>를 계산하고 그 점수에    </a:t>
                </a:r>
                <a:r>
                  <a:rPr lang="ko-KR" altLang="en-US" sz="1600" dirty="0" err="1"/>
                  <a:t>소프트맥스</a:t>
                </a:r>
                <a:r>
                  <a:rPr lang="ko-KR" altLang="en-US" sz="1600" dirty="0"/>
                  <a:t> 함수를 적용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각 클래스의 확률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을 추정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1600" dirty="0" err="1"/>
                  <a:t>소프트맥스</a:t>
                </a:r>
                <a:r>
                  <a:rPr lang="ko-KR" altLang="en-US" sz="1600" dirty="0"/>
                  <a:t> 함수 식으로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는 클래스의 수</a:t>
                </a:r>
                <a:r>
                  <a:rPr lang="en-US" altLang="ko-KR" sz="1600" dirty="0"/>
                  <a:t>,	   </a:t>
                </a:r>
                <a:r>
                  <a:rPr lang="ko-KR" altLang="en-US" sz="1600" dirty="0"/>
                  <a:t> </a:t>
                </a:r>
                <a:r>
                  <a:rPr lang="en-US" altLang="ko-KR" sz="1600" i="1" dirty="0"/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sz="1600" dirty="0"/>
                  <a:t>는 샘플 </a:t>
                </a:r>
                <a:r>
                  <a:rPr lang="en-US" altLang="ko-KR" sz="1600" dirty="0"/>
                  <a:t>x </a:t>
                </a:r>
                <a:r>
                  <a:rPr lang="ko-KR" altLang="en-US" sz="1600" dirty="0"/>
                  <a:t>에 대한 각 클래스의 점수를 담은 벡터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1600" i="1" dirty="0"/>
                          <m:t>σ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1600" i="1" dirty="0"/>
                          <m:t>s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6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ko-KR" sz="1600" dirty="0"/>
                          <m:t>)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/>
                  <a:t>는 샘플 </a:t>
                </a:r>
                <a:r>
                  <a:rPr lang="en-US" altLang="ko-KR" sz="1600" dirty="0"/>
                  <a:t>x </a:t>
                </a:r>
                <a:r>
                  <a:rPr lang="ko-KR" altLang="en-US" sz="1600" dirty="0"/>
                  <a:t>에 대한 각 클래스의 점수가 주어졌을 때 이 샘플이 클래스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에 속할 추정 확률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46" name="내용 개체 틀 2">
                <a:extLst>
                  <a:ext uri="{FF2B5EF4-FFF2-40B4-BE49-F238E27FC236}">
                    <a16:creationId xmlns:a16="http://schemas.microsoft.com/office/drawing/2014/main" id="{D3EBC729-A5A9-404C-8095-5059BEBDF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6" y="1654458"/>
                <a:ext cx="5411190" cy="454279"/>
              </a:xfrm>
              <a:prstGeom prst="rect">
                <a:avLst/>
              </a:prstGeom>
              <a:blipFill>
                <a:blip r:embed="rId3"/>
                <a:stretch>
                  <a:fillRect l="-788" t="-14667" b="-60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31AD002-BBB2-4C16-9814-30254EAB4EE7}"/>
              </a:ext>
            </a:extLst>
          </p:cNvPr>
          <p:cNvSpPr txBox="1">
            <a:spLocks/>
          </p:cNvSpPr>
          <p:nvPr/>
        </p:nvSpPr>
        <p:spPr>
          <a:xfrm>
            <a:off x="6117322" y="1654457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 err="1"/>
              <a:t>소프트맥스</a:t>
            </a:r>
            <a:r>
              <a:rPr lang="ko-KR" altLang="en-US" sz="1600" dirty="0"/>
              <a:t> 회귀 모델의 훈련은 크로스 엔트로피</a:t>
            </a:r>
            <a:r>
              <a:rPr lang="en-US" altLang="ko-KR" sz="1600" dirty="0"/>
              <a:t>(cross entropy) </a:t>
            </a:r>
            <a:r>
              <a:rPr lang="ko-KR" altLang="en-US" sz="1600" dirty="0"/>
              <a:t>비용 함수를 사용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K</a:t>
            </a:r>
            <a:r>
              <a:rPr lang="ko-KR" altLang="en-US" sz="1600" dirty="0"/>
              <a:t>는 클래스의 수</a:t>
            </a:r>
            <a:r>
              <a:rPr lang="en-US" altLang="ko-KR" sz="1600" dirty="0"/>
              <a:t>, m</a:t>
            </a:r>
            <a:r>
              <a:rPr lang="ko-KR" altLang="en-US" sz="1600" dirty="0"/>
              <a:t>은 샘플 수  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r>
              <a:rPr lang="ko-KR" altLang="en-US" sz="1600" dirty="0"/>
              <a:t>로지스틱 회귀와 마찬가지로 경사 하강법에 적용하기 위한 </a:t>
            </a:r>
            <a:r>
              <a:rPr lang="ko-KR" altLang="en-US" sz="1600" dirty="0" err="1"/>
              <a:t>그레이디언트</a:t>
            </a:r>
            <a:r>
              <a:rPr lang="ko-KR" altLang="en-US" sz="1600" dirty="0"/>
              <a:t> 벡터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0A93CE-357A-45DE-A9D2-D659D29AB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00" y="2150152"/>
            <a:ext cx="1847806" cy="390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9E6B7E-6421-4F07-BBE2-6FF978B21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899" y="3121005"/>
            <a:ext cx="2531017" cy="6553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99F7AA-31BA-4E2D-9E00-67B9A5CAC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165" y="3220563"/>
            <a:ext cx="3204953" cy="6295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A483BBD-6A94-46C4-B1DB-DBBA35AA3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37" y="4446032"/>
            <a:ext cx="4362657" cy="17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15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배치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확률적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미니 배치 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소프트맥스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릿지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라쏘</a:t>
            </a:r>
            <a:r>
              <a:rPr lang="ko-KR" altLang="en-US" b="1" dirty="0">
                <a:solidFill>
                  <a:srgbClr val="0000FF"/>
                </a:solidFill>
              </a:rPr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 err="1">
                <a:solidFill>
                  <a:srgbClr val="0000FF"/>
                </a:solidFill>
              </a:rPr>
              <a:t>엘라스틱</a:t>
            </a:r>
            <a:r>
              <a:rPr lang="ko-KR" altLang="en-US" b="1" dirty="0">
                <a:solidFill>
                  <a:srgbClr val="0000FF"/>
                </a:solidFill>
              </a:rPr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71" y="511567"/>
            <a:ext cx="5142526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>
                <a:solidFill>
                  <a:srgbClr val="0000FF"/>
                </a:solidFill>
              </a:rPr>
              <a:t>수고하셨습니다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2481DC-67A7-493E-8257-79B3FAB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B340EADA-E98A-402F-88B4-3B7B5E0A70C6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A055D5C9-1E3E-4332-95CB-5967C512ADEA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772D79B8-AA74-4922-B6DA-BFC5BD021C66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A898EB5D-68FC-49BC-AB2A-D5EBC14F397E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E66A9854-7A7C-4400-8077-88D24E285FBF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C74CAE7B-D23B-4CBF-A30B-861B8BBB637F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3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C8AC88-94DD-4A1D-8A81-B55B9F36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841E87E-92B8-4768-9A1A-5C6B285E301F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91E4EED8-C0FF-4B2B-89CF-C16253C214C6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D593603E-81F2-444C-B108-B59F251C60EB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3F62B1AC-EB99-48A0-8F96-8FB9DA627AF1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48A1C8A-AF7D-496D-8ED8-E9BB81E8AE67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47DADF7C-0395-490B-A3D5-442756281D75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99A6025-A891-4EF5-B945-E1193D726C0A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005A9BF-5AF8-46AE-91E9-A9B65533B66E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504B398-B5FC-4736-AC26-8705928AE1F2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49A1B21-0F2C-4262-BE36-8372007997AD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53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21D26-23FB-4861-BE9F-4BDBD050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31" y="535306"/>
            <a:ext cx="686538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선형 회귀</a:t>
            </a:r>
            <a:r>
              <a:rPr lang="en-US" altLang="ko-KR" b="1" dirty="0"/>
              <a:t>(Linear Regression)</a:t>
            </a:r>
            <a:endParaRPr lang="ko-KR" altLang="en-US" b="1" dirty="0"/>
          </a:p>
        </p:txBody>
      </p:sp>
      <p:pic>
        <p:nvPicPr>
          <p:cNvPr id="12" name="그림 11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6B7A8058-0439-4E4B-B83A-8C4DA51D9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t="23786" r="5507" b="24628"/>
          <a:stretch/>
        </p:blipFill>
        <p:spPr>
          <a:xfrm>
            <a:off x="1247650" y="1880985"/>
            <a:ext cx="4502381" cy="10199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3C5AAC9F-BEBA-452D-B076-808CC75F6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4233" y="1936705"/>
                <a:ext cx="2909277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내용 개체 틀 2">
                <a:extLst>
                  <a:ext uri="{FF2B5EF4-FFF2-40B4-BE49-F238E27FC236}">
                    <a16:creationId xmlns:a16="http://schemas.microsoft.com/office/drawing/2014/main" id="{3C5AAC9F-BEBA-452D-B076-808CC75F6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33" y="1936705"/>
                <a:ext cx="2909277" cy="454279"/>
              </a:xfrm>
              <a:prstGeom prst="rect">
                <a:avLst/>
              </a:prstGeom>
              <a:blipFill>
                <a:blip r:embed="rId3"/>
                <a:stretch>
                  <a:fillRect t="-21622" b="-3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4730BBA-3F74-4919-A0A7-8CE22149AE47}"/>
              </a:ext>
            </a:extLst>
          </p:cNvPr>
          <p:cNvSpPr txBox="1">
            <a:spLocks/>
          </p:cNvSpPr>
          <p:nvPr/>
        </p:nvSpPr>
        <p:spPr>
          <a:xfrm>
            <a:off x="6041594" y="1244125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선형 회귀 모델의 예측 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벡터 형태</a:t>
            </a:r>
            <a:r>
              <a:rPr lang="en-US" altLang="ko-KR" sz="2200" b="1" dirty="0"/>
              <a:t>)</a:t>
            </a:r>
            <a:endParaRPr lang="ko-KR" alt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D6E65CC5-8302-4714-A86A-B0D1460CD9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8099" y="4375986"/>
                <a:ext cx="3712672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ko-KR" altLang="en-US" dirty="0"/>
                  <a:t>벡터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행렬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리스트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D6E65CC5-8302-4714-A86A-B0D1460C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99" y="4375986"/>
                <a:ext cx="3712672" cy="454279"/>
              </a:xfrm>
              <a:prstGeom prst="rect">
                <a:avLst/>
              </a:prstGeom>
              <a:blipFill>
                <a:blip r:embed="rId4"/>
                <a:stretch>
                  <a:fillRect l="-3448" t="-33784" r="-2791" b="-337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08D5AE-A189-463F-B2EA-458346E48E59}"/>
                  </a:ext>
                </a:extLst>
              </p:cNvPr>
              <p:cNvSpPr txBox="1"/>
              <p:nvPr/>
            </p:nvSpPr>
            <p:spPr>
              <a:xfrm>
                <a:off x="1661574" y="4789428"/>
                <a:ext cx="6363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08D5AE-A189-463F-B2EA-458346E48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574" y="4789428"/>
                <a:ext cx="636393" cy="276999"/>
              </a:xfrm>
              <a:prstGeom prst="rect">
                <a:avLst/>
              </a:prstGeom>
              <a:blipFill>
                <a:blip r:embed="rId5"/>
                <a:stretch>
                  <a:fillRect l="-17308" t="-28889" r="-22115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215BB-246B-494B-A375-DFCDD0681C0F}"/>
                  </a:ext>
                </a:extLst>
              </p:cNvPr>
              <p:cNvSpPr txBox="1"/>
              <p:nvPr/>
            </p:nvSpPr>
            <p:spPr>
              <a:xfrm>
                <a:off x="2819257" y="4835466"/>
                <a:ext cx="795410" cy="4619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215BB-246B-494B-A375-DFCDD0681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57" y="4835466"/>
                <a:ext cx="795410" cy="461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8B5FFE-5114-43F8-B1E4-493BEF9C0A85}"/>
                  </a:ext>
                </a:extLst>
              </p:cNvPr>
              <p:cNvSpPr txBox="1"/>
              <p:nvPr/>
            </p:nvSpPr>
            <p:spPr>
              <a:xfrm>
                <a:off x="4078203" y="4789427"/>
                <a:ext cx="10884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1]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8B5FFE-5114-43F8-B1E4-493BEF9C0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03" y="4789427"/>
                <a:ext cx="1088438" cy="276999"/>
              </a:xfrm>
              <a:prstGeom prst="rect">
                <a:avLst/>
              </a:prstGeom>
              <a:blipFill>
                <a:blip r:embed="rId7"/>
                <a:stretch>
                  <a:fillRect l="-6704" t="-4444" r="-5587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C356C361-4F10-4134-B805-310E46AF995F}"/>
              </a:ext>
            </a:extLst>
          </p:cNvPr>
          <p:cNvGrpSpPr/>
          <p:nvPr/>
        </p:nvGrpSpPr>
        <p:grpSpPr>
          <a:xfrm>
            <a:off x="7474148" y="4250928"/>
            <a:ext cx="3676911" cy="1217466"/>
            <a:chOff x="810653" y="4530983"/>
            <a:chExt cx="3676911" cy="12174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5CC2B6-A7E9-4643-9C7F-97B6537B116E}"/>
                    </a:ext>
                  </a:extLst>
                </p:cNvPr>
                <p:cNvSpPr txBox="1"/>
                <p:nvPr/>
              </p:nvSpPr>
              <p:spPr>
                <a:xfrm>
                  <a:off x="986867" y="4949041"/>
                  <a:ext cx="8832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5CC2B6-A7E9-4643-9C7F-97B6537B1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867" y="4949041"/>
                  <a:ext cx="88325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69" r="-2069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1FB9445-A3CE-423B-B8FB-473219D897B8}"/>
                    </a:ext>
                  </a:extLst>
                </p:cNvPr>
                <p:cNvSpPr txBox="1"/>
                <p:nvPr/>
              </p:nvSpPr>
              <p:spPr>
                <a:xfrm>
                  <a:off x="2102986" y="4719362"/>
                  <a:ext cx="209993" cy="7363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mr>
                        </m:m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1FB9445-A3CE-423B-B8FB-473219D89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986" y="4719362"/>
                  <a:ext cx="209993" cy="7363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C29994C-81CE-4027-9F74-DF8366027BC2}"/>
                    </a:ext>
                  </a:extLst>
                </p:cNvPr>
                <p:cNvSpPr txBox="1"/>
                <p:nvPr/>
              </p:nvSpPr>
              <p:spPr>
                <a:xfrm>
                  <a:off x="1936567" y="4954979"/>
                  <a:ext cx="1474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C29994C-81CE-4027-9F74-DF8366027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567" y="4954979"/>
                  <a:ext cx="147476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198896-DE8E-4BA6-BE6F-AFC05D51BA3B}"/>
                    </a:ext>
                  </a:extLst>
                </p:cNvPr>
                <p:cNvSpPr txBox="1"/>
                <p:nvPr/>
              </p:nvSpPr>
              <p:spPr>
                <a:xfrm>
                  <a:off x="2448544" y="4949041"/>
                  <a:ext cx="20390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mr>
                        </m:m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198896-DE8E-4BA6-BE6F-AFC05D51B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949041"/>
                  <a:ext cx="203902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9" r="-2096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내용 개체 틀 2">
              <a:extLst>
                <a:ext uri="{FF2B5EF4-FFF2-40B4-BE49-F238E27FC236}">
                  <a16:creationId xmlns:a16="http://schemas.microsoft.com/office/drawing/2014/main" id="{8991F3B7-BD05-409A-91DB-FA0B2390A06C}"/>
                </a:ext>
              </a:extLst>
            </p:cNvPr>
            <p:cNvSpPr txBox="1">
              <a:spLocks/>
            </p:cNvSpPr>
            <p:nvPr/>
          </p:nvSpPr>
          <p:spPr>
            <a:xfrm>
              <a:off x="3224149" y="5021637"/>
              <a:ext cx="161532" cy="2361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05D587BE-4485-4663-8C2F-8A3901169CF1}"/>
                </a:ext>
              </a:extLst>
            </p:cNvPr>
            <p:cNvSpPr txBox="1">
              <a:spLocks/>
            </p:cNvSpPr>
            <p:nvPr/>
          </p:nvSpPr>
          <p:spPr>
            <a:xfrm>
              <a:off x="3855856" y="5021636"/>
              <a:ext cx="161532" cy="23616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6" name="내용 개체 틀 2">
              <a:extLst>
                <a:ext uri="{FF2B5EF4-FFF2-40B4-BE49-F238E27FC236}">
                  <a16:creationId xmlns:a16="http://schemas.microsoft.com/office/drawing/2014/main" id="{1BF7E7E6-F0B7-470E-A771-F17E4ED1CC62}"/>
                </a:ext>
              </a:extLst>
            </p:cNvPr>
            <p:cNvSpPr txBox="1">
              <a:spLocks/>
            </p:cNvSpPr>
            <p:nvPr/>
          </p:nvSpPr>
          <p:spPr>
            <a:xfrm>
              <a:off x="810653" y="4986476"/>
              <a:ext cx="1217466" cy="3302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[          ]</a:t>
              </a:r>
              <a:endParaRPr lang="ko-KR" altLang="en-US" dirty="0"/>
            </a:p>
          </p:txBody>
        </p:sp>
        <p:sp>
          <p:nvSpPr>
            <p:cNvPr id="27" name="내용 개체 틀 2">
              <a:extLst>
                <a:ext uri="{FF2B5EF4-FFF2-40B4-BE49-F238E27FC236}">
                  <a16:creationId xmlns:a16="http://schemas.microsoft.com/office/drawing/2014/main" id="{2D1FCFDD-FC6E-4AAD-9FC2-E65904FA9B6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1581528" y="4974600"/>
              <a:ext cx="1217466" cy="3302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dirty="0"/>
                <a:t>[          ]</a:t>
              </a:r>
              <a:endParaRPr lang="ko-KR" altLang="en-US" dirty="0"/>
            </a:p>
          </p:txBody>
        </p:sp>
      </p:grp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245E7422-9F6F-454E-B0CE-61F891C44D32}"/>
              </a:ext>
            </a:extLst>
          </p:cNvPr>
          <p:cNvSpPr txBox="1">
            <a:spLocks/>
          </p:cNvSpPr>
          <p:nvPr/>
        </p:nvSpPr>
        <p:spPr>
          <a:xfrm>
            <a:off x="6042004" y="3445493"/>
            <a:ext cx="327060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벡터의 점 곱</a:t>
            </a:r>
            <a:r>
              <a:rPr lang="en-US" altLang="ko-KR" sz="2200" b="1" dirty="0"/>
              <a:t>(dot)</a:t>
            </a:r>
            <a:endParaRPr lang="ko-KR" altLang="en-US" sz="2200" b="1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C4FCEF84-FDD9-42E9-9C4D-D16B4AE85241}"/>
              </a:ext>
            </a:extLst>
          </p:cNvPr>
          <p:cNvSpPr txBox="1">
            <a:spLocks/>
          </p:cNvSpPr>
          <p:nvPr/>
        </p:nvSpPr>
        <p:spPr>
          <a:xfrm>
            <a:off x="223724" y="3445493"/>
            <a:ext cx="2375595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벡터의 개념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5D0350B-945E-4D8B-9596-00D607DEFD3D}"/>
              </a:ext>
            </a:extLst>
          </p:cNvPr>
          <p:cNvSpPr txBox="1">
            <a:spLocks/>
          </p:cNvSpPr>
          <p:nvPr/>
        </p:nvSpPr>
        <p:spPr>
          <a:xfrm>
            <a:off x="6547262" y="5394834"/>
            <a:ext cx="5172598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전치행렬</a:t>
            </a:r>
            <a:r>
              <a:rPr lang="en-US" altLang="ko-KR" sz="1600" dirty="0"/>
              <a:t>(Transposed Matrix)</a:t>
            </a:r>
            <a:r>
              <a:rPr lang="ko-KR" altLang="en-US" sz="1600" dirty="0"/>
              <a:t>은 행렬을 회전 시킨 것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내용 개체 틀 2">
                <a:extLst>
                  <a:ext uri="{FF2B5EF4-FFF2-40B4-BE49-F238E27FC236}">
                    <a16:creationId xmlns:a16="http://schemas.microsoft.com/office/drawing/2014/main" id="{520D91D1-5028-4A78-8B1D-5FC2D4DE7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7262" y="2515000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모델 파라미터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사용한 가설</a:t>
                </a:r>
                <a:r>
                  <a:rPr lang="en-US" altLang="ko-KR" sz="1600" dirty="0"/>
                  <a:t>(hypothesis) </a:t>
                </a:r>
                <a:r>
                  <a:rPr lang="ko-KR" altLang="en-US" sz="1600" dirty="0"/>
                  <a:t>함수 </a:t>
                </a:r>
              </a:p>
            </p:txBody>
          </p:sp>
        </mc:Choice>
        <mc:Fallback xmlns="">
          <p:sp>
            <p:nvSpPr>
              <p:cNvPr id="28" name="내용 개체 틀 2">
                <a:extLst>
                  <a:ext uri="{FF2B5EF4-FFF2-40B4-BE49-F238E27FC236}">
                    <a16:creationId xmlns:a16="http://schemas.microsoft.com/office/drawing/2014/main" id="{520D91D1-5028-4A78-8B1D-5FC2D4DE7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62" y="2515000"/>
                <a:ext cx="5411190" cy="454279"/>
              </a:xfrm>
              <a:prstGeom prst="rect">
                <a:avLst/>
              </a:prstGeom>
              <a:blipFill>
                <a:blip r:embed="rId12"/>
                <a:stretch>
                  <a:fillRect l="-563" t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0570B2A-9198-4978-BF1A-7912E19D2FF7}"/>
              </a:ext>
            </a:extLst>
          </p:cNvPr>
          <p:cNvSpPr txBox="1"/>
          <p:nvPr/>
        </p:nvSpPr>
        <p:spPr>
          <a:xfrm rot="19800000">
            <a:off x="688650" y="1247518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bias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55DB42F6-63FB-4D40-A47B-46D3B38EE0F5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1394765" y="1337103"/>
            <a:ext cx="338921" cy="906366"/>
          </a:xfrm>
          <a:prstGeom prst="curved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CB0C34-31E5-4F5D-88AC-C68DC91866E6}"/>
              </a:ext>
            </a:extLst>
          </p:cNvPr>
          <p:cNvSpPr txBox="1"/>
          <p:nvPr/>
        </p:nvSpPr>
        <p:spPr>
          <a:xfrm rot="441900">
            <a:off x="2737656" y="3013926"/>
            <a:ext cx="96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weight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6AECA6B-97D4-4804-B47C-C39FDDA8876C}"/>
              </a:ext>
            </a:extLst>
          </p:cNvPr>
          <p:cNvCxnSpPr>
            <a:cxnSpLocks/>
            <a:stCxn id="35" idx="0"/>
          </p:cNvCxnSpPr>
          <p:nvPr/>
        </p:nvCxnSpPr>
        <p:spPr>
          <a:xfrm rot="16200000" flipV="1">
            <a:off x="2583267" y="2353552"/>
            <a:ext cx="769147" cy="554904"/>
          </a:xfrm>
          <a:prstGeom prst="curvedConnector3">
            <a:avLst>
              <a:gd name="adj1" fmla="val 50000"/>
            </a:avLst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3C30F1F4-12BB-43E3-B5EC-FC58A406649C}"/>
              </a:ext>
            </a:extLst>
          </p:cNvPr>
          <p:cNvCxnSpPr>
            <a:cxnSpLocks/>
            <a:stCxn id="23" idx="0"/>
            <a:endCxn id="19" idx="3"/>
          </p:cNvCxnSpPr>
          <p:nvPr/>
        </p:nvCxnSpPr>
        <p:spPr>
          <a:xfrm rot="16200000" flipV="1">
            <a:off x="8761344" y="5022616"/>
            <a:ext cx="587349" cy="157087"/>
          </a:xfrm>
          <a:prstGeom prst="curvedConnector2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081C951-41B1-41EF-ABEC-EFAFF34D25B1}"/>
              </a:ext>
            </a:extLst>
          </p:cNvPr>
          <p:cNvCxnSpPr>
            <a:cxnSpLocks/>
          </p:cNvCxnSpPr>
          <p:nvPr/>
        </p:nvCxnSpPr>
        <p:spPr>
          <a:xfrm>
            <a:off x="9604406" y="2805247"/>
            <a:ext cx="19772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내용 개체 틀 2">
                <a:extLst>
                  <a:ext uri="{FF2B5EF4-FFF2-40B4-BE49-F238E27FC236}">
                    <a16:creationId xmlns:a16="http://schemas.microsoft.com/office/drawing/2014/main" id="{F506A3F5-794E-4015-B1AF-BDA1186388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7262" y="2806830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파라미터 벡터</a:t>
                </a:r>
              </a:p>
            </p:txBody>
          </p:sp>
        </mc:Choice>
        <mc:Fallback xmlns="">
          <p:sp>
            <p:nvSpPr>
              <p:cNvPr id="44" name="내용 개체 틀 2">
                <a:extLst>
                  <a:ext uri="{FF2B5EF4-FFF2-40B4-BE49-F238E27FC236}">
                    <a16:creationId xmlns:a16="http://schemas.microsoft.com/office/drawing/2014/main" id="{F506A3F5-794E-4015-B1AF-BDA118638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62" y="2806830"/>
                <a:ext cx="5411190" cy="454279"/>
              </a:xfrm>
              <a:prstGeom prst="rect">
                <a:avLst/>
              </a:prstGeom>
              <a:blipFill>
                <a:blip r:embed="rId13"/>
                <a:stretch>
                  <a:fillRect l="-563" t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2DAC6031-85FC-478C-B0F1-218401E59DF5}"/>
              </a:ext>
            </a:extLst>
          </p:cNvPr>
          <p:cNvSpPr txBox="1">
            <a:spLocks/>
          </p:cNvSpPr>
          <p:nvPr/>
        </p:nvSpPr>
        <p:spPr>
          <a:xfrm>
            <a:off x="6547262" y="3084699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- x : </a:t>
            </a:r>
            <a:r>
              <a:rPr lang="ko-KR" altLang="en-US" sz="1600" dirty="0"/>
              <a:t>특성 벡터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968305-79D9-4CC6-A9E5-55A38BA1A990}"/>
              </a:ext>
            </a:extLst>
          </p:cNvPr>
          <p:cNvCxnSpPr>
            <a:cxnSpLocks/>
          </p:cNvCxnSpPr>
          <p:nvPr/>
        </p:nvCxnSpPr>
        <p:spPr>
          <a:xfrm>
            <a:off x="7134798" y="3067498"/>
            <a:ext cx="12408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3647FE8-9C9B-4AAA-AF04-9433CAAC5C22}"/>
              </a:ext>
            </a:extLst>
          </p:cNvPr>
          <p:cNvCxnSpPr>
            <a:cxnSpLocks/>
          </p:cNvCxnSpPr>
          <p:nvPr/>
        </p:nvCxnSpPr>
        <p:spPr>
          <a:xfrm>
            <a:off x="7081643" y="3350640"/>
            <a:ext cx="8749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A4BDF530-907A-41D8-98D6-F6FE8F106C4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158 ~P. 160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FDE83-9005-4A32-9C5D-08F10EAA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8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4730BBA-3F74-4919-A0A7-8CE22149AE47}"/>
              </a:ext>
            </a:extLst>
          </p:cNvPr>
          <p:cNvSpPr txBox="1">
            <a:spLocks/>
          </p:cNvSpPr>
          <p:nvPr/>
        </p:nvSpPr>
        <p:spPr>
          <a:xfrm>
            <a:off x="226241" y="3445493"/>
            <a:ext cx="5869759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성능 측정 지표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520D91D1-5028-4A78-8B1D-5FC2D4DE7EB6}"/>
              </a:ext>
            </a:extLst>
          </p:cNvPr>
          <p:cNvSpPr txBox="1">
            <a:spLocks/>
          </p:cNvSpPr>
          <p:nvPr/>
        </p:nvSpPr>
        <p:spPr>
          <a:xfrm>
            <a:off x="859212" y="3922663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Cost function </a:t>
            </a:r>
            <a:r>
              <a:rPr lang="ko-KR" altLang="en-US" sz="1600" dirty="0"/>
              <a:t>비용 함수 </a:t>
            </a:r>
            <a:r>
              <a:rPr lang="en-US" altLang="ko-KR" sz="1600" dirty="0"/>
              <a:t>= Loss function </a:t>
            </a:r>
            <a:r>
              <a:rPr lang="ko-KR" altLang="en-US" sz="1600" dirty="0"/>
              <a:t>손실 함수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CDCD0336-2146-4FD5-90AB-0BCA62C6752D}"/>
              </a:ext>
            </a:extLst>
          </p:cNvPr>
          <p:cNvSpPr txBox="1">
            <a:spLocks/>
          </p:cNvSpPr>
          <p:nvPr/>
        </p:nvSpPr>
        <p:spPr>
          <a:xfrm>
            <a:off x="859212" y="4288064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RMSE, MSE, MAE, R Squared, MSPE, MAPE, RMSLE...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DBB789-C520-47F7-B3B6-29D04731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324" y="4742343"/>
            <a:ext cx="2241962" cy="6501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8252FE-3E55-4128-B9C3-B4BD0224E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5" y="4677070"/>
            <a:ext cx="2497253" cy="780715"/>
          </a:xfrm>
          <a:prstGeom prst="rect">
            <a:avLst/>
          </a:prstGeom>
        </p:spPr>
      </p:pic>
      <p:sp>
        <p:nvSpPr>
          <p:cNvPr id="38" name="제목 1">
            <a:extLst>
              <a:ext uri="{FF2B5EF4-FFF2-40B4-BE49-F238E27FC236}">
                <a16:creationId xmlns:a16="http://schemas.microsoft.com/office/drawing/2014/main" id="{12A6A5A7-EFEF-4FA2-A4E8-5E9578B8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631" y="535306"/>
            <a:ext cx="686538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선형 회귀</a:t>
            </a:r>
            <a:r>
              <a:rPr lang="en-US" altLang="ko-KR" b="1" dirty="0"/>
              <a:t>(Linear Regression)</a:t>
            </a:r>
            <a:endParaRPr lang="ko-KR" altLang="en-US" b="1" dirty="0"/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FBEE56C8-CA59-46DE-ADFF-07BBB478DCD4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158 ~P. 160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6C7B64-5F36-4074-8D7D-D5DF8021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9352982-C79F-4C46-A943-B094EF788440}"/>
              </a:ext>
            </a:extLst>
          </p:cNvPr>
          <p:cNvSpPr txBox="1">
            <a:spLocks/>
          </p:cNvSpPr>
          <p:nvPr/>
        </p:nvSpPr>
        <p:spPr>
          <a:xfrm>
            <a:off x="226241" y="1244124"/>
            <a:ext cx="327060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벡터의 놈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노름</a:t>
            </a:r>
            <a:r>
              <a:rPr lang="en-US" altLang="ko-KR" sz="2200" b="1" dirty="0"/>
              <a:t>, Norm)</a:t>
            </a:r>
            <a:endParaRPr lang="ko-KR" alt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7FD2750E-2147-49C1-8733-D91380F888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9212" y="2069114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norm 					x =[ 2 3 ]</a:t>
                </a:r>
                <a:r>
                  <a:rPr lang="ko-KR" altLang="en-US" sz="1600" dirty="0"/>
                  <a:t>   </a:t>
                </a:r>
                <a:r>
                  <a:rPr lang="en-US" altLang="ko-KR" sz="1600" dirty="0"/>
                  <a:t>=&gt;</a:t>
                </a:r>
                <a:r>
                  <a:rPr lang="ko-KR" altLang="en-US" sz="1600" dirty="0"/>
                  <a:t>  </a:t>
                </a:r>
                <a:r>
                  <a:rPr lang="en-US" altLang="ko-KR" sz="1600" dirty="0"/>
                  <a:t>|2| + |3| =5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7FD2750E-2147-49C1-8733-D91380F88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12" y="2069114"/>
                <a:ext cx="5411190" cy="454279"/>
              </a:xfrm>
              <a:prstGeom prst="rect">
                <a:avLst/>
              </a:prstGeom>
              <a:blipFill>
                <a:blip r:embed="rId4"/>
                <a:stretch>
                  <a:fillRect l="-563" t="-9333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80F436D7-2A21-451A-B973-628F809DBB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9212" y="2624404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norm 					x =[ 2 3 ]   =&gt; 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80F436D7-2A21-451A-B973-628F809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12" y="2624404"/>
                <a:ext cx="5411190" cy="454279"/>
              </a:xfrm>
              <a:prstGeom prst="rect">
                <a:avLst/>
              </a:prstGeom>
              <a:blipFill>
                <a:blip r:embed="rId5"/>
                <a:stretch>
                  <a:fillRect l="-563" t="-9459" b="-40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8C8577CF-B1E2-4219-B43A-68494E87A758}"/>
              </a:ext>
            </a:extLst>
          </p:cNvPr>
          <p:cNvSpPr txBox="1">
            <a:spLocks/>
          </p:cNvSpPr>
          <p:nvPr/>
        </p:nvSpPr>
        <p:spPr>
          <a:xfrm>
            <a:off x="859212" y="171719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벡터의 길이</a:t>
            </a:r>
          </a:p>
        </p:txBody>
      </p:sp>
    </p:spTree>
    <p:extLst>
      <p:ext uri="{BB962C8B-B14F-4D97-AF65-F5344CB8AC3E}">
        <p14:creationId xmlns:p14="http://schemas.microsoft.com/office/powerpoint/2010/main" val="327027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9FB9D9C-9F10-4954-B76F-A7D5BCB5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85CE3544-DD92-4754-A3B8-9C56AF23666F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C8B6B2BA-6ABD-4E87-AE29-D74BEB35DEAF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633ABCE0-9E53-49E6-993C-49D857E9ECDC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CDA4D866-6101-481E-96E3-AC07C5EA5135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27430DE-C6B3-429F-9799-CEE167CFCCA6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06A93B3B-BCA2-47C1-B779-A6E900E66AB4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232DB8A-B47D-47C2-BD5F-C280B9504CCC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36745AA-AA5A-41ED-9988-6A50152448B1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91F684F-7B51-4E69-8A23-2A4560C54205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5001C33-73E2-4A3B-B748-C2F96C8F2074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1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내용 개체 틀 2">
                <a:extLst>
                  <a:ext uri="{FF2B5EF4-FFF2-40B4-BE49-F238E27FC236}">
                    <a16:creationId xmlns:a16="http://schemas.microsoft.com/office/drawing/2014/main" id="{DD161320-687D-4208-BDDA-875B02CB1D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−  </m:t>
                    </m:r>
                    <m:acc>
                      <m:accPr>
                        <m:chr m:val="̂"/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b="1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2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ko-KR" altLang="en-US" sz="22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ko-KR" altLang="en-US" sz="2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200" b="1" dirty="0"/>
              </a:p>
            </p:txBody>
          </p:sp>
        </mc:Choice>
        <mc:Fallback xmlns="">
          <p:sp>
            <p:nvSpPr>
              <p:cNvPr id="31" name="내용 개체 틀 2">
                <a:extLst>
                  <a:ext uri="{FF2B5EF4-FFF2-40B4-BE49-F238E27FC236}">
                    <a16:creationId xmlns:a16="http://schemas.microsoft.com/office/drawing/2014/main" id="{DD161320-687D-4208-BDDA-875B02CB1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17" y="1245831"/>
                <a:ext cx="3455110" cy="454279"/>
              </a:xfrm>
              <a:prstGeom prst="rect">
                <a:avLst/>
              </a:prstGeom>
              <a:blipFill>
                <a:blip r:embed="rId2"/>
                <a:stretch>
                  <a:fillRect t="-16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5F69A5A-1387-4C43-952C-19B3D3026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00" y="1389838"/>
            <a:ext cx="3469853" cy="4908176"/>
          </a:xfrm>
          <a:prstGeom prst="rect">
            <a:avLst/>
          </a:prstGeom>
        </p:spPr>
      </p:pic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4E24DF50-DB67-4331-ACBC-7EACE8EC7D53}"/>
              </a:ext>
            </a:extLst>
          </p:cNvPr>
          <p:cNvSpPr txBox="1">
            <a:spLocks/>
          </p:cNvSpPr>
          <p:nvPr/>
        </p:nvSpPr>
        <p:spPr>
          <a:xfrm>
            <a:off x="223724" y="3445493"/>
            <a:ext cx="371888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정규방정식의 단점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내용 개체 틀 2">
                <a:extLst>
                  <a:ext uri="{FF2B5EF4-FFF2-40B4-BE49-F238E27FC236}">
                    <a16:creationId xmlns:a16="http://schemas.microsoft.com/office/drawing/2014/main" id="{EF4D47BB-B46A-4978-A708-C8CE4F7BBA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809" y="3983467"/>
                <a:ext cx="5411190" cy="4542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  <a:buFontTx/>
                  <a:buChar char="-"/>
                </a:pPr>
                <a:r>
                  <a:rPr lang="ko-KR" altLang="en-US" sz="1600" dirty="0"/>
                  <a:t>역행렬이 존재하지 않는 행렬 </a:t>
                </a:r>
                <a:r>
                  <a:rPr lang="en-US" altLang="ko-KR" sz="1600" dirty="0"/>
                  <a:t>det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0 </a:t>
                </a:r>
                <a:r>
                  <a:rPr lang="ko-KR" altLang="en-US" sz="1600" dirty="0"/>
                  <a:t>경우         해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, </a:t>
                </a:r>
                <a:r>
                  <a:rPr lang="ko-KR" altLang="en-US" sz="1600" dirty="0"/>
                  <a:t>파라미터 벡터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를 구할 수 없음</a:t>
                </a:r>
                <a:endParaRPr lang="en-US" altLang="ko-KR" sz="1600" dirty="0"/>
              </a:p>
              <a:p>
                <a:pPr>
                  <a:lnSpc>
                    <a:spcPct val="80000"/>
                  </a:lnSpc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sz="1600" dirty="0"/>
                  <a:t>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크기가 되는 </a:t>
                </a:r>
                <a:r>
                  <a:rPr lang="ko-KR" altLang="en-US" sz="1600" dirty="0" err="1"/>
                  <a:t>역행렬</a:t>
                </a:r>
                <a:r>
                  <a:rPr lang="ko-KR" altLang="en-US" sz="1600" dirty="0"/>
                  <a:t> 계산                     </a:t>
                </a:r>
                <a:r>
                  <a:rPr lang="ko-KR" altLang="en-US" sz="1600" dirty="0" err="1"/>
                  <a:t>계산복잡도가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600" dirty="0"/>
                  <a:t>로 비효율성이 큼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39" name="내용 개체 틀 2">
                <a:extLst>
                  <a:ext uri="{FF2B5EF4-FFF2-40B4-BE49-F238E27FC236}">
                    <a16:creationId xmlns:a16="http://schemas.microsoft.com/office/drawing/2014/main" id="{EF4D47BB-B46A-4978-A708-C8CE4F7B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09" y="3983467"/>
                <a:ext cx="5411190" cy="454279"/>
              </a:xfrm>
              <a:prstGeom prst="rect">
                <a:avLst/>
              </a:prstGeom>
              <a:blipFill>
                <a:blip r:embed="rId5"/>
                <a:stretch>
                  <a:fillRect l="-788" t="-20000" b="-134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제목 1">
            <a:extLst>
              <a:ext uri="{FF2B5EF4-FFF2-40B4-BE49-F238E27FC236}">
                <a16:creationId xmlns:a16="http://schemas.microsoft.com/office/drawing/2014/main" id="{AF33CB23-7CD8-4D9F-A6AB-6C5EEDF3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439" y="535306"/>
            <a:ext cx="8719120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정규 방정식</a:t>
            </a:r>
            <a:r>
              <a:rPr lang="en-US" altLang="ko-KR" b="1" dirty="0"/>
              <a:t>(Normal equation)</a:t>
            </a:r>
            <a:endParaRPr lang="ko-KR" altLang="en-US" b="1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C5C0E58-76B7-417F-A682-47E9CBC0762B}"/>
              </a:ext>
            </a:extLst>
          </p:cNvPr>
          <p:cNvSpPr txBox="1">
            <a:spLocks/>
          </p:cNvSpPr>
          <p:nvPr/>
        </p:nvSpPr>
        <p:spPr>
          <a:xfrm>
            <a:off x="223724" y="5046837"/>
            <a:ext cx="3718884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b="1" dirty="0"/>
              <a:t>- </a:t>
            </a:r>
            <a:r>
              <a:rPr lang="ko-KR" altLang="en-US" sz="2200" b="1" dirty="0"/>
              <a:t>해결책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DE7BF024-1982-4BBA-AD74-CEC2ACCF54C6}"/>
              </a:ext>
            </a:extLst>
          </p:cNvPr>
          <p:cNvSpPr txBox="1">
            <a:spLocks/>
          </p:cNvSpPr>
          <p:nvPr/>
        </p:nvSpPr>
        <p:spPr>
          <a:xfrm>
            <a:off x="684809" y="5584811"/>
            <a:ext cx="5411190" cy="45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600" dirty="0"/>
              <a:t>역행렬이 존재하지 않는 행렬이 나올 시                 유사역행렬</a:t>
            </a:r>
            <a:r>
              <a:rPr lang="en-US" altLang="ko-KR" sz="1600" dirty="0"/>
              <a:t>(Pseudo inverse)</a:t>
            </a:r>
            <a:r>
              <a:rPr lang="ko-KR" altLang="en-US" sz="1600" dirty="0"/>
              <a:t>을 대신 사용</a:t>
            </a:r>
          </a:p>
        </p:txBody>
      </p: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C98C4F2C-F03D-40D9-BD0D-DCF3BD3D13F5}"/>
              </a:ext>
            </a:extLst>
          </p:cNvPr>
          <p:cNvSpPr txBox="1">
            <a:spLocks/>
          </p:cNvSpPr>
          <p:nvPr/>
        </p:nvSpPr>
        <p:spPr>
          <a:xfrm>
            <a:off x="5355818" y="6295062"/>
            <a:ext cx="1480364" cy="323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 dirty="0"/>
              <a:t>P. 160 ~P. 164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AF0F88-18E0-41A1-AF97-CE0264A5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AF0D10-53C0-49B3-9D40-59A28DCB5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831" y="1956356"/>
            <a:ext cx="3718884" cy="8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3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4DF7E-6C18-41BF-B467-44BA8369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082" y="1749605"/>
            <a:ext cx="1762496" cy="454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선형 회귀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187257-A2A8-477F-9B57-C3413F78563D}"/>
              </a:ext>
            </a:extLst>
          </p:cNvPr>
          <p:cNvSpPr txBox="1">
            <a:spLocks/>
          </p:cNvSpPr>
          <p:nvPr/>
        </p:nvSpPr>
        <p:spPr>
          <a:xfrm>
            <a:off x="3700546" y="1749606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정규 방정식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74850B-AB81-4604-96E5-B621CD3D29A0}"/>
              </a:ext>
            </a:extLst>
          </p:cNvPr>
          <p:cNvSpPr txBox="1">
            <a:spLocks/>
          </p:cNvSpPr>
          <p:nvPr/>
        </p:nvSpPr>
        <p:spPr>
          <a:xfrm>
            <a:off x="3700546" y="2414559"/>
            <a:ext cx="2121289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b="1" dirty="0">
                <a:solidFill>
                  <a:srgbClr val="0000FF"/>
                </a:solidFill>
              </a:rPr>
              <a:t>경사 </a:t>
            </a:r>
            <a:r>
              <a:rPr lang="ko-KR" altLang="en-US" b="1" dirty="0" err="1">
                <a:solidFill>
                  <a:srgbClr val="0000FF"/>
                </a:solidFill>
              </a:rPr>
              <a:t>하강법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F1229F6-D450-4A37-9D45-9BBD3B6B83EE}"/>
              </a:ext>
            </a:extLst>
          </p:cNvPr>
          <p:cNvSpPr txBox="1">
            <a:spLocks/>
          </p:cNvSpPr>
          <p:nvPr/>
        </p:nvSpPr>
        <p:spPr>
          <a:xfrm>
            <a:off x="6247803" y="1749605"/>
            <a:ext cx="3197352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1D785B-04B7-469D-BF02-C89B95EA1E73}"/>
              </a:ext>
            </a:extLst>
          </p:cNvPr>
          <p:cNvSpPr txBox="1">
            <a:spLocks/>
          </p:cNvSpPr>
          <p:nvPr/>
        </p:nvSpPr>
        <p:spPr>
          <a:xfrm>
            <a:off x="6247803" y="2249476"/>
            <a:ext cx="3697224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확률적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CEF39C-18B3-47BC-BD40-A26EA8BEDE1D}"/>
              </a:ext>
            </a:extLst>
          </p:cNvPr>
          <p:cNvSpPr txBox="1">
            <a:spLocks/>
          </p:cNvSpPr>
          <p:nvPr/>
        </p:nvSpPr>
        <p:spPr>
          <a:xfrm>
            <a:off x="6247803" y="2749347"/>
            <a:ext cx="409956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미니 배치 경사 </a:t>
            </a:r>
            <a:r>
              <a:rPr lang="ko-KR" altLang="en-US" dirty="0" err="1"/>
              <a:t>하강법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B8021D6-7F12-42ED-84DE-7FE05D9A1C84}"/>
              </a:ext>
            </a:extLst>
          </p:cNvPr>
          <p:cNvSpPr txBox="1">
            <a:spLocks/>
          </p:cNvSpPr>
          <p:nvPr/>
        </p:nvSpPr>
        <p:spPr>
          <a:xfrm>
            <a:off x="1512082" y="3322099"/>
            <a:ext cx="208906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비선형 회귀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A291EBF-666E-4C66-BA71-22781AA80053}"/>
              </a:ext>
            </a:extLst>
          </p:cNvPr>
          <p:cNvSpPr txBox="1">
            <a:spLocks/>
          </p:cNvSpPr>
          <p:nvPr/>
        </p:nvSpPr>
        <p:spPr>
          <a:xfrm>
            <a:off x="4156222" y="3322098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다항 회귀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D07D486-22E9-4BC6-9DA4-14E5FE0AE922}"/>
              </a:ext>
            </a:extLst>
          </p:cNvPr>
          <p:cNvSpPr txBox="1">
            <a:spLocks/>
          </p:cNvSpPr>
          <p:nvPr/>
        </p:nvSpPr>
        <p:spPr>
          <a:xfrm>
            <a:off x="1512082" y="4046852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규제가 있는 선형 모델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18BA0F48-E993-4367-8282-B5081EF3ED4E}"/>
              </a:ext>
            </a:extLst>
          </p:cNvPr>
          <p:cNvSpPr txBox="1">
            <a:spLocks/>
          </p:cNvSpPr>
          <p:nvPr/>
        </p:nvSpPr>
        <p:spPr>
          <a:xfrm>
            <a:off x="1512082" y="5224866"/>
            <a:ext cx="246314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로지스틱 회귀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6728B65-9CDF-44B3-9923-942A5F96457C}"/>
              </a:ext>
            </a:extLst>
          </p:cNvPr>
          <p:cNvSpPr txBox="1">
            <a:spLocks/>
          </p:cNvSpPr>
          <p:nvPr/>
        </p:nvSpPr>
        <p:spPr>
          <a:xfrm>
            <a:off x="4585258" y="5219116"/>
            <a:ext cx="384352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소프트맥스</a:t>
            </a:r>
            <a:r>
              <a:rPr lang="ko-KR" altLang="en-US" dirty="0"/>
              <a:t> 회귀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16F2BF-8CAB-4F09-B54E-11F0F590538E}"/>
              </a:ext>
            </a:extLst>
          </p:cNvPr>
          <p:cNvSpPr txBox="1">
            <a:spLocks/>
          </p:cNvSpPr>
          <p:nvPr/>
        </p:nvSpPr>
        <p:spPr>
          <a:xfrm>
            <a:off x="6121132" y="4046852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361EE94-E20E-4D9A-BC9F-818A6D11BB9C}"/>
              </a:ext>
            </a:extLst>
          </p:cNvPr>
          <p:cNvSpPr txBox="1">
            <a:spLocks/>
          </p:cNvSpPr>
          <p:nvPr/>
        </p:nvSpPr>
        <p:spPr>
          <a:xfrm>
            <a:off x="6121132" y="4519415"/>
            <a:ext cx="1794718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93D76C4-DC72-4758-87C5-B7C1C8D37401}"/>
              </a:ext>
            </a:extLst>
          </p:cNvPr>
          <p:cNvSpPr txBox="1">
            <a:spLocks/>
          </p:cNvSpPr>
          <p:nvPr/>
        </p:nvSpPr>
        <p:spPr>
          <a:xfrm>
            <a:off x="8681373" y="4046851"/>
            <a:ext cx="2362200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err="1"/>
              <a:t>엘라스틱</a:t>
            </a:r>
            <a:r>
              <a:rPr lang="ko-KR" altLang="en-US" dirty="0"/>
              <a:t> 넷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D0F01FF-19C0-49DF-B570-7238D77C7C0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274578" y="1976745"/>
            <a:ext cx="42596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A0CD98-9E28-4BA0-B112-21BE57E9215E}"/>
              </a:ext>
            </a:extLst>
          </p:cNvPr>
          <p:cNvCxnSpPr>
            <a:cxnSpLocks/>
          </p:cNvCxnSpPr>
          <p:nvPr/>
        </p:nvCxnSpPr>
        <p:spPr>
          <a:xfrm>
            <a:off x="3487562" y="1976744"/>
            <a:ext cx="0" cy="664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172282-7BB1-460F-A29F-2876B7B0EC3A}"/>
              </a:ext>
            </a:extLst>
          </p:cNvPr>
          <p:cNvCxnSpPr>
            <a:cxnSpLocks/>
          </p:cNvCxnSpPr>
          <p:nvPr/>
        </p:nvCxnSpPr>
        <p:spPr>
          <a:xfrm>
            <a:off x="3467882" y="2641699"/>
            <a:ext cx="2358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원호 32">
            <a:extLst>
              <a:ext uri="{FF2B5EF4-FFF2-40B4-BE49-F238E27FC236}">
                <a16:creationId xmlns:a16="http://schemas.microsoft.com/office/drawing/2014/main" id="{0B00ADC6-7450-45FC-8836-5E1E37B17368}"/>
              </a:ext>
            </a:extLst>
          </p:cNvPr>
          <p:cNvSpPr/>
          <p:nvPr/>
        </p:nvSpPr>
        <p:spPr>
          <a:xfrm flipH="1">
            <a:off x="5953974" y="1932741"/>
            <a:ext cx="669847" cy="936097"/>
          </a:xfrm>
          <a:prstGeom prst="arc">
            <a:avLst>
              <a:gd name="adj1" fmla="val 16200000"/>
              <a:gd name="adj2" fmla="val 54415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CCBB894-A505-4766-850B-146A2FF2B7C6}"/>
              </a:ext>
            </a:extLst>
          </p:cNvPr>
          <p:cNvSpPr/>
          <p:nvPr/>
        </p:nvSpPr>
        <p:spPr>
          <a:xfrm>
            <a:off x="5703082" y="2376079"/>
            <a:ext cx="251653" cy="218268"/>
          </a:xfrm>
          <a:custGeom>
            <a:avLst/>
            <a:gdLst>
              <a:gd name="connsiteX0" fmla="*/ 0 w 251653"/>
              <a:gd name="connsiteY0" fmla="*/ 199599 h 218268"/>
              <a:gd name="connsiteX1" fmla="*/ 114300 w 251653"/>
              <a:gd name="connsiteY1" fmla="*/ 202774 h 218268"/>
              <a:gd name="connsiteX2" fmla="*/ 177800 w 251653"/>
              <a:gd name="connsiteY2" fmla="*/ 31324 h 218268"/>
              <a:gd name="connsiteX3" fmla="*/ 241300 w 251653"/>
              <a:gd name="connsiteY3" fmla="*/ 2749 h 218268"/>
              <a:gd name="connsiteX4" fmla="*/ 250825 w 251653"/>
              <a:gd name="connsiteY4" fmla="*/ 2749 h 21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53" h="218268">
                <a:moveTo>
                  <a:pt x="0" y="199599"/>
                </a:moveTo>
                <a:cubicBezTo>
                  <a:pt x="42333" y="215209"/>
                  <a:pt x="84667" y="230820"/>
                  <a:pt x="114300" y="202774"/>
                </a:cubicBezTo>
                <a:cubicBezTo>
                  <a:pt x="143933" y="174728"/>
                  <a:pt x="156633" y="64661"/>
                  <a:pt x="177800" y="31324"/>
                </a:cubicBezTo>
                <a:cubicBezTo>
                  <a:pt x="198967" y="-2013"/>
                  <a:pt x="229129" y="7511"/>
                  <a:pt x="241300" y="2749"/>
                </a:cubicBezTo>
                <a:cubicBezTo>
                  <a:pt x="253471" y="-2013"/>
                  <a:pt x="252148" y="368"/>
                  <a:pt x="250825" y="27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2EBF99B-D225-41D5-8881-E1F3E90B321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3601150" y="3549238"/>
            <a:ext cx="55507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C04AE7-D4CE-4CD9-BE7C-7F2290EDE18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355610" y="4273992"/>
            <a:ext cx="765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4CB5BB1-D6B7-4188-8392-A2B4C31F92E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7915850" y="4273991"/>
            <a:ext cx="76552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0480FFD-F7CD-4126-8C65-7B04395C3440}"/>
              </a:ext>
            </a:extLst>
          </p:cNvPr>
          <p:cNvCxnSpPr/>
          <p:nvPr/>
        </p:nvCxnSpPr>
        <p:spPr>
          <a:xfrm>
            <a:off x="5738371" y="4273990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0877DC5-D022-4B85-A32F-5E6398EF98A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720558" y="4746555"/>
            <a:ext cx="4005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7CFDC79-8939-4FB3-BD5F-FE8E583D3E1F}"/>
              </a:ext>
            </a:extLst>
          </p:cNvPr>
          <p:cNvCxnSpPr/>
          <p:nvPr/>
        </p:nvCxnSpPr>
        <p:spPr>
          <a:xfrm>
            <a:off x="8297583" y="4283133"/>
            <a:ext cx="0" cy="4725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8179439-FFDD-4064-A79D-3099266102C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915850" y="4746555"/>
            <a:ext cx="402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0884C35-A472-4C88-8FCD-3C8B89CA392E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75222" y="5446256"/>
            <a:ext cx="610036" cy="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DF66675B-4518-405C-ACB7-E1BACA0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793" y="511567"/>
            <a:ext cx="3294413" cy="45427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b="1" dirty="0"/>
              <a:t>목차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0C7286-CDD3-4152-859A-1F2C446F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EEF7-1BF1-4090-8726-768432F4FAB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794E132B-55BA-4665-86B0-AB06FB71F398}"/>
              </a:ext>
            </a:extLst>
          </p:cNvPr>
          <p:cNvSpPr txBox="1">
            <a:spLocks/>
          </p:cNvSpPr>
          <p:nvPr/>
        </p:nvSpPr>
        <p:spPr>
          <a:xfrm>
            <a:off x="6976927" y="3328867"/>
            <a:ext cx="2398776" cy="454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학습곡선</a:t>
            </a:r>
          </a:p>
        </p:txBody>
      </p:sp>
      <p:sp>
        <p:nvSpPr>
          <p:cNvPr id="32" name="웃는 얼굴 31">
            <a:extLst>
              <a:ext uri="{FF2B5EF4-FFF2-40B4-BE49-F238E27FC236}">
                <a16:creationId xmlns:a16="http://schemas.microsoft.com/office/drawing/2014/main" id="{C98F1911-FE8B-428B-B9FE-1DDCF4B1DF40}"/>
              </a:ext>
            </a:extLst>
          </p:cNvPr>
          <p:cNvSpPr/>
          <p:nvPr/>
        </p:nvSpPr>
        <p:spPr>
          <a:xfrm>
            <a:off x="1145969" y="1749605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>
            <a:extLst>
              <a:ext uri="{FF2B5EF4-FFF2-40B4-BE49-F238E27FC236}">
                <a16:creationId xmlns:a16="http://schemas.microsoft.com/office/drawing/2014/main" id="{15DCA7EE-7E1D-416C-AFCC-213DB8F8912E}"/>
              </a:ext>
            </a:extLst>
          </p:cNvPr>
          <p:cNvSpPr/>
          <p:nvPr/>
        </p:nvSpPr>
        <p:spPr>
          <a:xfrm>
            <a:off x="6612724" y="3322098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>
            <a:extLst>
              <a:ext uri="{FF2B5EF4-FFF2-40B4-BE49-F238E27FC236}">
                <a16:creationId xmlns:a16="http://schemas.microsoft.com/office/drawing/2014/main" id="{3CB05D85-EA21-4AC1-9125-EC4E7F653DF5}"/>
              </a:ext>
            </a:extLst>
          </p:cNvPr>
          <p:cNvSpPr/>
          <p:nvPr/>
        </p:nvSpPr>
        <p:spPr>
          <a:xfrm>
            <a:off x="1145968" y="3305133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C3ADE871-AAA4-4581-9624-427A84A2CE00}"/>
              </a:ext>
            </a:extLst>
          </p:cNvPr>
          <p:cNvSpPr/>
          <p:nvPr/>
        </p:nvSpPr>
        <p:spPr>
          <a:xfrm>
            <a:off x="1145968" y="4046851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웃는 얼굴 39">
            <a:extLst>
              <a:ext uri="{FF2B5EF4-FFF2-40B4-BE49-F238E27FC236}">
                <a16:creationId xmlns:a16="http://schemas.microsoft.com/office/drawing/2014/main" id="{73950CCA-F1C2-40AA-8A54-0CE8CD48CC94}"/>
              </a:ext>
            </a:extLst>
          </p:cNvPr>
          <p:cNvSpPr/>
          <p:nvPr/>
        </p:nvSpPr>
        <p:spPr>
          <a:xfrm>
            <a:off x="1145968" y="5215227"/>
            <a:ext cx="364203" cy="364203"/>
          </a:xfrm>
          <a:prstGeom prst="smileyFac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71AF6F1-9108-41EB-91BB-7EED5C70D83F}"/>
              </a:ext>
            </a:extLst>
          </p:cNvPr>
          <p:cNvSpPr/>
          <p:nvPr/>
        </p:nvSpPr>
        <p:spPr>
          <a:xfrm>
            <a:off x="1144057" y="3304409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C8EB9C0-7080-4EA6-BACC-F9B20996AAA7}"/>
              </a:ext>
            </a:extLst>
          </p:cNvPr>
          <p:cNvSpPr/>
          <p:nvPr/>
        </p:nvSpPr>
        <p:spPr>
          <a:xfrm>
            <a:off x="6612723" y="3320272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90BFCA2-B9EE-4FFB-8997-D974870D6170}"/>
              </a:ext>
            </a:extLst>
          </p:cNvPr>
          <p:cNvSpPr/>
          <p:nvPr/>
        </p:nvSpPr>
        <p:spPr>
          <a:xfrm>
            <a:off x="1144057" y="4046127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0AC93B-A151-424B-8C5D-4A47E1C678A8}"/>
              </a:ext>
            </a:extLst>
          </p:cNvPr>
          <p:cNvSpPr/>
          <p:nvPr/>
        </p:nvSpPr>
        <p:spPr>
          <a:xfrm>
            <a:off x="1142499" y="5213686"/>
            <a:ext cx="364203" cy="364203"/>
          </a:xfrm>
          <a:prstGeom prst="ellipse">
            <a:avLst/>
          </a:prstGeom>
          <a:solidFill>
            <a:srgbClr val="FFFF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2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2239</Words>
  <Application>Microsoft Office PowerPoint</Application>
  <PresentationFormat>와이드스크린</PresentationFormat>
  <Paragraphs>512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Office 테마</vt:lpstr>
      <vt:lpstr>모델 훈련</vt:lpstr>
      <vt:lpstr>목차</vt:lpstr>
      <vt:lpstr>목차</vt:lpstr>
      <vt:lpstr>목차</vt:lpstr>
      <vt:lpstr>선형 회귀(Linear Regression)</vt:lpstr>
      <vt:lpstr>선형 회귀(Linear Regression)</vt:lpstr>
      <vt:lpstr>목차</vt:lpstr>
      <vt:lpstr>정규 방정식(Normal equation)</vt:lpstr>
      <vt:lpstr>목차</vt:lpstr>
      <vt:lpstr>경사 하강법(Gradient Descent)</vt:lpstr>
      <vt:lpstr>경사 하강법(Gradient Descent)</vt:lpstr>
      <vt:lpstr>목차</vt:lpstr>
      <vt:lpstr>배치 경사 하강법(Batch Gradient Descent)</vt:lpstr>
      <vt:lpstr>배치 경사 하강법(Batch Gradient Descent)</vt:lpstr>
      <vt:lpstr>목차</vt:lpstr>
      <vt:lpstr>확률적 경사 하강법(Stochastic Gradient Descent)</vt:lpstr>
      <vt:lpstr>목차</vt:lpstr>
      <vt:lpstr>미니 경사 하강법(Mini-Batch Gradient Descent)</vt:lpstr>
      <vt:lpstr>목차</vt:lpstr>
      <vt:lpstr>다항 회귀(Polynomial Regression)</vt:lpstr>
      <vt:lpstr>목차</vt:lpstr>
      <vt:lpstr>학습 곡선</vt:lpstr>
      <vt:lpstr>학습 곡선</vt:lpstr>
      <vt:lpstr>목차</vt:lpstr>
      <vt:lpstr>릿지 회귀(Ridge Regression)</vt:lpstr>
      <vt:lpstr>라쏘 회귀(Lasso Regression)</vt:lpstr>
      <vt:lpstr>목차</vt:lpstr>
      <vt:lpstr>엘라스틱넷(Elastic Net)</vt:lpstr>
      <vt:lpstr>목차</vt:lpstr>
      <vt:lpstr>로지스틱 회귀(Logistic Regression)</vt:lpstr>
      <vt:lpstr>로지스틱 회귀(Logistic Regression)</vt:lpstr>
      <vt:lpstr>목차</vt:lpstr>
      <vt:lpstr>소프트맥스 회귀(Softmax Regression)</vt:lpstr>
      <vt:lpstr>수고하셨습니다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모델 훈련</dc:title>
  <dc:creator>최용현</dc:creator>
  <cp:lastModifiedBy>최용현</cp:lastModifiedBy>
  <cp:revision>78</cp:revision>
  <dcterms:created xsi:type="dcterms:W3CDTF">2021-07-11T08:55:15Z</dcterms:created>
  <dcterms:modified xsi:type="dcterms:W3CDTF">2021-07-12T12:55:46Z</dcterms:modified>
</cp:coreProperties>
</file>