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F0vbqv0ucmnzBWGNYjWcGEX2O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524772-A61A-42AA-BE47-EB8D54E3FFA7}">
  <a:tblStyle styleId="{0E524772-A61A-42AA-BE47-EB8D54E3FFA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472135" y="1740153"/>
            <a:ext cx="8199729" cy="3777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0" y="739140"/>
            <a:ext cx="5425440" cy="106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0" y="260604"/>
            <a:ext cx="9144000" cy="1224280"/>
          </a:xfrm>
          <a:custGeom>
            <a:rect b="b" l="l" r="r" t="t"/>
            <a:pathLst>
              <a:path extrusionOk="0" h="1224280" w="9144000">
                <a:moveTo>
                  <a:pt x="9144000" y="0"/>
                </a:moveTo>
                <a:lnTo>
                  <a:pt x="0" y="0"/>
                </a:lnTo>
                <a:lnTo>
                  <a:pt x="0" y="1223772"/>
                </a:lnTo>
                <a:lnTo>
                  <a:pt x="9144000" y="1223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0" y="739140"/>
            <a:ext cx="2464308" cy="106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0" y="260604"/>
            <a:ext cx="9144000" cy="1224280"/>
          </a:xfrm>
          <a:custGeom>
            <a:rect b="b" l="l" r="r" t="t"/>
            <a:pathLst>
              <a:path extrusionOk="0" h="1224280" w="9144000">
                <a:moveTo>
                  <a:pt x="9144000" y="0"/>
                </a:moveTo>
                <a:lnTo>
                  <a:pt x="0" y="0"/>
                </a:lnTo>
                <a:lnTo>
                  <a:pt x="0" y="1223772"/>
                </a:lnTo>
                <a:lnTo>
                  <a:pt x="9144000" y="1223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 txBox="1"/>
          <p:nvPr>
            <p:ph type="ctrTitle"/>
          </p:nvPr>
        </p:nvSpPr>
        <p:spPr>
          <a:xfrm>
            <a:off x="238759" y="870026"/>
            <a:ext cx="866648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subTitle"/>
          </p:nvPr>
        </p:nvSpPr>
        <p:spPr>
          <a:xfrm>
            <a:off x="1895982" y="3439744"/>
            <a:ext cx="5352034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72135" y="1740153"/>
            <a:ext cx="8199729" cy="3777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://www.hrd.go.kr/hrdp/ap/papco/PAPCO0700T.d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://www.hrd.go.kr/hrdp/ap/papco/PAPCO0700T.d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0" y="2118360"/>
            <a:ext cx="9144000" cy="1618488"/>
            <a:chOff x="0" y="2118360"/>
            <a:chExt cx="9144000" cy="1618488"/>
          </a:xfrm>
        </p:grpSpPr>
        <p:sp>
          <p:nvSpPr>
            <p:cNvPr id="52" name="Google Shape;52;p1"/>
            <p:cNvSpPr/>
            <p:nvPr/>
          </p:nvSpPr>
          <p:spPr>
            <a:xfrm>
              <a:off x="0" y="2118360"/>
              <a:ext cx="9144000" cy="16184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612648" y="2415540"/>
              <a:ext cx="7917180" cy="117347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0" y="2133600"/>
              <a:ext cx="9144000" cy="1511935"/>
            </a:xfrm>
            <a:custGeom>
              <a:rect b="b" l="l" r="r" t="t"/>
              <a:pathLst>
                <a:path extrusionOk="0" h="1511935" w="9144000">
                  <a:moveTo>
                    <a:pt x="9144000" y="0"/>
                  </a:moveTo>
                  <a:lnTo>
                    <a:pt x="0" y="0"/>
                  </a:lnTo>
                  <a:lnTo>
                    <a:pt x="0" y="1511808"/>
                  </a:lnTo>
                  <a:lnTo>
                    <a:pt x="9144000" y="15118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"/>
          <p:cNvSpPr txBox="1"/>
          <p:nvPr>
            <p:ph type="title"/>
          </p:nvPr>
        </p:nvSpPr>
        <p:spPr>
          <a:xfrm>
            <a:off x="694475" y="2562850"/>
            <a:ext cx="767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타 시스템 연동 오픈Rest API</a:t>
            </a:r>
            <a:r>
              <a:rPr b="0" lang="en-US" sz="4000">
                <a:latin typeface="Arial"/>
                <a:ea typeface="Arial"/>
                <a:cs typeface="Arial"/>
                <a:sym typeface="Arial"/>
              </a:rPr>
              <a:t> 설계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510775" y="5828675"/>
            <a:ext cx="24255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발표자: 학생명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0" y="260604"/>
            <a:ext cx="9144000" cy="1374647"/>
            <a:chOff x="0" y="260604"/>
            <a:chExt cx="9144000" cy="1374647"/>
          </a:xfrm>
        </p:grpSpPr>
        <p:sp>
          <p:nvSpPr>
            <p:cNvPr id="63" name="Google Shape;63;p2"/>
            <p:cNvSpPr/>
            <p:nvPr/>
          </p:nvSpPr>
          <p:spPr>
            <a:xfrm>
              <a:off x="3425952" y="355092"/>
              <a:ext cx="2289048" cy="128015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"/>
          <p:cNvSpPr txBox="1"/>
          <p:nvPr>
            <p:ph type="title"/>
          </p:nvPr>
        </p:nvSpPr>
        <p:spPr>
          <a:xfrm>
            <a:off x="3803141" y="514350"/>
            <a:ext cx="15373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4400">
                <a:latin typeface="Arial"/>
                <a:ea typeface="Arial"/>
                <a:cs typeface="Arial"/>
                <a:sym typeface="Arial"/>
              </a:rPr>
              <a:t>목	차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762400" y="1547200"/>
            <a:ext cx="6045900" cy="4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650">
            <a:noAutofit/>
          </a:bodyPr>
          <a:lstStyle/>
          <a:p>
            <a:pPr indent="-744220" lvl="0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프로그램 설명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 Parameter 설계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 Data(xml) 설계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 net –  프로그램연결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결과물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연동하면서 어려웠던 점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671315" y="458723"/>
            <a:ext cx="1801367" cy="8275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74" name="Google Shape;74;p3"/>
            <p:cNvSpPr/>
            <p:nvPr/>
          </p:nvSpPr>
          <p:spPr>
            <a:xfrm>
              <a:off x="0" y="739140"/>
              <a:ext cx="336042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"/>
          <p:cNvSpPr txBox="1"/>
          <p:nvPr>
            <p:ph type="title"/>
          </p:nvPr>
        </p:nvSpPr>
        <p:spPr>
          <a:xfrm>
            <a:off x="238750" y="870025"/>
            <a:ext cx="3618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1. 프로그램 </a:t>
            </a:r>
            <a:r>
              <a:rPr lang="en-US" sz="3600"/>
              <a:t>설명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344900" y="888625"/>
            <a:ext cx="4799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미들웨어 솔루션 명세 작성: 학습모듈 서식을 참조하여 DB, WAS, JDK 정보등 입력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06120" y="2030095"/>
            <a:ext cx="8467200" cy="4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80645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HRD-Net 오픈API 사이트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http://www.hrd.go.kr/hrdp/ap/papco/PAPCO0700T.do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645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 구직자 훈련과정 데이터 연동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65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85" name="Google Shape;85;p4"/>
            <p:cNvSpPr/>
            <p:nvPr/>
          </p:nvSpPr>
          <p:spPr>
            <a:xfrm>
              <a:off x="0" y="264370"/>
              <a:ext cx="9144000" cy="13114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0" y="739140"/>
              <a:ext cx="2923032" cy="1066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238740" y="870025"/>
            <a:ext cx="4944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2.	</a:t>
            </a:r>
            <a:r>
              <a:rPr lang="en-US" sz="3600"/>
              <a:t>요청 Parameter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 설계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4"/>
          <p:cNvGraphicFramePr/>
          <p:nvPr/>
        </p:nvGraphicFramePr>
        <p:xfrm>
          <a:off x="281177" y="1986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{0E524772-A61A-42AA-BE47-EB8D54E3FFA7}</a:tableStyleId>
              </a:tblPr>
              <a:tblGrid>
                <a:gridCol w="960000"/>
                <a:gridCol w="1059225"/>
                <a:gridCol w="1128600"/>
                <a:gridCol w="5503975"/>
              </a:tblGrid>
              <a:tr h="365750"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필수여부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5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96" name="Google Shape;96;p5"/>
            <p:cNvSpPr/>
            <p:nvPr/>
          </p:nvSpPr>
          <p:spPr>
            <a:xfrm>
              <a:off x="0" y="264370"/>
              <a:ext cx="9144000" cy="1311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0" y="739140"/>
              <a:ext cx="2922900" cy="1066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238740" y="870025"/>
            <a:ext cx="4944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3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	</a:t>
            </a:r>
            <a:r>
              <a:rPr lang="en-US" sz="3600"/>
              <a:t>응답 Data(xml)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 설계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5"/>
          <p:cNvGraphicFramePr/>
          <p:nvPr/>
        </p:nvGraphicFramePr>
        <p:xfrm>
          <a:off x="281177" y="1986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{0E524772-A61A-42AA-BE47-EB8D54E3FFA7}</a:tableStyleId>
              </a:tblPr>
              <a:tblGrid>
                <a:gridCol w="960000"/>
                <a:gridCol w="1059225"/>
                <a:gridCol w="1128600"/>
                <a:gridCol w="5503975"/>
              </a:tblGrid>
              <a:tr h="365750"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필수여부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107" name="Google Shape;107;p6"/>
            <p:cNvSpPr/>
            <p:nvPr/>
          </p:nvSpPr>
          <p:spPr>
            <a:xfrm>
              <a:off x="0" y="739140"/>
              <a:ext cx="336030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6"/>
          <p:cNvSpPr txBox="1"/>
          <p:nvPr>
            <p:ph type="title"/>
          </p:nvPr>
        </p:nvSpPr>
        <p:spPr>
          <a:xfrm>
            <a:off x="238750" y="870025"/>
            <a:ext cx="5738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4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/>
              <a:t>HRD net - 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프로그램 </a:t>
            </a:r>
            <a:r>
              <a:rPr lang="en-US" sz="3600"/>
              <a:t>연결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306120" y="2030095"/>
            <a:ext cx="8467200" cy="4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80645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HRD-Net 오픈API 사이트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http://www.hrd.go.kr/hrdp/ap/papco/PAPCO0700T.do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645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 구직자 훈련과정 데이터 연동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65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5977450" y="1008625"/>
            <a:ext cx="3166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 소스코드 입력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118" name="Google Shape;118;p7"/>
            <p:cNvSpPr/>
            <p:nvPr/>
          </p:nvSpPr>
          <p:spPr>
            <a:xfrm>
              <a:off x="0" y="739140"/>
              <a:ext cx="336030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7"/>
          <p:cNvSpPr txBox="1"/>
          <p:nvPr>
            <p:ph type="title"/>
          </p:nvPr>
        </p:nvSpPr>
        <p:spPr>
          <a:xfrm>
            <a:off x="238750" y="870025"/>
            <a:ext cx="5738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5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/>
              <a:t>결과물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4303300" y="1008625"/>
            <a:ext cx="4840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작업결과 콘솔 내용 캡쳐 이미지 입력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128" name="Google Shape;128;p8"/>
            <p:cNvSpPr/>
            <p:nvPr/>
          </p:nvSpPr>
          <p:spPr>
            <a:xfrm>
              <a:off x="0" y="739140"/>
              <a:ext cx="336030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8"/>
          <p:cNvSpPr txBox="1"/>
          <p:nvPr>
            <p:ph type="title"/>
          </p:nvPr>
        </p:nvSpPr>
        <p:spPr>
          <a:xfrm>
            <a:off x="238750" y="870025"/>
            <a:ext cx="5974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6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/>
              <a:t>오류예측 및 대응방안 제시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6337125" y="1008625"/>
            <a:ext cx="280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작업시 </a:t>
            </a:r>
            <a:r>
              <a:rPr lang="en-US" sz="1600"/>
              <a:t>사용한 코드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/>
              <a:t>설명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474370" y="1845665"/>
            <a:ext cx="79497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/>
              <a:t>소스코드에 예외처리 코드 사용여부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연동 </a:t>
            </a:r>
            <a:r>
              <a:rPr lang="en-US" sz="2000"/>
              <a:t>상태 코드 체크 사용여부 status code 200 vs 204 vs 404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0" y="2478023"/>
            <a:ext cx="9144000" cy="1618500"/>
            <a:chOff x="0" y="2478023"/>
            <a:chExt cx="9144000" cy="1618500"/>
          </a:xfrm>
        </p:grpSpPr>
        <p:sp>
          <p:nvSpPr>
            <p:cNvPr id="141" name="Google Shape;141;p9"/>
            <p:cNvSpPr/>
            <p:nvPr/>
          </p:nvSpPr>
          <p:spPr>
            <a:xfrm>
              <a:off x="0" y="2478023"/>
              <a:ext cx="9144000" cy="1618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516623" y="3046475"/>
              <a:ext cx="490800" cy="598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2859" y="2493263"/>
              <a:ext cx="9121140" cy="1511935"/>
            </a:xfrm>
            <a:custGeom>
              <a:rect b="b" l="l" r="r" t="t"/>
              <a:pathLst>
                <a:path extrusionOk="0" h="1511935" w="9121140">
                  <a:moveTo>
                    <a:pt x="0" y="1511808"/>
                  </a:moveTo>
                  <a:lnTo>
                    <a:pt x="9121140" y="1511808"/>
                  </a:lnTo>
                  <a:lnTo>
                    <a:pt x="9121140" y="0"/>
                  </a:lnTo>
                  <a:lnTo>
                    <a:pt x="0" y="0"/>
                  </a:lnTo>
                  <a:lnTo>
                    <a:pt x="0" y="15118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9"/>
          <p:cNvSpPr txBox="1"/>
          <p:nvPr>
            <p:ph idx="4294967295" type="title"/>
          </p:nvPr>
        </p:nvSpPr>
        <p:spPr>
          <a:xfrm>
            <a:off x="3933300" y="2999875"/>
            <a:ext cx="1277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Q &amp; 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B080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