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438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504" r:id="rId15"/>
    <p:sldId id="451" r:id="rId16"/>
    <p:sldId id="452" r:id="rId17"/>
    <p:sldId id="453" r:id="rId18"/>
    <p:sldId id="45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32" r:id="rId30"/>
    <p:sldId id="533" r:id="rId31"/>
    <p:sldId id="534" r:id="rId32"/>
    <p:sldId id="535" r:id="rId33"/>
    <p:sldId id="536" r:id="rId34"/>
    <p:sldId id="540" r:id="rId35"/>
    <p:sldId id="541" r:id="rId36"/>
    <p:sldId id="524" r:id="rId37"/>
    <p:sldId id="525" r:id="rId38"/>
    <p:sldId id="526" r:id="rId39"/>
    <p:sldId id="527" r:id="rId40"/>
    <p:sldId id="528" r:id="rId41"/>
    <p:sldId id="529" r:id="rId42"/>
    <p:sldId id="530" r:id="rId43"/>
    <p:sldId id="531" r:id="rId44"/>
    <p:sldId id="543" r:id="rId45"/>
    <p:sldId id="544" r:id="rId46"/>
    <p:sldId id="549" r:id="rId47"/>
    <p:sldId id="556" r:id="rId48"/>
    <p:sldId id="557" r:id="rId49"/>
    <p:sldId id="558" r:id="rId50"/>
    <p:sldId id="550" r:id="rId51"/>
    <p:sldId id="552" r:id="rId52"/>
    <p:sldId id="553" r:id="rId53"/>
    <p:sldId id="554" r:id="rId54"/>
    <p:sldId id="555" r:id="rId55"/>
    <p:sldId id="551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94046" autoAdjust="0"/>
  </p:normalViewPr>
  <p:slideViewPr>
    <p:cSldViewPr>
      <p:cViewPr varScale="1">
        <p:scale>
          <a:sx n="108" d="100"/>
          <a:sy n="108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3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char stack[100]={0};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top = -1;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push(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item)    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if(top &gt;= 99)    return;</a:t>
            </a:r>
          </a:p>
          <a:p>
            <a:r>
              <a:rPr lang="en-US" altLang="ko-KR" dirty="0" smtClean="0"/>
              <a:t>      else  stack[++top]=item;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pop()   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if(top==-1) {   //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이 공백인 경우</a:t>
            </a:r>
          </a:p>
          <a:p>
            <a:r>
              <a:rPr lang="ko-KR" altLang="en-US" dirty="0" smtClean="0"/>
              <a:t>     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("Stack is Empty!!\n");</a:t>
            </a:r>
          </a:p>
          <a:p>
            <a:r>
              <a:rPr lang="en-US" altLang="ko-KR" dirty="0" smtClean="0"/>
              <a:t>             return 0;</a:t>
            </a:r>
          </a:p>
          <a:p>
            <a:r>
              <a:rPr lang="en-US" altLang="ko-KR" dirty="0" smtClean="0"/>
              <a:t>       }</a:t>
            </a:r>
          </a:p>
          <a:p>
            <a:r>
              <a:rPr lang="en-US" altLang="ko-KR" dirty="0" smtClean="0"/>
              <a:t>       else return stack[top--];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is_empty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if (top == -1) return 1;</a:t>
            </a:r>
          </a:p>
          <a:p>
            <a:r>
              <a:rPr lang="en-US" altLang="ko-KR" dirty="0" smtClean="0"/>
              <a:t>	else return 0;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check_matching</a:t>
            </a:r>
            <a:r>
              <a:rPr lang="en-US" altLang="ko-KR" dirty="0" smtClean="0"/>
              <a:t>(char *in) </a:t>
            </a:r>
          </a:p>
          <a:p>
            <a:r>
              <a:rPr lang="en-US" altLang="ko-KR" dirty="0" smtClean="0"/>
              <a:t>{ </a:t>
            </a:r>
          </a:p>
          <a:p>
            <a:r>
              <a:rPr lang="en-US" altLang="ko-KR" dirty="0" smtClean="0"/>
              <a:t>	</a:t>
            </a:r>
            <a:r>
              <a:rPr lang="en-US" altLang="ko-KR" err="1" smtClean="0"/>
              <a:t>int</a:t>
            </a:r>
            <a:r>
              <a:rPr lang="en-US" altLang="ko-KR" smtClean="0"/>
              <a:t> i, </a:t>
            </a:r>
            <a:r>
              <a:rPr lang="en-US" altLang="ko-KR" dirty="0" smtClean="0"/>
              <a:t>n = </a:t>
            </a:r>
            <a:r>
              <a:rPr lang="en-US" altLang="ko-KR" dirty="0" err="1" smtClean="0"/>
              <a:t>strlen</a:t>
            </a:r>
            <a:r>
              <a:rPr lang="en-US" altLang="ko-KR" dirty="0" smtClean="0"/>
              <a:t>(in);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n;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 </a:t>
            </a:r>
          </a:p>
          <a:p>
            <a:r>
              <a:rPr lang="en-US" altLang="ko-KR" dirty="0" smtClean="0"/>
              <a:t>		switch(in[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]){</a:t>
            </a:r>
          </a:p>
          <a:p>
            <a:r>
              <a:rPr lang="en-US" altLang="ko-KR" dirty="0" smtClean="0"/>
              <a:t>			case '(': </a:t>
            </a:r>
          </a:p>
          <a:p>
            <a:r>
              <a:rPr lang="en-US" altLang="ko-KR" dirty="0" smtClean="0"/>
              <a:t>				push(in[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</a:t>
            </a:r>
          </a:p>
          <a:p>
            <a:r>
              <a:rPr lang="en-US" altLang="ko-KR" dirty="0" smtClean="0"/>
              <a:t>				break;</a:t>
            </a:r>
          </a:p>
          <a:p>
            <a:r>
              <a:rPr lang="en-US" altLang="ko-KR" dirty="0" smtClean="0"/>
              <a:t>			case ')':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is_empty</a:t>
            </a:r>
            <a:r>
              <a:rPr lang="en-US" altLang="ko-KR" dirty="0" smtClean="0"/>
              <a:t>())  return 0;</a:t>
            </a:r>
          </a:p>
          <a:p>
            <a:r>
              <a:rPr lang="en-US" altLang="ko-KR" dirty="0" smtClean="0"/>
              <a:t>				pop();</a:t>
            </a:r>
          </a:p>
          <a:p>
            <a:r>
              <a:rPr lang="en-US" altLang="ko-KR" dirty="0" smtClean="0"/>
              <a:t>				break;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if(!</a:t>
            </a:r>
            <a:r>
              <a:rPr lang="en-US" altLang="ko-KR" dirty="0" err="1" smtClean="0"/>
              <a:t>is_empty</a:t>
            </a:r>
            <a:r>
              <a:rPr lang="en-US" altLang="ko-KR" dirty="0" smtClean="0"/>
              <a:t>()) return 0; </a:t>
            </a:r>
          </a:p>
          <a:p>
            <a:r>
              <a:rPr lang="en-US" altLang="ko-KR" dirty="0" smtClean="0"/>
              <a:t>	return 1;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if( </a:t>
            </a:r>
            <a:r>
              <a:rPr lang="en-US" altLang="ko-KR" dirty="0" err="1" smtClean="0"/>
              <a:t>check_matching</a:t>
            </a:r>
            <a:r>
              <a:rPr lang="en-US" altLang="ko-KR" dirty="0" smtClean="0"/>
              <a:t>("((( )((((( )( )((( )( ))((( ))))))") == 1 )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("parenthesis</a:t>
            </a:r>
            <a:r>
              <a:rPr lang="ko-KR" altLang="en-US" dirty="0" smtClean="0"/>
              <a:t>검사성공</a:t>
            </a:r>
            <a:r>
              <a:rPr lang="en-US" altLang="ko-KR" dirty="0" smtClean="0"/>
              <a:t>\n");</a:t>
            </a:r>
          </a:p>
          <a:p>
            <a:r>
              <a:rPr lang="en-US" altLang="ko-KR" dirty="0" smtClean="0"/>
              <a:t>	else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("parenthesis</a:t>
            </a:r>
            <a:r>
              <a:rPr lang="ko-KR" altLang="en-US" dirty="0" smtClean="0"/>
              <a:t>검사실패</a:t>
            </a:r>
            <a:r>
              <a:rPr lang="en-US" altLang="ko-KR" dirty="0" smtClean="0"/>
              <a:t>\n");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77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7425">
              <a:defRPr/>
            </a:pPr>
            <a:r>
              <a:rPr lang="ko-KR" altLang="en-US" dirty="0" err="1" smtClean="0"/>
              <a:t>호프스태터는</a:t>
            </a:r>
            <a:r>
              <a:rPr lang="ko-KR" altLang="en-US" dirty="0" smtClean="0"/>
              <a:t> </a:t>
            </a:r>
            <a:r>
              <a:rPr lang="en-US" altLang="ko-KR" smtClean="0"/>
              <a:t>&lt;</a:t>
            </a:r>
            <a:r>
              <a:rPr lang="ko-KR" altLang="en-US" smtClean="0"/>
              <a:t>괴델</a:t>
            </a:r>
            <a:r>
              <a:rPr lang="en-US" altLang="ko-KR" smtClean="0"/>
              <a:t>, </a:t>
            </a:r>
            <a:r>
              <a:rPr lang="ko-KR" altLang="en-US" smtClean="0"/>
              <a:t>에셔</a:t>
            </a:r>
            <a:r>
              <a:rPr lang="en-US" altLang="ko-KR" smtClean="0"/>
              <a:t>, </a:t>
            </a:r>
            <a:r>
              <a:rPr lang="ko-KR" altLang="en-US" dirty="0" smtClean="0"/>
              <a:t>바흐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현대 </a:t>
            </a:r>
            <a:r>
              <a:rPr lang="ko-KR" altLang="en-US" smtClean="0"/>
              <a:t>수학자 괴델</a:t>
            </a:r>
            <a:r>
              <a:rPr lang="en-US" altLang="ko-KR" smtClean="0"/>
              <a:t>, </a:t>
            </a:r>
            <a:r>
              <a:rPr lang="ko-KR" altLang="en-US" smtClean="0"/>
              <a:t>화가 에셔</a:t>
            </a:r>
            <a:r>
              <a:rPr lang="en-US" altLang="ko-KR" smtClean="0"/>
              <a:t>, </a:t>
            </a:r>
            <a:r>
              <a:rPr lang="ko-KR" altLang="en-US" dirty="0" smtClean="0"/>
              <a:t>음악가 바흐라는 각 분야의 세계적인 거장들을 등장시키며 이들 사이의 공통점을 찾아 나섰다</a:t>
            </a:r>
            <a:r>
              <a:rPr lang="en-US" altLang="ko-KR" dirty="0" smtClean="0"/>
              <a:t>. </a:t>
            </a:r>
            <a:r>
              <a:rPr lang="ko-KR" altLang="en-US" smtClean="0"/>
              <a:t>괴델의 정리</a:t>
            </a:r>
            <a:r>
              <a:rPr lang="en-US" altLang="ko-KR" smtClean="0"/>
              <a:t>, </a:t>
            </a:r>
            <a:r>
              <a:rPr lang="ko-KR" altLang="en-US" err="1" smtClean="0"/>
              <a:t>에셔의</a:t>
            </a:r>
            <a:r>
              <a:rPr lang="ko-KR" altLang="en-US" smtClean="0"/>
              <a:t> 그림</a:t>
            </a:r>
            <a:r>
              <a:rPr lang="en-US" altLang="ko-KR" smtClean="0"/>
              <a:t>, </a:t>
            </a:r>
            <a:r>
              <a:rPr lang="ko-KR" altLang="en-US" dirty="0" smtClean="0"/>
              <a:t>바흐의 음악은 다층 구조를 이루며 ‘이상한 고리’처럼 서로 엉켜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곧 가장 높은 층위는 가장 낮은 층위에 </a:t>
            </a:r>
            <a:r>
              <a:rPr lang="ko-KR" altLang="en-US" smtClean="0"/>
              <a:t>의해 규정되고</a:t>
            </a:r>
            <a:r>
              <a:rPr lang="en-US" altLang="ko-KR" smtClean="0"/>
              <a:t>, </a:t>
            </a:r>
            <a:r>
              <a:rPr lang="ko-KR" altLang="en-US" dirty="0" smtClean="0"/>
              <a:t>다시금 가장 높은 층위가 가장 낮은 층위로 소급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지나간 일까지 거슬러 올라가서 미치게 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되어 </a:t>
            </a:r>
            <a:r>
              <a:rPr lang="ko-KR" altLang="en-US" smtClean="0"/>
              <a:t>영향을 미치면서</a:t>
            </a:r>
            <a:r>
              <a:rPr lang="en-US" altLang="ko-KR" smtClean="0"/>
              <a:t>, </a:t>
            </a:r>
            <a:r>
              <a:rPr lang="ko-KR" altLang="en-US" dirty="0" smtClean="0"/>
              <a:t>층위 사이에서 서로 상호 작용을 한다는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엉킨 고리는 본래 그 자체에 역설적 측면을 내포하고 있다는 점에서 이상한 고리다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 이 책의 요점은 ‘진리의 모순성’으로 모아진다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DDB8C-4BB8-4D76-9BFD-969AB5FBEE1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34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DDB8C-4BB8-4D76-9BFD-969AB5FBEE1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74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DDB8C-4BB8-4D76-9BFD-969AB5FBEE1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746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BD310-173C-433A-AC06-4AAB9CA7FECE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14375"/>
            <a:ext cx="4568825" cy="3427413"/>
          </a:xfrm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46" y="4324725"/>
            <a:ext cx="5031790" cy="4106409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7D68C-6CF0-4D0B-B609-CCCFE6ECA044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14375"/>
            <a:ext cx="4568825" cy="3427413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46" y="4324725"/>
            <a:ext cx="5031790" cy="4106409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1AAFE-6B56-499E-8004-DE7BC41FFAD6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14375"/>
            <a:ext cx="4568825" cy="3427413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46" y="4324725"/>
            <a:ext cx="5031790" cy="4106409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287" indent="-28626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057" indent="-2290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080" indent="-2290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1103" indent="-2290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0903D1-BF9C-44CD-A342-ADE6596DA9BD}" type="slidenum">
              <a:rPr lang="en-US" altLang="ko-KR"/>
              <a:pPr eaLnBrk="1" hangingPunct="1"/>
              <a:t>36</a:t>
            </a:fld>
            <a:endParaRPr lang="en-US" altLang="ko-K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4" y="4343255"/>
            <a:ext cx="5028775" cy="41145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287" indent="-28626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057" indent="-2290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080" indent="-2290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1103" indent="-2290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0903D1-BF9C-44CD-A342-ADE6596DA9BD}" type="slidenum">
              <a:rPr lang="en-US" altLang="ko-KR"/>
              <a:pPr eaLnBrk="1" hangingPunct="1"/>
              <a:t>37</a:t>
            </a:fld>
            <a:endParaRPr lang="en-US" altLang="ko-K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4" y="4343255"/>
            <a:ext cx="5028775" cy="41145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287" indent="-28626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057" indent="-2290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080" indent="-2290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1103" indent="-2290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0903D1-BF9C-44CD-A342-ADE6596DA9BD}" type="slidenum">
              <a:rPr lang="en-US" altLang="ko-KR"/>
              <a:pPr eaLnBrk="1" hangingPunct="1"/>
              <a:t>38</a:t>
            </a:fld>
            <a:endParaRPr lang="en-US" altLang="ko-K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4" y="4343255"/>
            <a:ext cx="5028775" cy="41145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287" indent="-28626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057" indent="-2290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080" indent="-2290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1103" indent="-2290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0903D1-BF9C-44CD-A342-ADE6596DA9BD}" type="slidenum">
              <a:rPr lang="en-US" altLang="ko-KR"/>
              <a:pPr eaLnBrk="1" hangingPunct="1"/>
              <a:t>39</a:t>
            </a:fld>
            <a:endParaRPr lang="en-US" altLang="ko-K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4" y="4343255"/>
            <a:ext cx="5028775" cy="41145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287" indent="-28626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057" indent="-2290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080" indent="-2290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1103" indent="-2290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0903D1-BF9C-44CD-A342-ADE6596DA9BD}" type="slidenum">
              <a:rPr lang="en-US" altLang="ko-KR"/>
              <a:pPr eaLnBrk="1" hangingPunct="1"/>
              <a:t>40</a:t>
            </a:fld>
            <a:endParaRPr lang="en-US" altLang="ko-K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4" y="4343255"/>
            <a:ext cx="5028775" cy="41145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287" indent="-28626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057" indent="-2290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080" indent="-2290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1103" indent="-2290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0903D1-BF9C-44CD-A342-ADE6596DA9BD}" type="slidenum">
              <a:rPr lang="en-US" altLang="ko-KR"/>
              <a:pPr eaLnBrk="1" hangingPunct="1"/>
              <a:t>41</a:t>
            </a:fld>
            <a:endParaRPr lang="en-US" altLang="ko-K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4" y="4343255"/>
            <a:ext cx="5028775" cy="41145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4486" indent="-286341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5365" indent="-22907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3510" indent="-22907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61656" indent="-22907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9801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7947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36092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94238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ADCDB5-1DFD-4F54-9879-CC56D41B34E1}" type="slidenum">
              <a:rPr lang="en-US" altLang="ko-KR">
                <a:ea typeface="굴림" pitchFamily="50" charset="-127"/>
              </a:rPr>
              <a:pPr eaLnBrk="1" hangingPunct="1"/>
              <a:t>42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4486" indent="-286341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5365" indent="-22907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3510" indent="-22907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61656" indent="-22907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9801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7947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36092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94238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B43CB3-E767-41E0-B1C4-F47870FB75DA}" type="slidenum">
              <a:rPr lang="en-US" altLang="ko-KR">
                <a:ea typeface="굴림" pitchFamily="50" charset="-127"/>
              </a:rPr>
              <a:pPr eaLnBrk="1" hangingPunct="1"/>
              <a:t>43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5" y="4343261"/>
            <a:ext cx="5028774" cy="41145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stack[100];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top= -1;                // Stack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초기값을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설정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push(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item)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if(top &gt;= 99)    return;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else  stack[++top]=item;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pop()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if(top==-1) {   //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공백인 경우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("Stack is Empty!!\n");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return 0;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else return stack[top--];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main(void)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item;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push(1);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push(2);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push(3);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item = pop();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("pop item =&gt; %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d\n",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item = pop();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("pop item =&gt; %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d\n",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item = pop();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("pop item =&gt; %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d\n",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948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200"/>
            </a:lvl4pPr>
            <a:lvl5pPr>
              <a:lnSpc>
                <a:spcPts val="3500"/>
              </a:lnSpc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031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096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619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699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7" y="4406900"/>
            <a:ext cx="6731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Stack1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7200800" cy="92211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Stack Application 1</a:t>
            </a:r>
            <a:r>
              <a:rPr lang="ko-KR" altLang="en-US" sz="2800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Parentheses test</a:t>
            </a:r>
            <a:endParaRPr lang="ko-KR" altLang="en-US" sz="28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Types of parentheses: a </a:t>
            </a:r>
            <a:r>
              <a:rPr lang="en-US" altLang="ko-KR" sz="2400" smtClean="0">
                <a:latin typeface="Verdana" pitchFamily="34" charset="0"/>
                <a:ea typeface="Verdana" pitchFamily="34" charset="0"/>
                <a:cs typeface="Verdana" pitchFamily="34" charset="0"/>
              </a:rPr>
              <a:t>bracket</a:t>
            </a:r>
            <a:r>
              <a:rPr lang="ko-KR" altLang="en-US" sz="240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240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(‘[’, ‘]’), </a:t>
            </a:r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altLang="ko-KR" sz="2400" smtClean="0">
                <a:latin typeface="Verdana" pitchFamily="34" charset="0"/>
                <a:ea typeface="Verdana" pitchFamily="34" charset="0"/>
                <a:cs typeface="Verdana" pitchFamily="34" charset="0"/>
              </a:rPr>
              <a:t>brace (‘{’, ‘}’), </a:t>
            </a:r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</a:t>
            </a:r>
            <a:r>
              <a:rPr lang="en-US" altLang="ko-KR" sz="240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parentheses</a:t>
            </a:r>
            <a:r>
              <a:rPr lang="ko-KR" altLang="en-US" sz="240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240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(‘(’, </a:t>
            </a: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‘)’)</a:t>
            </a:r>
          </a:p>
          <a:p>
            <a:pPr algn="just"/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Conditions</a:t>
            </a:r>
            <a:endParaRPr lang="ko-KR" altLang="en-US" sz="2400" dirty="0">
              <a:latin typeface="Verdana" pitchFamily="34" charset="0"/>
              <a:cs typeface="Verdana" pitchFamily="34" charset="0"/>
            </a:endParaRPr>
          </a:p>
          <a:p>
            <a:pPr lvl="1" algn="just">
              <a:buFont typeface="Symbol" pitchFamily="18" charset="2"/>
              <a:buAutoNum type="arabicPeriod"/>
            </a:pP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number of parentheses on the left-hand side and the number of parentheses on the right-hand side must be the same.</a:t>
            </a:r>
            <a:endParaRPr lang="en-US" altLang="ko-K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>
              <a:buFont typeface="Symbol" pitchFamily="18" charset="2"/>
              <a:buAutoNum type="arabicPeriod"/>
            </a:pP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</a:t>
            </a:r>
            <a:r>
              <a:rPr lang="en-US" altLang="ko-KR" sz="14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same parentheses,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parenthesis on the left has to come out before parenthesis on the right.</a:t>
            </a:r>
            <a:endParaRPr lang="en-US" altLang="ko-K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>
              <a:buFont typeface="Symbol" pitchFamily="18" charset="2"/>
              <a:buAutoNum type="arabicPeriod"/>
            </a:pP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Only the inclusion relation exists between parentheses.</a:t>
            </a:r>
            <a:endParaRPr lang="en-US" altLang="ko-K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Examples of wrongly used parentheses</a:t>
            </a:r>
          </a:p>
          <a:p>
            <a:pPr lvl="1" algn="just">
              <a:buNone/>
            </a:pPr>
            <a:r>
              <a:rPr lang="en-US" altLang="ko-KR" sz="1400" b="1" dirty="0">
                <a:solidFill>
                  <a:srgbClr val="FF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(a(b)</a:t>
            </a:r>
          </a:p>
          <a:p>
            <a:pPr lvl="1" algn="just">
              <a:buNone/>
            </a:pPr>
            <a:r>
              <a:rPr lang="en-US" altLang="ko-KR" sz="1400" b="1" dirty="0" smtClean="0">
                <a:solidFill>
                  <a:srgbClr val="FF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a(b)c</a:t>
            </a:r>
            <a:r>
              <a:rPr lang="en-US" altLang="ko-KR" sz="1400" b="1" dirty="0">
                <a:solidFill>
                  <a:srgbClr val="FF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lvl="1" algn="just">
              <a:buNone/>
            </a:pPr>
            <a:r>
              <a:rPr lang="en-US" altLang="ko-KR" sz="1400" b="1" dirty="0" smtClean="0">
                <a:solidFill>
                  <a:srgbClr val="FF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a{b(c[d]e}f)</a:t>
            </a:r>
            <a:endParaRPr lang="en-US" altLang="ko-KR" sz="1400" b="1" dirty="0">
              <a:solidFill>
                <a:srgbClr val="FF33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7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Parentheses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 using stacks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11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86726"/>
              </p:ext>
            </p:extLst>
          </p:nvPr>
        </p:nvGraphicFramePr>
        <p:xfrm>
          <a:off x="1209392" y="2398008"/>
          <a:ext cx="42862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927100" y="1412776"/>
            <a:ext cx="60324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Lucida Console" pitchFamily="49" charset="0"/>
              </a:rPr>
              <a:t>if(    ( </a:t>
            </a:r>
            <a:r>
              <a:rPr lang="en-US" altLang="ko-KR" sz="2000" dirty="0" smtClean="0">
                <a:latin typeface="Lucida Console" pitchFamily="49" charset="0"/>
              </a:rPr>
              <a:t>  </a:t>
            </a:r>
            <a:r>
              <a:rPr lang="en-US" altLang="ko-KR" sz="2000" dirty="0" err="1" smtClean="0">
                <a:latin typeface="Lucida Console" pitchFamily="49" charset="0"/>
              </a:rPr>
              <a:t>i</a:t>
            </a:r>
            <a:r>
              <a:rPr lang="en-US" altLang="ko-KR" sz="2000" dirty="0">
                <a:latin typeface="Lucida Console" pitchFamily="49" charset="0"/>
              </a:rPr>
              <a:t>==0 </a:t>
            </a:r>
            <a:r>
              <a:rPr lang="en-US" altLang="ko-KR" sz="2000" dirty="0" smtClean="0">
                <a:latin typeface="Lucida Console" pitchFamily="49" charset="0"/>
              </a:rPr>
              <a:t>  )  &amp;&amp;  (    j==0  </a:t>
            </a:r>
            <a:r>
              <a:rPr lang="en-US" altLang="ko-KR" sz="2000" dirty="0">
                <a:latin typeface="Lucida Console" pitchFamily="49" charset="0"/>
              </a:rPr>
              <a:t>)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87824" y="3223024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51736" y="248844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51736" y="1619746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2"/>
            <a:endCxn id="8" idx="0"/>
          </p:cNvCxnSpPr>
          <p:nvPr/>
        </p:nvCxnSpPr>
        <p:spPr>
          <a:xfrm>
            <a:off x="1423744" y="1763762"/>
            <a:ext cx="0" cy="7246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2264" y="2406559"/>
            <a:ext cx="999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Compare through pop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41068"/>
              </p:ext>
            </p:extLst>
          </p:nvPr>
        </p:nvGraphicFramePr>
        <p:xfrm>
          <a:off x="1973084" y="2397014"/>
          <a:ext cx="42862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115428" y="2487446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15428" y="1618752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2"/>
            <a:endCxn id="17" idx="0"/>
          </p:cNvCxnSpPr>
          <p:nvPr/>
        </p:nvCxnSpPr>
        <p:spPr>
          <a:xfrm>
            <a:off x="2187436" y="1762768"/>
            <a:ext cx="0" cy="7246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690"/>
              </p:ext>
            </p:extLst>
          </p:nvPr>
        </p:nvGraphicFramePr>
        <p:xfrm>
          <a:off x="2847228" y="2397014"/>
          <a:ext cx="42862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572264" y="2060848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35152"/>
              </p:ext>
            </p:extLst>
          </p:nvPr>
        </p:nvGraphicFramePr>
        <p:xfrm>
          <a:off x="3592136" y="1916832"/>
          <a:ext cx="3837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꺾인 연결선 29"/>
          <p:cNvCxnSpPr>
            <a:stCxn id="7" idx="0"/>
            <a:endCxn id="21" idx="1"/>
          </p:cNvCxnSpPr>
          <p:nvPr/>
        </p:nvCxnSpPr>
        <p:spPr>
          <a:xfrm rot="5400000" flipH="1" flipV="1">
            <a:off x="2770964" y="2421724"/>
            <a:ext cx="1090168" cy="51243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770652" y="1762768"/>
            <a:ext cx="0" cy="154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13611"/>
              </p:ext>
            </p:extLst>
          </p:nvPr>
        </p:nvGraphicFramePr>
        <p:xfrm>
          <a:off x="4719436" y="2407062"/>
          <a:ext cx="42862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861780" y="2497494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861780" y="162880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7" idx="2"/>
            <a:endCxn id="36" idx="0"/>
          </p:cNvCxnSpPr>
          <p:nvPr/>
        </p:nvCxnSpPr>
        <p:spPr>
          <a:xfrm>
            <a:off x="4933788" y="1772816"/>
            <a:ext cx="0" cy="7246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715752" y="3233072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300192" y="2416607"/>
            <a:ext cx="1057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Compare through pop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98612"/>
              </p:ext>
            </p:extLst>
          </p:nvPr>
        </p:nvGraphicFramePr>
        <p:xfrm>
          <a:off x="5575156" y="2407062"/>
          <a:ext cx="42862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6300192" y="2070896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51875"/>
              </p:ext>
            </p:extLst>
          </p:nvPr>
        </p:nvGraphicFramePr>
        <p:xfrm>
          <a:off x="6320064" y="1926880"/>
          <a:ext cx="3837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꺾인 연결선 43"/>
          <p:cNvCxnSpPr>
            <a:stCxn id="39" idx="0"/>
            <a:endCxn id="42" idx="1"/>
          </p:cNvCxnSpPr>
          <p:nvPr/>
        </p:nvCxnSpPr>
        <p:spPr>
          <a:xfrm rot="5400000" flipH="1" flipV="1">
            <a:off x="5498892" y="2431772"/>
            <a:ext cx="1090168" cy="51243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498580" y="1772816"/>
            <a:ext cx="0" cy="154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61949"/>
              </p:ext>
            </p:extLst>
          </p:nvPr>
        </p:nvGraphicFramePr>
        <p:xfrm>
          <a:off x="7311724" y="2420888"/>
          <a:ext cx="42862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6515058" y="4077072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Error!</a:t>
            </a:r>
          </a:p>
          <a:p>
            <a:r>
              <a:rPr lang="en-US" altLang="ko-KR" sz="1400" b="1" dirty="0" smtClean="0">
                <a:solidFill>
                  <a:srgbClr val="0070C0"/>
                </a:solidFill>
              </a:rPr>
              <a:t>Parenthesis still remains in the stack even though the parenthesis modification is finished.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164288" y="3377088"/>
            <a:ext cx="720080" cy="627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2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Overview of algorithm that tests parentheses</a:t>
            </a:r>
          </a:p>
          <a:p>
            <a:pPr lvl="1"/>
            <a:r>
              <a:rPr lang="en-US" altLang="ko-KR" sz="19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While testing the parentheses in strings </a:t>
            </a:r>
            <a:r>
              <a:rPr lang="en-US" altLang="ko-KR" sz="190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order, </a:t>
            </a:r>
            <a:r>
              <a:rPr lang="en-US" altLang="ko-KR" sz="19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insert into a stack if a left parenthesis is met and test whether it is matched with the right parenthesis after deleting the top parenthesis if a right parenthesis is met.</a:t>
            </a:r>
            <a:endParaRPr lang="en-US" altLang="ko-KR" sz="19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9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the stack </a:t>
            </a:r>
            <a:r>
              <a:rPr lang="en-US" altLang="ko-KR" sz="190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 empty, </a:t>
            </a:r>
            <a:r>
              <a:rPr lang="en-US" altLang="ko-KR" sz="19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is against the condition 1 or 2 and if the pair of parentheses are </a:t>
            </a:r>
            <a:r>
              <a:rPr lang="en-US" altLang="ko-KR" sz="190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matched, </a:t>
            </a:r>
            <a:r>
              <a:rPr lang="en-US" altLang="ko-KR" sz="19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violates the condition 3. </a:t>
            </a:r>
            <a:endParaRPr lang="en-US" altLang="ko-KR" sz="19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9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parentheses still remain in the stacks even after the last parenthesis </a:t>
            </a:r>
            <a:r>
              <a:rPr lang="en-US" altLang="ko-KR" sz="190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 tested, </a:t>
            </a:r>
            <a:r>
              <a:rPr lang="en-US" altLang="ko-KR" sz="19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violates the condition 1.</a:t>
            </a:r>
            <a:endParaRPr lang="en-US" altLang="ko-KR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3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Exercise 2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Let’s prepare a program that tests pair of parentheses.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Let’s test use of the following parentheses with the prepared program.</a:t>
            </a:r>
          </a:p>
          <a:p>
            <a:pPr lvl="1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 )( )((( )))</a:t>
            </a:r>
          </a:p>
          <a:p>
            <a:pPr lvl="1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((( )((((( )( )((( )( ))((( ))))))</a:t>
            </a:r>
          </a:p>
          <a:p>
            <a:pPr lvl="1"/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40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13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7308304" cy="92211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Stack Application 2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function call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525963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call</a:t>
            </a:r>
          </a:p>
          <a:p>
            <a:pPr lvl="1"/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Manages the performance sequence according to the function call and return in the program</a:t>
            </a:r>
            <a:endParaRPr lang="ko-KR" altLang="en-US" sz="2000" dirty="0" smtClean="0">
              <a:latin typeface="Verdana" pitchFamily="34" charset="0"/>
              <a:cs typeface="Verdana" pitchFamily="34" charset="0"/>
            </a:endParaRPr>
          </a:p>
          <a:p>
            <a:pPr lvl="2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this is a LIFO </a:t>
            </a:r>
            <a:r>
              <a:rPr lang="en-US" altLang="ko-K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(Last-In, 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First-Out) structure where the lastly called function completes first </a:t>
            </a:r>
            <a:r>
              <a:rPr lang="en-US" altLang="ko-K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returns, 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manage the performance sequence using stacks of the LIFO structure.</a:t>
            </a:r>
            <a:endParaRPr lang="ko-KR" altLang="en-US" sz="1800" dirty="0" smtClean="0">
              <a:latin typeface="Verdana" pitchFamily="34" charset="0"/>
              <a:cs typeface="Verdana" pitchFamily="34" charset="0"/>
            </a:endParaRPr>
          </a:p>
          <a:p>
            <a:pPr lvl="2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a function </a:t>
            </a:r>
            <a:r>
              <a:rPr lang="en-US" altLang="ko-K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call occurs, 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insert into a system stack by storing information such as local variables necessary for execution of the </a:t>
            </a:r>
            <a:r>
              <a:rPr lang="en-US" altLang="ko-K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called function, parameters, 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address to return to after execution and others in a stack frame.</a:t>
            </a:r>
            <a:r>
              <a:rPr lang="ko-KR" altLang="en-US" sz="1800" dirty="0" smtClean="0">
                <a:latin typeface="Verdana" pitchFamily="34" charset="0"/>
                <a:cs typeface="Verdana" pitchFamily="34" charset="0"/>
              </a:rPr>
              <a:t> </a:t>
            </a:r>
          </a:p>
          <a:p>
            <a:pPr lvl="2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When implementing the function </a:t>
            </a:r>
            <a:r>
              <a:rPr lang="en-US" altLang="ko-K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finished, 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while deleting(pop) the top element (stack frame) of the </a:t>
            </a:r>
            <a:r>
              <a:rPr lang="en-US" altLang="ko-K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system stack, 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return after checking the return address saved in the frame.</a:t>
            </a:r>
            <a:endParaRPr lang="ko-KR" altLang="en-US" sz="1800" dirty="0" smtClean="0">
              <a:latin typeface="Verdana" pitchFamily="34" charset="0"/>
              <a:cs typeface="Verdana" pitchFamily="34" charset="0"/>
            </a:endParaRPr>
          </a:p>
          <a:p>
            <a:pPr lvl="2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According to the function call </a:t>
            </a:r>
            <a:r>
              <a:rPr lang="en-US" altLang="ko-K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return, 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system stack becomes an empty  stack when the entire program performance is finished by repeating the process. 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5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150000"/>
              <a:buBlip>
                <a:blip r:embed="rId3"/>
              </a:buBlip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performance sequence of the entire program according to function call and return</a:t>
            </a:r>
            <a:endParaRPr lang="ko-KR" altLang="en-US" sz="2000" dirty="0">
              <a:latin typeface="Verdana" pitchFamily="34" charset="0"/>
              <a:ea typeface="HY헤드라인M" pitchFamily="18" charset="-127"/>
              <a:cs typeface="Verdana" pitchFamily="34" charset="0"/>
            </a:endParaRPr>
          </a:p>
        </p:txBody>
      </p:sp>
      <p:sp>
        <p:nvSpPr>
          <p:cNvPr id="3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24204" y="6588748"/>
            <a:ext cx="2133600" cy="365125"/>
          </a:xfr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71224"/>
              </p:ext>
            </p:extLst>
          </p:nvPr>
        </p:nvGraphicFramePr>
        <p:xfrm>
          <a:off x="1043608" y="4221088"/>
          <a:ext cx="2304256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stack_Frame</a:t>
                      </a:r>
                      <a:r>
                        <a:rPr lang="en-US" altLang="ko-KR" sz="1200" dirty="0" smtClean="0"/>
                        <a:t>(F_2)</a:t>
                      </a:r>
                    </a:p>
                    <a:p>
                      <a:pPr algn="ctr" latinLnBrk="1">
                        <a:buFont typeface="Wingdings"/>
                        <a:buNone/>
                      </a:pPr>
                      <a:r>
                        <a:rPr lang="en-US" altLang="ko-KR" sz="1200" dirty="0" smtClean="0">
                          <a:sym typeface="Wingdings" pitchFamily="2" charset="2"/>
                        </a:rPr>
                        <a:t>F_2( ) info related to function performance</a:t>
                      </a:r>
                      <a:endParaRPr lang="ko-KR" altLang="en-US" sz="12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stack_Frame</a:t>
                      </a:r>
                      <a:r>
                        <a:rPr lang="en-US" altLang="ko-KR" sz="1200" dirty="0" smtClean="0"/>
                        <a:t>(F_1)</a:t>
                      </a:r>
                    </a:p>
                    <a:p>
                      <a:pPr algn="ctr" latinLnBrk="1">
                        <a:buFont typeface="Wingdings"/>
                        <a:buNone/>
                      </a:pPr>
                      <a:r>
                        <a:rPr lang="en-US" altLang="ko-KR" sz="1200" dirty="0" smtClean="0">
                          <a:sym typeface="Wingdings" pitchFamily="2" charset="2"/>
                        </a:rPr>
                        <a:t>F_1( ) info related to function performance</a:t>
                      </a:r>
                      <a:endParaRPr lang="ko-KR" altLang="en-US" sz="12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stack_Frame</a:t>
                      </a:r>
                      <a:r>
                        <a:rPr lang="en-US" altLang="ko-KR" sz="1200" dirty="0" smtClean="0"/>
                        <a:t>(main)</a:t>
                      </a:r>
                    </a:p>
                    <a:p>
                      <a:pPr algn="ctr" latinLnBrk="1">
                        <a:buFont typeface="Wingdings"/>
                        <a:buNone/>
                      </a:pPr>
                      <a:r>
                        <a:rPr lang="en-US" altLang="ko-KR" sz="1200" dirty="0" smtClean="0">
                          <a:sym typeface="Wingdings" pitchFamily="2" charset="2"/>
                        </a:rPr>
                        <a:t>main( ) info related</a:t>
                      </a:r>
                      <a:r>
                        <a:rPr lang="en-US" altLang="ko-KR" sz="1200" baseline="0" dirty="0" smtClean="0">
                          <a:sym typeface="Wingdings" pitchFamily="2" charset="2"/>
                        </a:rPr>
                        <a:t> to function performance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H="1">
            <a:off x="3419872" y="4797152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07904" y="465313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Top (function currently being performed)</a:t>
            </a:r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115616" y="1700808"/>
            <a:ext cx="5976664" cy="1978557"/>
            <a:chOff x="827584" y="3538675"/>
            <a:chExt cx="5976664" cy="197855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827584" y="3717032"/>
              <a:ext cx="1224136" cy="1800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F_1( )</a:t>
              </a: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 main( 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9120" y="3538675"/>
              <a:ext cx="684568" cy="276999"/>
            </a:xfrm>
            <a:prstGeom prst="rect">
              <a:avLst/>
            </a:prstGeom>
            <a:solidFill>
              <a:srgbClr val="F0E6D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main( )</a:t>
              </a:r>
              <a:endParaRPr lang="ko-KR" altLang="en-US" sz="12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1403648" y="3933056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1403648" y="4725144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1475656" y="4005064"/>
              <a:ext cx="144016" cy="144016"/>
            </a:xfrm>
            <a:prstGeom prst="ellipse">
              <a:avLst/>
            </a:prstGeom>
            <a:solidFill>
              <a:srgbClr val="F0E6DC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0070C0"/>
                  </a:solidFill>
                </a:rPr>
                <a:t>1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75656" y="4869160"/>
              <a:ext cx="144016" cy="144016"/>
            </a:xfrm>
            <a:prstGeom prst="ellipse">
              <a:avLst/>
            </a:prstGeom>
            <a:solidFill>
              <a:srgbClr val="F0E6DC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0070C0"/>
                  </a:solidFill>
                </a:rPr>
                <a:t>9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203848" y="3717032"/>
              <a:ext cx="1224136" cy="1800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F_2( )</a:t>
              </a: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 F_1( 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55384" y="3538675"/>
              <a:ext cx="540552" cy="276999"/>
            </a:xfrm>
            <a:prstGeom prst="rect">
              <a:avLst/>
            </a:prstGeom>
            <a:solidFill>
              <a:srgbClr val="F0E6D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F_1( )</a:t>
              </a:r>
              <a:endParaRPr lang="ko-KR" altLang="en-US" sz="1200" dirty="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779912" y="3933056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779912" y="4725144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851920" y="4005064"/>
              <a:ext cx="144016" cy="144016"/>
            </a:xfrm>
            <a:prstGeom prst="ellipse">
              <a:avLst/>
            </a:prstGeom>
            <a:solidFill>
              <a:srgbClr val="F0E6DC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0070C0"/>
                  </a:solidFill>
                </a:rPr>
                <a:t>3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851920" y="4869160"/>
              <a:ext cx="144016" cy="144016"/>
            </a:xfrm>
            <a:prstGeom prst="ellipse">
              <a:avLst/>
            </a:prstGeom>
            <a:solidFill>
              <a:srgbClr val="F0E6DC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0070C0"/>
                  </a:solidFill>
                </a:rPr>
                <a:t>7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80112" y="3717032"/>
              <a:ext cx="1224136" cy="1800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 F_2( 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31648" y="3538675"/>
              <a:ext cx="684568" cy="276999"/>
            </a:xfrm>
            <a:prstGeom prst="rect">
              <a:avLst/>
            </a:prstGeom>
            <a:solidFill>
              <a:srgbClr val="F0E6D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F_2( )</a:t>
              </a:r>
              <a:endParaRPr lang="ko-KR" altLang="en-US" sz="1200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6156176" y="3933056"/>
              <a:ext cx="0" cy="12961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6228184" y="4509120"/>
              <a:ext cx="144016" cy="144016"/>
            </a:xfrm>
            <a:prstGeom prst="ellipse">
              <a:avLst/>
            </a:prstGeom>
            <a:solidFill>
              <a:srgbClr val="F0E6DC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0070C0"/>
                  </a:solidFill>
                </a:rPr>
                <a:t>5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691680" y="3861048"/>
              <a:ext cx="2016224" cy="6480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 flipV="1">
              <a:off x="1691680" y="4581128"/>
              <a:ext cx="1584176" cy="7920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2275364" y="4334624"/>
              <a:ext cx="144016" cy="144016"/>
            </a:xfrm>
            <a:prstGeom prst="ellipse">
              <a:avLst/>
            </a:prstGeom>
            <a:solidFill>
              <a:srgbClr val="F0E6DC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0070C0"/>
                  </a:solidFill>
                </a:rPr>
                <a:t>2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77752" y="4304908"/>
              <a:ext cx="6845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</a:rPr>
                <a:t>Function call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275364" y="4732878"/>
              <a:ext cx="144016" cy="144016"/>
            </a:xfrm>
            <a:prstGeom prst="ellipse">
              <a:avLst/>
            </a:prstGeom>
            <a:solidFill>
              <a:srgbClr val="F0E6DC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0070C0"/>
                  </a:solidFill>
                </a:rPr>
                <a:t>8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77752" y="4703162"/>
              <a:ext cx="68456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</a:rPr>
                <a:t>return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V="1">
              <a:off x="4067944" y="3861048"/>
              <a:ext cx="2016224" cy="6480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 flipV="1">
              <a:off x="4067944" y="4581128"/>
              <a:ext cx="1584176" cy="7920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4651628" y="4334624"/>
              <a:ext cx="144016" cy="144016"/>
            </a:xfrm>
            <a:prstGeom prst="ellipse">
              <a:avLst/>
            </a:prstGeom>
            <a:solidFill>
              <a:srgbClr val="F0E6DC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0070C0"/>
                  </a:solidFill>
                </a:rPr>
                <a:t>4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54016" y="4304908"/>
              <a:ext cx="6845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</a:rPr>
                <a:t>Function call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651628" y="4732878"/>
              <a:ext cx="144016" cy="144016"/>
            </a:xfrm>
            <a:prstGeom prst="ellipse">
              <a:avLst/>
            </a:prstGeom>
            <a:solidFill>
              <a:srgbClr val="F0E6DC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0070C0"/>
                  </a:solidFill>
                </a:rPr>
                <a:t>6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54016" y="4703162"/>
              <a:ext cx="68456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</a:rPr>
                <a:t>return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3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Recursive call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Being circularly performed by calling itself</a:t>
            </a:r>
            <a:endParaRPr lang="ko-KR" altLang="en-US" sz="1800" dirty="0">
              <a:latin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a function is created using the recursive call method rather than the general call method according to the characteristics of a work to be performed in </a:t>
            </a:r>
            <a:r>
              <a:rPr lang="en-US" altLang="ko-K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function, 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size of program can be reduced and prepared simply.</a:t>
            </a:r>
            <a:endParaRPr lang="ko-KR" altLang="en-US" sz="1800" dirty="0">
              <a:latin typeface="Verdana" pitchFamily="34" charset="0"/>
              <a:cs typeface="Verdana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Examples of recursion call) </a:t>
            </a:r>
            <a:r>
              <a:rPr lang="en-US" altLang="ko-K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 factorial </a:t>
            </a:r>
          </a:p>
          <a:p>
            <a:pPr lvl="2">
              <a:lnSpc>
                <a:spcPct val="100000"/>
              </a:lnSpc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Factorial of n: an operation obtained by multiplying all natural numbers from 1 to n</a:t>
            </a:r>
            <a:endParaRPr lang="ko-KR" altLang="en-US" sz="1800" dirty="0">
              <a:latin typeface="Verdana" pitchFamily="34" charset="0"/>
              <a:cs typeface="Verdana" pitchFamily="34" charset="0"/>
            </a:endParaRP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n! = n x (n-1)! 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(n-1)! = (n-1) x (n-2)! 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(n-2)! = (n-2) x (n-3)! 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… 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2! = 2 x 1! 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1! = 1 </a:t>
            </a:r>
          </a:p>
          <a:p>
            <a:pPr lvl="2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Repeat processes to find the high value by using the low value obtained last.</a:t>
            </a:r>
            <a:endParaRPr lang="ko-KR" altLang="en-US" sz="1800" dirty="0">
              <a:latin typeface="Verdana" pitchFamily="34" charset="0"/>
              <a:cs typeface="Verdana" pitchFamily="34" charset="0"/>
            </a:endParaRPr>
          </a:p>
          <a:p>
            <a:endParaRPr lang="ko-KR" altLang="en-US" sz="1800" dirty="0">
              <a:latin typeface="Verdana" pitchFamily="34" charset="0"/>
              <a:cs typeface="Verdana" pitchFamily="34" charset="0"/>
            </a:endParaRPr>
          </a:p>
          <a:p>
            <a:endParaRPr lang="ko-KR" altLang="en-US" sz="18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9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150000"/>
              <a:buBlip>
                <a:blip r:embed="rId3"/>
              </a:buBlip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Execution when n=4 in factorial function</a:t>
            </a:r>
            <a:endParaRPr lang="ko-KR" altLang="en-US" sz="2000" dirty="0">
              <a:latin typeface="Verdana" pitchFamily="34" charset="0"/>
              <a:ea typeface="HY헤드라인M" pitchFamily="18" charset="-127"/>
              <a:cs typeface="Verdana" pitchFamily="34" charset="0"/>
            </a:endParaRPr>
          </a:p>
        </p:txBody>
      </p:sp>
      <p:sp>
        <p:nvSpPr>
          <p:cNvPr id="3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24204" y="6588748"/>
            <a:ext cx="2133600" cy="365125"/>
          </a:xfr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1807157"/>
            <a:ext cx="1368152" cy="11177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 Ⅹ </a:t>
            </a:r>
            <a:r>
              <a:rPr lang="en-US" altLang="ko-KR" sz="1400" u="sng" dirty="0" smtClean="0">
                <a:solidFill>
                  <a:schemeClr val="tx1"/>
                </a:solidFill>
              </a:rPr>
              <a:t>fact(3)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628800"/>
            <a:ext cx="684568" cy="307777"/>
          </a:xfrm>
          <a:prstGeom prst="rect">
            <a:avLst/>
          </a:prstGeom>
          <a:solidFill>
            <a:srgbClr val="F0E6DC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fact(4)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2022047" y="1878692"/>
            <a:ext cx="144016" cy="144016"/>
          </a:xfrm>
          <a:prstGeom prst="ellipse">
            <a:avLst/>
          </a:prstGeom>
          <a:solidFill>
            <a:srgbClr val="F0E6DC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0070C0"/>
                </a:solidFill>
              </a:rPr>
              <a:t>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5736" y="1844824"/>
            <a:ext cx="43204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call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71800" y="1807157"/>
            <a:ext cx="1368152" cy="11177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 Ⅹ </a:t>
            </a:r>
            <a:r>
              <a:rPr lang="en-US" altLang="ko-KR" sz="1400" u="sng" dirty="0" smtClean="0">
                <a:solidFill>
                  <a:schemeClr val="tx1"/>
                </a:solidFill>
              </a:rPr>
              <a:t>fact(2)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1628800"/>
            <a:ext cx="684568" cy="307777"/>
          </a:xfrm>
          <a:prstGeom prst="rect">
            <a:avLst/>
          </a:prstGeom>
          <a:solidFill>
            <a:srgbClr val="F0E6DC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fact(3)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691680" y="1988840"/>
            <a:ext cx="1008112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691680" y="2395487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971245" y="2486114"/>
            <a:ext cx="144016" cy="144016"/>
          </a:xfrm>
          <a:prstGeom prst="ellipse">
            <a:avLst/>
          </a:prstGeom>
          <a:solidFill>
            <a:srgbClr val="F0E6DC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0070C0"/>
                </a:solidFill>
              </a:rPr>
              <a:t>6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4934" y="2452246"/>
            <a:ext cx="6268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return 6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254295" y="1878692"/>
            <a:ext cx="144016" cy="144016"/>
          </a:xfrm>
          <a:prstGeom prst="ellipse">
            <a:avLst/>
          </a:prstGeom>
          <a:solidFill>
            <a:srgbClr val="F0E6DC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0070C0"/>
                </a:solidFill>
              </a:rPr>
              <a:t>2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7984" y="1844824"/>
            <a:ext cx="43204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call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04048" y="1807157"/>
            <a:ext cx="1368152" cy="11177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 Ⅹ </a:t>
            </a:r>
            <a:r>
              <a:rPr lang="en-US" altLang="ko-KR" sz="1400" u="sng" dirty="0" smtClean="0">
                <a:solidFill>
                  <a:schemeClr val="tx1"/>
                </a:solidFill>
              </a:rPr>
              <a:t>fact(1)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8" y="1628800"/>
            <a:ext cx="684568" cy="307777"/>
          </a:xfrm>
          <a:prstGeom prst="rect">
            <a:avLst/>
          </a:prstGeom>
          <a:solidFill>
            <a:srgbClr val="F0E6DC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fact(2)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923928" y="1988840"/>
            <a:ext cx="1008112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923928" y="2395487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203493" y="2486114"/>
            <a:ext cx="144016" cy="144016"/>
          </a:xfrm>
          <a:prstGeom prst="ellipse">
            <a:avLst/>
          </a:prstGeom>
          <a:solidFill>
            <a:srgbClr val="F0E6DC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0070C0"/>
                </a:solidFill>
              </a:rPr>
              <a:t>5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7182" y="2452246"/>
            <a:ext cx="6268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return 2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486543" y="1878692"/>
            <a:ext cx="144016" cy="144016"/>
          </a:xfrm>
          <a:prstGeom prst="ellipse">
            <a:avLst/>
          </a:prstGeom>
          <a:solidFill>
            <a:srgbClr val="F0E6DC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0070C0"/>
                </a:solidFill>
              </a:rPr>
              <a:t>2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0232" y="1844824"/>
            <a:ext cx="43204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call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236296" y="1807157"/>
            <a:ext cx="1368152" cy="11177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u="sng" dirty="0" smtClean="0">
                <a:solidFill>
                  <a:schemeClr val="tx1"/>
                </a:solidFill>
              </a:rPr>
              <a:t>return 1;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96336" y="1628800"/>
            <a:ext cx="684568" cy="307777"/>
          </a:xfrm>
          <a:prstGeom prst="rect">
            <a:avLst/>
          </a:prstGeom>
          <a:solidFill>
            <a:srgbClr val="F0E6DC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fact(1)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6156176" y="1988840"/>
            <a:ext cx="1008112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6156176" y="2395487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435741" y="2486114"/>
            <a:ext cx="144016" cy="144016"/>
          </a:xfrm>
          <a:prstGeom prst="ellipse">
            <a:avLst/>
          </a:prstGeom>
          <a:solidFill>
            <a:srgbClr val="F0E6DC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0070C0"/>
                </a:solidFill>
              </a:rPr>
              <a:t>4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09430" y="2452246"/>
            <a:ext cx="6268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return 1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55576" y="3782258"/>
            <a:ext cx="144016" cy="144016"/>
          </a:xfrm>
          <a:prstGeom prst="ellipse">
            <a:avLst/>
          </a:prstGeom>
          <a:solidFill>
            <a:srgbClr val="F0E6DC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0070C0"/>
                </a:solidFill>
              </a:rPr>
              <a:t>7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9264" y="3748390"/>
            <a:ext cx="7624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return 24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827584" y="2564904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9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M.C. </a:t>
            </a:r>
            <a:r>
              <a:rPr lang="en-US" altLang="ko-KR" dirty="0" smtClean="0"/>
              <a:t>Escher’s “Drawing Hands”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1772816"/>
            <a:ext cx="44672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4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Table of Contents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32" y="1339010"/>
            <a:ext cx="4371948" cy="4911741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Stack</a:t>
            </a:r>
            <a:endParaRPr lang="en-US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Stack</a:t>
            </a:r>
            <a:r>
              <a:rPr lang="ko-KR" altLang="en-US" sz="2400" dirty="0" smtClean="0">
                <a:latin typeface="Verdana" pitchFamily="34" charset="0"/>
                <a:cs typeface="Verdana" pitchFamily="34" charset="0"/>
              </a:rPr>
              <a:t> </a:t>
            </a:r>
            <a:endParaRPr lang="en-US" altLang="ko-K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Stack Application 1: parentheses test</a:t>
            </a:r>
          </a:p>
          <a:p>
            <a:pPr lvl="1"/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Stack Application 2 </a:t>
            </a: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 call</a:t>
            </a:r>
          </a:p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Recursive call</a:t>
            </a:r>
          </a:p>
          <a:p>
            <a:r>
              <a:rPr lang="en-US" altLang="ko-K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Memoization</a:t>
            </a:r>
            <a:endParaRPr lang="en-US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DP</a:t>
            </a:r>
          </a:p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DFS</a:t>
            </a:r>
            <a:endParaRPr lang="en-US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240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Practice 1,2,3</a:t>
            </a:r>
            <a:endParaRPr lang="en-US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33326" y="6572272"/>
            <a:ext cx="2895600" cy="365125"/>
          </a:xfrm>
        </p:spPr>
        <p:txBody>
          <a:bodyPr/>
          <a:lstStyle/>
          <a:p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24204" y="6588748"/>
            <a:ext cx="21336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smtClean="0"/>
              <a:t>Gödel, Escher, </a:t>
            </a:r>
            <a:r>
              <a:rPr lang="en-US" altLang="ko-KR" sz="2800" b="1" dirty="0"/>
              <a:t>Bach. Anniversary Edition: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0" t="14275" r="32972" b="15785"/>
          <a:stretch/>
        </p:blipFill>
        <p:spPr bwMode="auto">
          <a:xfrm>
            <a:off x="6635602" y="1305689"/>
            <a:ext cx="2465327" cy="35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" t="9873" r="11138" b="3706"/>
          <a:stretch/>
        </p:blipFill>
        <p:spPr bwMode="auto">
          <a:xfrm>
            <a:off x="360392" y="1556792"/>
            <a:ext cx="2411408" cy="35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9"/>
          <a:stretch/>
        </p:blipFill>
        <p:spPr bwMode="auto">
          <a:xfrm>
            <a:off x="2771800" y="1566649"/>
            <a:ext cx="2736304" cy="366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45"/>
          <a:stretch/>
        </p:blipFill>
        <p:spPr bwMode="auto">
          <a:xfrm>
            <a:off x="4567884" y="3212976"/>
            <a:ext cx="4468611" cy="33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4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Recursion Example 1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0030"/>
            <a:ext cx="5482952" cy="4911741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#include &lt;stdio.h&gt; </a:t>
            </a:r>
          </a:p>
          <a:p>
            <a:pPr>
              <a:buSzPct val="100000"/>
              <a:buFont typeface="+mj-lt"/>
              <a:buAutoNum type="arabicPeriod"/>
            </a:pPr>
            <a:endParaRPr lang="ko-KR" altLang="en-US" sz="1800" dirty="0"/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void recurse ( int count ) {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	if(count==0) return;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	</a:t>
            </a:r>
            <a:r>
              <a:rPr lang="en-US" altLang="ko-KR" sz="1800" dirty="0" err="1"/>
              <a:t>printf</a:t>
            </a:r>
            <a:r>
              <a:rPr lang="en-US" altLang="ko-KR" sz="1800" dirty="0" smtClean="0"/>
              <a:t>(“Recursive Call %</a:t>
            </a:r>
            <a:r>
              <a:rPr lang="en-US" altLang="ko-KR" sz="1800" smtClean="0"/>
              <a:t>d\n", </a:t>
            </a:r>
            <a:r>
              <a:rPr lang="en-US" altLang="ko-KR" sz="1800" dirty="0"/>
              <a:t>count ); 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	recurse ( count - 1 );</a:t>
            </a:r>
          </a:p>
          <a:p>
            <a:pPr>
              <a:buSzPct val="100000"/>
              <a:buFont typeface="+mj-lt"/>
              <a:buAutoNum type="arabicPeriod"/>
            </a:pPr>
            <a:r>
              <a:rPr lang="ko-KR" altLang="en-US" sz="1800" dirty="0"/>
              <a:t> </a:t>
            </a:r>
            <a:r>
              <a:rPr lang="en-US" altLang="ko-KR" sz="1800" dirty="0"/>
              <a:t>} </a:t>
            </a:r>
          </a:p>
          <a:p>
            <a:pPr>
              <a:buSzPct val="100000"/>
              <a:buFont typeface="+mj-lt"/>
              <a:buAutoNum type="arabicPeriod"/>
            </a:pPr>
            <a:endParaRPr lang="ko-KR" altLang="en-US" sz="1800" dirty="0"/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int main() { 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     recurse ( 3 ); 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     return 0; 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04401" y="1124744"/>
            <a:ext cx="810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72200" y="1566084"/>
            <a:ext cx="2448272" cy="12868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79912" y="4793115"/>
            <a:ext cx="1063858" cy="12868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56008" y="6165304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31381"/>
              </p:ext>
            </p:extLst>
          </p:nvPr>
        </p:nvGraphicFramePr>
        <p:xfrm>
          <a:off x="38453" y="5029960"/>
          <a:ext cx="1653227" cy="149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Recursion Example 1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04401" y="1124744"/>
            <a:ext cx="810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72200" y="1566084"/>
            <a:ext cx="2448272" cy="12868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64189" y="6505599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Main()</a:t>
            </a:r>
            <a:endParaRPr lang="ko-KR" altLang="en-US" sz="14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045136"/>
              </p:ext>
            </p:extLst>
          </p:nvPr>
        </p:nvGraphicFramePr>
        <p:xfrm>
          <a:off x="1788325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051721" y="6505599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recurse</a:t>
            </a:r>
            <a:r>
              <a:rPr lang="en-US" altLang="ko-KR" sz="1400" dirty="0"/>
              <a:t>(3)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27946" y="6162721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OS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11540" y="5821523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recurse</a:t>
            </a:r>
            <a:r>
              <a:rPr lang="en-US" altLang="ko-KR" sz="1400" dirty="0"/>
              <a:t>(3)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555777" y="621756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9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763689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339753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063813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763689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5496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876700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6666434" y="1700808"/>
            <a:ext cx="185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Recursive Call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63689" y="5075820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2380881" y="5098903"/>
            <a:ext cx="13019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err="1"/>
              <a:t>printf</a:t>
            </a:r>
            <a:r>
              <a:rPr lang="en-US" altLang="ko-KR" sz="1050" smtClean="0"/>
              <a:t>("", </a:t>
            </a:r>
            <a:r>
              <a:rPr lang="en-US" altLang="ko-KR" sz="1050" dirty="0"/>
              <a:t>count );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63688" y="4705399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2411761" y="4708887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recurse</a:t>
            </a:r>
            <a:r>
              <a:rPr lang="en-US" altLang="ko-KR" sz="1400" dirty="0" smtClean="0"/>
              <a:t>(2)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99558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47299"/>
              </p:ext>
            </p:extLst>
          </p:nvPr>
        </p:nvGraphicFramePr>
        <p:xfrm>
          <a:off x="3660533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923929" y="6505599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recurse</a:t>
            </a:r>
            <a:r>
              <a:rPr lang="en-US" altLang="ko-KR" sz="1400" dirty="0" smtClean="0"/>
              <a:t>(2)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4427985" y="621756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3635897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4211961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4936021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3635897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748908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3635897" y="5075820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4253089" y="5098903"/>
            <a:ext cx="13019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err="1"/>
              <a:t>printf</a:t>
            </a:r>
            <a:r>
              <a:rPr lang="en-US" altLang="ko-KR" sz="1050" smtClean="0"/>
              <a:t>("", </a:t>
            </a:r>
            <a:r>
              <a:rPr lang="en-US" altLang="ko-KR" sz="1050" dirty="0"/>
              <a:t>count );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635896" y="4705399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4283969" y="4708887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recurse</a:t>
            </a:r>
            <a:r>
              <a:rPr lang="en-US" altLang="ko-KR" sz="1400" dirty="0" smtClean="0"/>
              <a:t>(1)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6666434" y="2070140"/>
            <a:ext cx="185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Recursive Call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42713"/>
              </p:ext>
            </p:extLst>
          </p:nvPr>
        </p:nvGraphicFramePr>
        <p:xfrm>
          <a:off x="5485797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5749193" y="6505599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recurse</a:t>
            </a:r>
            <a:r>
              <a:rPr lang="en-US" altLang="ko-KR" sz="1400" dirty="0" smtClean="0"/>
              <a:t>(1)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6253249" y="621756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61161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6037225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6761285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5461161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5574172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5461161" y="5075820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6078353" y="5098903"/>
            <a:ext cx="13019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err="1"/>
              <a:t>printf</a:t>
            </a:r>
            <a:r>
              <a:rPr lang="en-US" altLang="ko-KR" sz="1050" smtClean="0"/>
              <a:t>("", </a:t>
            </a:r>
            <a:r>
              <a:rPr lang="en-US" altLang="ko-KR" sz="1050" dirty="0"/>
              <a:t>count );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461160" y="4705399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6109233" y="4708887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recurse</a:t>
            </a:r>
            <a:r>
              <a:rPr lang="en-US" altLang="ko-KR" sz="1400" dirty="0" smtClean="0"/>
              <a:t>(0)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6666434" y="2439472"/>
            <a:ext cx="185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Recursive Call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59024"/>
              </p:ext>
            </p:extLst>
          </p:nvPr>
        </p:nvGraphicFramePr>
        <p:xfrm>
          <a:off x="7332941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7596337" y="6505599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recurse</a:t>
            </a:r>
            <a:r>
              <a:rPr lang="en-US" altLang="ko-KR" sz="1400" dirty="0" smtClean="0"/>
              <a:t>(0)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8100393" y="621756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7308305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7884369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8608429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7308305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7421316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1763689" y="5398044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763689" y="5016664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635828" y="5398044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635828" y="5016664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472100" y="5398044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472100" y="5016664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235536" y="4348737"/>
            <a:ext cx="1871701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492134" y="4325177"/>
            <a:ext cx="1871701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27937" y="4429491"/>
            <a:ext cx="1871701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363835" y="4384267"/>
            <a:ext cx="1871701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-36512" y="4437112"/>
            <a:ext cx="1871701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9880" y="1324858"/>
            <a:ext cx="5652033" cy="3150682"/>
          </a:xfrm>
        </p:spPr>
        <p:txBody>
          <a:bodyPr>
            <a:noAutofit/>
          </a:bodyPr>
          <a:lstStyle/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#include &lt;stdio.h&gt; </a:t>
            </a:r>
          </a:p>
          <a:p>
            <a:pPr>
              <a:buSzPct val="100000"/>
              <a:buFont typeface="+mj-lt"/>
              <a:buAutoNum type="arabicPeriod"/>
            </a:pPr>
            <a:endParaRPr lang="ko-KR" altLang="en-US" sz="1400" dirty="0"/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void recurse ( int count ) {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	if(count==0) return;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 Recursive Call %</a:t>
            </a:r>
            <a:r>
              <a:rPr lang="en-US" altLang="ko-KR" sz="1400"/>
              <a:t>d\n</a:t>
            </a:r>
            <a:r>
              <a:rPr lang="en-US" altLang="ko-KR" sz="1400" smtClean="0"/>
              <a:t>", </a:t>
            </a:r>
            <a:r>
              <a:rPr lang="en-US" altLang="ko-KR" sz="1400" dirty="0"/>
              <a:t>count ); 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	recurse ( count - 1 );</a:t>
            </a:r>
          </a:p>
          <a:p>
            <a:pPr>
              <a:buSzPct val="100000"/>
              <a:buFont typeface="+mj-lt"/>
              <a:buAutoNum type="arabicPeriod"/>
            </a:pPr>
            <a:r>
              <a:rPr lang="ko-KR" altLang="en-US" sz="1400" dirty="0"/>
              <a:t> </a:t>
            </a:r>
            <a:r>
              <a:rPr lang="en-US" altLang="ko-KR" sz="1400" dirty="0"/>
              <a:t>} </a:t>
            </a:r>
          </a:p>
          <a:p>
            <a:pPr>
              <a:buSzPct val="100000"/>
              <a:buFont typeface="+mj-lt"/>
              <a:buAutoNum type="arabicPeriod"/>
            </a:pPr>
            <a:endParaRPr lang="ko-KR" altLang="en-US" sz="1400" dirty="0"/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int main() { 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     recurse ( 3 ); 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     return 0; 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4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  <p:bldP spid="10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1" grpId="0"/>
      <p:bldP spid="23" grpId="0"/>
      <p:bldP spid="25" grpId="0"/>
      <p:bldP spid="26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Recursion Example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04401" y="1124744"/>
            <a:ext cx="810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72200" y="1566084"/>
            <a:ext cx="2448272" cy="12868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79912" y="4793115"/>
            <a:ext cx="1063858" cy="12868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6008" y="6165304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5770984" cy="4911741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#include &lt;stdio.h&gt; </a:t>
            </a:r>
          </a:p>
          <a:p>
            <a:pPr>
              <a:buSzPct val="100000"/>
              <a:buFont typeface="+mj-lt"/>
              <a:buAutoNum type="arabicPeriod"/>
            </a:pPr>
            <a:endParaRPr lang="ko-KR" altLang="en-US" sz="1800" dirty="0"/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void recurse ( int count ) </a:t>
            </a:r>
            <a:endParaRPr lang="en-US" altLang="ko-KR" sz="1800" dirty="0" smtClean="0"/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 smtClean="0"/>
              <a:t>{</a:t>
            </a:r>
            <a:endParaRPr lang="en-US" altLang="ko-KR" sz="1800" dirty="0"/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 smtClean="0"/>
              <a:t>	if(count</a:t>
            </a:r>
            <a:r>
              <a:rPr lang="en-US" altLang="ko-KR" sz="1800" dirty="0"/>
              <a:t>==0) return;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 smtClean="0"/>
              <a:t>	recurse </a:t>
            </a:r>
            <a:r>
              <a:rPr lang="en-US" altLang="ko-KR" sz="1800" dirty="0"/>
              <a:t>( count - 1 );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    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printf</a:t>
            </a:r>
            <a:r>
              <a:rPr lang="en-US" altLang="ko-KR" sz="1800" dirty="0"/>
              <a:t>(" Recursive Call %</a:t>
            </a:r>
            <a:r>
              <a:rPr lang="en-US" altLang="ko-KR" sz="1800"/>
              <a:t>d\n</a:t>
            </a:r>
            <a:r>
              <a:rPr lang="en-US" altLang="ko-KR" sz="1800" smtClean="0"/>
              <a:t>", </a:t>
            </a:r>
            <a:r>
              <a:rPr lang="en-US" altLang="ko-KR" sz="1800" dirty="0"/>
              <a:t>count ); </a:t>
            </a:r>
          </a:p>
          <a:p>
            <a:pPr>
              <a:buSzPct val="100000"/>
              <a:buFont typeface="+mj-lt"/>
              <a:buAutoNum type="arabicPeriod"/>
            </a:pPr>
            <a:r>
              <a:rPr lang="ko-KR" altLang="en-US" sz="1800" dirty="0" smtClean="0"/>
              <a:t> </a:t>
            </a:r>
            <a:r>
              <a:rPr lang="en-US" altLang="ko-KR" sz="1800" dirty="0"/>
              <a:t>} </a:t>
            </a:r>
          </a:p>
          <a:p>
            <a:pPr>
              <a:buSzPct val="100000"/>
              <a:buFont typeface="+mj-lt"/>
              <a:buAutoNum type="arabicPeriod"/>
            </a:pPr>
            <a:endParaRPr lang="ko-KR" altLang="en-US" sz="1800" dirty="0"/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int main() { 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     recurse ( 3 ); 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     return 0; 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3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29896"/>
              </p:ext>
            </p:extLst>
          </p:nvPr>
        </p:nvGraphicFramePr>
        <p:xfrm>
          <a:off x="38453" y="5029960"/>
          <a:ext cx="1653227" cy="149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Recursion Example 2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04401" y="1124744"/>
            <a:ext cx="810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72200" y="1566084"/>
            <a:ext cx="2448272" cy="12868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64189" y="6505599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Main()</a:t>
            </a:r>
            <a:endParaRPr lang="ko-KR" altLang="en-US" sz="14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74515"/>
              </p:ext>
            </p:extLst>
          </p:nvPr>
        </p:nvGraphicFramePr>
        <p:xfrm>
          <a:off x="1788325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051721" y="6505599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recurse</a:t>
            </a:r>
            <a:r>
              <a:rPr lang="en-US" altLang="ko-KR" sz="1400" dirty="0"/>
              <a:t>(3)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27946" y="6162721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OS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11540" y="5821523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recurse</a:t>
            </a:r>
            <a:r>
              <a:rPr lang="en-US" altLang="ko-KR" sz="1400" dirty="0"/>
              <a:t>(3)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555777" y="621756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9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763689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339753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063813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763689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5496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876700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6666434" y="1700808"/>
            <a:ext cx="185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Recursive Call 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63689" y="5075820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2380881" y="5098903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recurse</a:t>
            </a:r>
            <a:r>
              <a:rPr lang="en-US" altLang="ko-KR" sz="1400" dirty="0"/>
              <a:t>(2)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99558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10478"/>
              </p:ext>
            </p:extLst>
          </p:nvPr>
        </p:nvGraphicFramePr>
        <p:xfrm>
          <a:off x="3660533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923929" y="6505599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recurse</a:t>
            </a:r>
            <a:r>
              <a:rPr lang="en-US" altLang="ko-KR" sz="1400" dirty="0" smtClean="0"/>
              <a:t>(2)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4427985" y="621756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3635897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4211961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4936021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3635897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748908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3635897" y="5075820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4253089" y="5098903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recurse</a:t>
            </a:r>
            <a:r>
              <a:rPr lang="en-US" altLang="ko-KR" sz="1400" dirty="0" smtClean="0"/>
              <a:t>(1)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6666434" y="2070140"/>
            <a:ext cx="185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Recursive Call 2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13340"/>
              </p:ext>
            </p:extLst>
          </p:nvPr>
        </p:nvGraphicFramePr>
        <p:xfrm>
          <a:off x="5485797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5749193" y="6505599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recurse</a:t>
            </a:r>
            <a:r>
              <a:rPr lang="en-US" altLang="ko-KR" sz="1400" dirty="0" smtClean="0"/>
              <a:t>(1)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6253249" y="621756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61161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6037225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6761285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5461161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5574172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5461161" y="5075820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6078353" y="5098903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recurse</a:t>
            </a:r>
            <a:r>
              <a:rPr lang="en-US" altLang="ko-KR" sz="1400" dirty="0" smtClean="0"/>
              <a:t>(0)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6666434" y="2439472"/>
            <a:ext cx="185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Recursive Call 3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18021"/>
              </p:ext>
            </p:extLst>
          </p:nvPr>
        </p:nvGraphicFramePr>
        <p:xfrm>
          <a:off x="7332941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7596337" y="6505599"/>
            <a:ext cx="980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recurse</a:t>
            </a:r>
            <a:r>
              <a:rPr lang="en-US" altLang="ko-KR" sz="1400" dirty="0" smtClean="0"/>
              <a:t>(0)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8100393" y="621756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7308305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7884369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8608429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7308305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7421316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1763689" y="5398044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635828" y="5398044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472100" y="5398044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243692" y="4365104"/>
            <a:ext cx="1871701" cy="24482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461092" y="5016340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436027" y="4725144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80" name="직사각형 79"/>
          <p:cNvSpPr/>
          <p:nvPr/>
        </p:nvSpPr>
        <p:spPr>
          <a:xfrm>
            <a:off x="6208248" y="4725142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(“’)</a:t>
            </a:r>
            <a:endParaRPr lang="ko-KR" altLang="en-US" sz="1400" dirty="0"/>
          </a:p>
        </p:txBody>
      </p:sp>
      <p:sp>
        <p:nvSpPr>
          <p:cNvPr id="81" name="직사각형 80"/>
          <p:cNvSpPr/>
          <p:nvPr/>
        </p:nvSpPr>
        <p:spPr>
          <a:xfrm>
            <a:off x="3648990" y="4725144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4421211" y="4725142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(“’)</a:t>
            </a:r>
            <a:endParaRPr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1841095" y="4725144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2613316" y="4725142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(“’)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461092" y="4365104"/>
            <a:ext cx="1871701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635828" y="5016340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3609916" y="4365104"/>
            <a:ext cx="1871701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3689" y="5016340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27869" y="4409728"/>
            <a:ext cx="1871701" cy="24482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5496" y="4409728"/>
            <a:ext cx="1871701" cy="24482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2067" y="1309410"/>
            <a:ext cx="5461716" cy="3150682"/>
          </a:xfrm>
        </p:spPr>
        <p:txBody>
          <a:bodyPr>
            <a:noAutofit/>
          </a:bodyPr>
          <a:lstStyle/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 </a:t>
            </a:r>
          </a:p>
          <a:p>
            <a:pPr>
              <a:buSzPct val="100000"/>
              <a:buFont typeface="+mj-lt"/>
              <a:buAutoNum type="arabicPeriod"/>
            </a:pPr>
            <a:endParaRPr lang="ko-KR" altLang="en-US" sz="1400" dirty="0"/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recurse</a:t>
            </a:r>
            <a:r>
              <a:rPr lang="en-US" altLang="ko-KR" sz="1400" dirty="0"/>
              <a:t> (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count ) {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	if(count==0) return;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	</a:t>
            </a:r>
            <a:r>
              <a:rPr lang="en-US" altLang="ko-KR" sz="1400" dirty="0" err="1"/>
              <a:t>recurse</a:t>
            </a:r>
            <a:r>
              <a:rPr lang="en-US" altLang="ko-KR" sz="1400" dirty="0"/>
              <a:t> ( count - 1 );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    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 Recursive Call %</a:t>
            </a:r>
            <a:r>
              <a:rPr lang="en-US" altLang="ko-KR" sz="1400"/>
              <a:t>d\n</a:t>
            </a:r>
            <a:r>
              <a:rPr lang="en-US" altLang="ko-KR" sz="1400" smtClean="0"/>
              <a:t>", </a:t>
            </a:r>
            <a:r>
              <a:rPr lang="en-US" altLang="ko-KR" sz="1400" dirty="0"/>
              <a:t>count ); </a:t>
            </a:r>
          </a:p>
          <a:p>
            <a:pPr>
              <a:buSzPct val="100000"/>
              <a:buFont typeface="+mj-lt"/>
              <a:buAutoNum type="arabicPeriod"/>
            </a:pPr>
            <a:r>
              <a:rPr lang="ko-KR" altLang="en-US" sz="1400" dirty="0"/>
              <a:t> </a:t>
            </a:r>
            <a:r>
              <a:rPr lang="en-US" altLang="ko-KR" sz="1400" dirty="0"/>
              <a:t>} </a:t>
            </a:r>
          </a:p>
          <a:p>
            <a:pPr>
              <a:buSzPct val="100000"/>
              <a:buFont typeface="+mj-lt"/>
              <a:buAutoNum type="arabicPeriod"/>
            </a:pPr>
            <a:endParaRPr lang="ko-KR" altLang="en-US" sz="1400" dirty="0"/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main() { 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     </a:t>
            </a:r>
            <a:r>
              <a:rPr lang="en-US" altLang="ko-KR" sz="1400" dirty="0" err="1"/>
              <a:t>recurse</a:t>
            </a:r>
            <a:r>
              <a:rPr lang="en-US" altLang="ko-KR" sz="1400" dirty="0"/>
              <a:t> ( 3 ); 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     return 0; 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18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  <p:bldP spid="10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1" grpId="0"/>
      <p:bldP spid="23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9" grpId="0" animBg="1"/>
      <p:bldP spid="71" grpId="0" animBg="1"/>
      <p:bldP spid="74" grpId="0" animBg="1"/>
      <p:bldP spid="73" grpId="0" animBg="1"/>
      <p:bldP spid="79" grpId="0"/>
      <p:bldP spid="80" grpId="0"/>
      <p:bldP spid="81" grpId="0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Recursion Example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79725" y="2744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33423"/>
              </p:ext>
            </p:extLst>
          </p:nvPr>
        </p:nvGraphicFramePr>
        <p:xfrm>
          <a:off x="3635896" y="1352105"/>
          <a:ext cx="4930634" cy="3242566"/>
        </p:xfrm>
        <a:graphic>
          <a:graphicData uri="http://schemas.openxmlformats.org/drawingml/2006/table">
            <a:tbl>
              <a:tblPr/>
              <a:tblGrid>
                <a:gridCol w="60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4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line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pins number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Total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formula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14" y="1916832"/>
            <a:ext cx="1998662" cy="1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699792" y="5207662"/>
            <a:ext cx="571588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// 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BASE CASE </a:t>
            </a:r>
          </a:p>
          <a:p>
            <a:pPr fontAlgn="base" latinLnBrk="0">
              <a:lnSpc>
                <a:spcPct val="160000"/>
              </a:lnSpc>
            </a:pPr>
            <a:r>
              <a:rPr lang="en-US" altLang="ko-KR" u="sng" dirty="0" smtClean="0">
                <a:latin typeface="HY헤드라인M" pitchFamily="18" charset="-127"/>
                <a:ea typeface="HY헤드라인M" pitchFamily="18" charset="-127"/>
              </a:rPr>
              <a:t>Triangle(n</a:t>
            </a:r>
            <a:r>
              <a:rPr lang="en-US" altLang="ko-KR" u="sng" dirty="0">
                <a:latin typeface="HY헤드라인M" pitchFamily="18" charset="-127"/>
                <a:ea typeface="HY헤드라인M" pitchFamily="18" charset="-127"/>
              </a:rPr>
              <a:t>) =                    </a:t>
            </a:r>
            <a:r>
              <a:rPr lang="en-US" altLang="ko-KR" u="sng" dirty="0" smtClean="0">
                <a:latin typeface="HY헤드라인M" pitchFamily="18" charset="-127"/>
                <a:ea typeface="HY헤드라인M" pitchFamily="18" charset="-127"/>
              </a:rPr>
              <a:t>                  </a:t>
            </a:r>
            <a:r>
              <a:rPr lang="en-US" altLang="ko-KR" u="sng" dirty="0">
                <a:latin typeface="HY헤드라인M" pitchFamily="18" charset="-127"/>
                <a:ea typeface="HY헤드라인M" pitchFamily="18" charset="-127"/>
              </a:rPr>
              <a:t>;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592" y="5476582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Triangle(n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 = </a:t>
            </a:r>
            <a:endParaRPr lang="ko-KR" altLang="en-US" dirty="0"/>
          </a:p>
        </p:txBody>
      </p:sp>
      <p:sp>
        <p:nvSpPr>
          <p:cNvPr id="13" name="양쪽 중괄호 12"/>
          <p:cNvSpPr/>
          <p:nvPr/>
        </p:nvSpPr>
        <p:spPr>
          <a:xfrm>
            <a:off x="2411760" y="5207662"/>
            <a:ext cx="6120680" cy="813626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0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Recursion Example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79725" y="2744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74888"/>
              </p:ext>
            </p:extLst>
          </p:nvPr>
        </p:nvGraphicFramePr>
        <p:xfrm>
          <a:off x="3635896" y="1352105"/>
          <a:ext cx="4930634" cy="3242566"/>
        </p:xfrm>
        <a:graphic>
          <a:graphicData uri="http://schemas.openxmlformats.org/drawingml/2006/table">
            <a:tbl>
              <a:tblPr/>
              <a:tblGrid>
                <a:gridCol w="60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4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line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pins number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Total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formula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 + T(1)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 + T(2)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 + T(3)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 +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T(4)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 +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T(5)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28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7 +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T(6)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14" y="1916832"/>
            <a:ext cx="1998662" cy="1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195736" y="5207662"/>
            <a:ext cx="648072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1                                             If n = 1    // 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BASE CASE </a:t>
            </a:r>
          </a:p>
          <a:p>
            <a:pPr fontAlgn="base" latinLnBrk="0">
              <a:lnSpc>
                <a:spcPct val="160000"/>
              </a:lnSpc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Triangle(n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 = 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n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+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Triangle(n -1);        otherwise 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222" y="5476582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Triangle(n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 = </a:t>
            </a:r>
            <a:endParaRPr lang="ko-KR" altLang="en-US" dirty="0"/>
          </a:p>
        </p:txBody>
      </p:sp>
      <p:sp>
        <p:nvSpPr>
          <p:cNvPr id="13" name="양쪽 중괄호 12"/>
          <p:cNvSpPr/>
          <p:nvPr/>
        </p:nvSpPr>
        <p:spPr>
          <a:xfrm>
            <a:off x="1907704" y="5207662"/>
            <a:ext cx="6768752" cy="813626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4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Recursion Example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79725" y="2744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272749280"/>
          <p:cNvSpPr>
            <a:spLocks noChangeArrowheads="1"/>
          </p:cNvSpPr>
          <p:nvPr/>
        </p:nvSpPr>
        <p:spPr bwMode="auto">
          <a:xfrm>
            <a:off x="611560" y="1601181"/>
            <a:ext cx="5544021" cy="2115851"/>
          </a:xfrm>
          <a:prstGeom prst="rect">
            <a:avLst/>
          </a:prstGeom>
          <a:noFill/>
          <a:ln w="419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void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(char S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[ ], </a:t>
            </a:r>
            <a:r>
              <a:rPr kumimoji="1" lang="en-US" altLang="ko-KR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 a,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 b ) {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if (a &gt; b) return;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        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else 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kumimoji="1" lang="en-US" altLang="ko-KR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(S, a+1,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b);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printf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("%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c",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S[a]);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}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}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1031323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kumimoji="1" lang="en-US" altLang="ko-KR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smtClean="0"/>
              <a:t>(“", 0, </a:t>
            </a:r>
            <a:r>
              <a:rPr lang="en-US" altLang="ko-KR" dirty="0" smtClean="0"/>
              <a:t>2); </a:t>
            </a:r>
          </a:p>
          <a:p>
            <a:pPr fontAlgn="base" latinLnBrk="0"/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95617"/>
              </p:ext>
            </p:extLst>
          </p:nvPr>
        </p:nvGraphicFramePr>
        <p:xfrm>
          <a:off x="107504" y="4077072"/>
          <a:ext cx="2088232" cy="2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366" y="6316233"/>
            <a:ext cx="229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 smtClean="0"/>
              <a:t>(“</a:t>
            </a:r>
            <a:r>
              <a:rPr lang="en-US" altLang="ko-KR" smtClean="0"/>
              <a:t>ABC", 0, </a:t>
            </a:r>
            <a:r>
              <a:rPr lang="en-US" altLang="ko-KR" dirty="0" smtClean="0"/>
              <a:t>2); </a:t>
            </a:r>
            <a:endParaRPr lang="en-US" altLang="ko-KR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9972"/>
              </p:ext>
            </p:extLst>
          </p:nvPr>
        </p:nvGraphicFramePr>
        <p:xfrm>
          <a:off x="6876256" y="3531612"/>
          <a:ext cx="1776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46603"/>
              </p:ext>
            </p:extLst>
          </p:nvPr>
        </p:nvGraphicFramePr>
        <p:xfrm>
          <a:off x="2339752" y="4077072"/>
          <a:ext cx="2088232" cy="2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273614" y="6316233"/>
            <a:ext cx="243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 smtClean="0"/>
              <a:t>(“</a:t>
            </a:r>
            <a:r>
              <a:rPr lang="en-US" altLang="ko-KR" smtClean="0"/>
              <a:t>ABC", __, </a:t>
            </a:r>
            <a:r>
              <a:rPr lang="en-US" altLang="ko-KR" dirty="0" smtClean="0"/>
              <a:t>__); </a:t>
            </a:r>
            <a:endParaRPr lang="en-US" altLang="ko-KR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16009"/>
              </p:ext>
            </p:extLst>
          </p:nvPr>
        </p:nvGraphicFramePr>
        <p:xfrm>
          <a:off x="4572000" y="4077072"/>
          <a:ext cx="2088232" cy="2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505862" y="6316233"/>
            <a:ext cx="243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/>
              <a:t>(“</a:t>
            </a:r>
            <a:r>
              <a:rPr lang="en-US" altLang="ko-KR"/>
              <a:t>ABC</a:t>
            </a:r>
            <a:r>
              <a:rPr lang="en-US" altLang="ko-KR" smtClean="0"/>
              <a:t>", __, </a:t>
            </a:r>
            <a:r>
              <a:rPr lang="en-US" altLang="ko-KR" dirty="0"/>
              <a:t>__); 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85617"/>
              </p:ext>
            </p:extLst>
          </p:nvPr>
        </p:nvGraphicFramePr>
        <p:xfrm>
          <a:off x="6804248" y="4077072"/>
          <a:ext cx="2088232" cy="2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6738110" y="6316233"/>
            <a:ext cx="243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/>
              <a:t>(“</a:t>
            </a:r>
            <a:r>
              <a:rPr lang="en-US" altLang="ko-KR"/>
              <a:t>ABC</a:t>
            </a:r>
            <a:r>
              <a:rPr lang="en-US" altLang="ko-KR" smtClean="0"/>
              <a:t>", __, </a:t>
            </a:r>
            <a:r>
              <a:rPr lang="en-US" altLang="ko-KR" dirty="0"/>
              <a:t>__);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76256" y="3131676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S[ ]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738110" y="1700808"/>
            <a:ext cx="2010354" cy="1272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2106" y="1566993"/>
            <a:ext cx="1014126" cy="387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Result</a:t>
            </a:r>
            <a:endParaRPr lang="ko-KR" altLang="en-US" sz="1600" dirty="0">
              <a:latin typeface="Verdana" pitchFamily="34" charset="0"/>
              <a:ea typeface="HY각헤드라인M" panose="02030600000101010101" pitchFamily="18" charset="-127"/>
              <a:cs typeface="Verdana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6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Recursion Example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79725" y="2744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272749280"/>
          <p:cNvSpPr>
            <a:spLocks noChangeArrowheads="1"/>
          </p:cNvSpPr>
          <p:nvPr/>
        </p:nvSpPr>
        <p:spPr bwMode="auto">
          <a:xfrm>
            <a:off x="611560" y="1601181"/>
            <a:ext cx="5544021" cy="2115851"/>
          </a:xfrm>
          <a:prstGeom prst="rect">
            <a:avLst/>
          </a:prstGeom>
          <a:noFill/>
          <a:ln w="419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void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(char S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[ ], </a:t>
            </a:r>
            <a:r>
              <a:rPr kumimoji="1" lang="en-US" altLang="ko-KR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 a,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 b ) {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if (a &gt; b) return;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        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else 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kumimoji="1" lang="en-US" altLang="ko-KR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(S, a+1,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b);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printf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("%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c",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S[a]);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}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}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62188"/>
              </p:ext>
            </p:extLst>
          </p:nvPr>
        </p:nvGraphicFramePr>
        <p:xfrm>
          <a:off x="107504" y="4077072"/>
          <a:ext cx="2088232" cy="22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printf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( S[0])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dirty="0" err="1" smtClean="0">
                          <a:solidFill>
                            <a:srgbClr val="FF00FF"/>
                          </a:solidFill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rev_prt</a:t>
                      </a:r>
                      <a:r>
                        <a:rPr kumimoji="1" lang="en-US" altLang="ko-KR" sz="1600" b="0" dirty="0" smtClean="0">
                          <a:solidFill>
                            <a:srgbClr val="FF00FF"/>
                          </a:solidFill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(S, 1,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2)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0x100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366" y="6316233"/>
            <a:ext cx="229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 smtClean="0"/>
              <a:t>(“</a:t>
            </a:r>
            <a:r>
              <a:rPr lang="en-US" altLang="ko-KR" smtClean="0"/>
              <a:t>ABC", 0, </a:t>
            </a:r>
            <a:r>
              <a:rPr lang="en-US" altLang="ko-KR" dirty="0" smtClean="0"/>
              <a:t>2); </a:t>
            </a:r>
            <a:endParaRPr lang="en-US" altLang="ko-KR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37974"/>
              </p:ext>
            </p:extLst>
          </p:nvPr>
        </p:nvGraphicFramePr>
        <p:xfrm>
          <a:off x="6880048" y="3346192"/>
          <a:ext cx="1776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63032"/>
              </p:ext>
            </p:extLst>
          </p:nvPr>
        </p:nvGraphicFramePr>
        <p:xfrm>
          <a:off x="2339752" y="4077072"/>
          <a:ext cx="2088232" cy="2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printf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( S[1])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dirty="0" err="1" smtClean="0">
                          <a:solidFill>
                            <a:srgbClr val="FF00FF"/>
                          </a:solidFill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rev_prt</a:t>
                      </a:r>
                      <a:r>
                        <a:rPr kumimoji="1" lang="en-US" altLang="ko-KR" sz="1600" b="0" dirty="0" smtClean="0">
                          <a:solidFill>
                            <a:srgbClr val="FF00FF"/>
                          </a:solidFill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(S, 2,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2)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0x100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273614" y="6316233"/>
            <a:ext cx="243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 smtClean="0"/>
              <a:t>(“</a:t>
            </a:r>
            <a:r>
              <a:rPr lang="en-US" altLang="ko-KR" smtClean="0"/>
              <a:t>ABC", __, </a:t>
            </a:r>
            <a:r>
              <a:rPr lang="en-US" altLang="ko-KR" dirty="0" smtClean="0"/>
              <a:t>__); </a:t>
            </a:r>
            <a:endParaRPr lang="en-US" altLang="ko-KR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89142"/>
              </p:ext>
            </p:extLst>
          </p:nvPr>
        </p:nvGraphicFramePr>
        <p:xfrm>
          <a:off x="4572000" y="4077072"/>
          <a:ext cx="2088232" cy="2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printf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( S[2])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dirty="0" err="1" smtClean="0">
                          <a:solidFill>
                            <a:srgbClr val="FF00FF"/>
                          </a:solidFill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rev_prt</a:t>
                      </a:r>
                      <a:r>
                        <a:rPr kumimoji="1" lang="en-US" altLang="ko-KR" sz="1600" b="0" dirty="0" smtClean="0">
                          <a:solidFill>
                            <a:srgbClr val="FF00FF"/>
                          </a:solidFill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(S, 3,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2)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0x100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505862" y="6316233"/>
            <a:ext cx="243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/>
              <a:t>(“</a:t>
            </a:r>
            <a:r>
              <a:rPr lang="en-US" altLang="ko-KR"/>
              <a:t>ABC</a:t>
            </a:r>
            <a:r>
              <a:rPr lang="en-US" altLang="ko-KR" smtClean="0"/>
              <a:t>", __, </a:t>
            </a:r>
            <a:r>
              <a:rPr lang="en-US" altLang="ko-KR" dirty="0"/>
              <a:t>__); 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3335"/>
              </p:ext>
            </p:extLst>
          </p:nvPr>
        </p:nvGraphicFramePr>
        <p:xfrm>
          <a:off x="6804248" y="4077072"/>
          <a:ext cx="2088232" cy="2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0x100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6738110" y="6316233"/>
            <a:ext cx="243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/>
              <a:t>(“</a:t>
            </a:r>
            <a:r>
              <a:rPr lang="en-US" altLang="ko-KR"/>
              <a:t>ABC</a:t>
            </a:r>
            <a:r>
              <a:rPr lang="en-US" altLang="ko-KR" smtClean="0"/>
              <a:t>", __, </a:t>
            </a:r>
            <a:r>
              <a:rPr lang="en-US" altLang="ko-KR" dirty="0"/>
              <a:t>__);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90403" y="3316342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S[ ]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738110" y="1700808"/>
            <a:ext cx="2010354" cy="1272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2106" y="1566993"/>
            <a:ext cx="1014126" cy="387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Result</a:t>
            </a:r>
            <a:endParaRPr lang="ko-KR" altLang="en-US" sz="1600" dirty="0">
              <a:latin typeface="HY각헤드라인M" panose="02030600000101010101" pitchFamily="18" charset="-127"/>
              <a:ea typeface="HY각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4306" y="3685674"/>
            <a:ext cx="11560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0         1        2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7092280" y="1986993"/>
            <a:ext cx="3225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C</a:t>
            </a:r>
          </a:p>
          <a:p>
            <a:r>
              <a:rPr kumimoji="1" lang="en-US" altLang="ko-KR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  <a:p>
            <a:r>
              <a:rPr kumimoji="1" lang="en-US" altLang="ko-KR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</a:t>
            </a:r>
            <a:endParaRPr lang="ko-KR" altLang="en-US" dirty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Fibonacci Number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9594" y="1978150"/>
            <a:ext cx="8229600" cy="45259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Page </a:t>
            </a:r>
            <a:fld id="{F924BF05-E5DE-4160-B8B0-6539ECF780E2}" type="slidenum">
              <a:rPr lang="en-US" altLang="ko-KR"/>
              <a:pPr/>
              <a:t>29</a:t>
            </a:fld>
            <a:endParaRPr lang="en-US" altLang="ko-KR"/>
          </a:p>
        </p:txBody>
      </p:sp>
      <p:pic>
        <p:nvPicPr>
          <p:cNvPr id="766987" name="Picture 11" descr="http://blogfiles5.naver.net/data17/2006/7/22/180/89-longlifek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378058"/>
            <a:ext cx="3810000" cy="5229226"/>
          </a:xfrm>
          <a:prstGeom prst="rect">
            <a:avLst/>
          </a:prstGeom>
          <a:noFill/>
        </p:spPr>
      </p:pic>
      <p:pic>
        <p:nvPicPr>
          <p:cNvPr id="8888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072" y="1378058"/>
            <a:ext cx="52482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88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6940" y="1306620"/>
            <a:ext cx="3514770" cy="536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712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Stack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Characteristics of Stack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stack is a data structure in the shape of stacked data like mounds of objects.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saved in a stack have linear structure.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Linear structure: the relations between data have 1:1 relations.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Nonlinear structure: the relations between data have 1:N. relations(ex. Tree)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can be inserted into or drawn out from a stack.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last element added to the structure must be the first one to </a:t>
            </a:r>
            <a:r>
              <a:rPr lang="en-US" altLang="ko-KR" sz="2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 removed,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which is called LIFO ( Last-In-First-Out).</a:t>
            </a:r>
          </a:p>
          <a:p>
            <a:pPr lvl="2">
              <a:lnSpc>
                <a:spcPct val="100000"/>
              </a:lnSpc>
            </a:pPr>
            <a:r>
              <a:rPr lang="en-US" altLang="ko-K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example,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data are drawn out from a stack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after being inserted into a stack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</a:t>
            </a:r>
            <a:r>
              <a:rPr lang="en-US" altLang="ko-K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1</a:t>
            </a:r>
            <a:r>
              <a:rPr lang="en-US" altLang="ko-KR" sz="1600" baseline="30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</a:t>
            </a:r>
            <a:r>
              <a:rPr lang="en-US" altLang="ko-K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ko-KR" sz="16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altLang="ko-K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altLang="ko-KR" sz="1600" baseline="30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rd</a:t>
            </a:r>
            <a:r>
              <a:rPr lang="en-US" altLang="ko-K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order,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data can be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drawn out in </a:t>
            </a:r>
            <a:r>
              <a:rPr lang="en-US" altLang="ko-K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reverse order,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namely 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ko-K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3</a:t>
            </a:r>
            <a:r>
              <a:rPr lang="en-US" altLang="ko-KR" sz="1600" baseline="30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rd</a:t>
            </a:r>
            <a:r>
              <a:rPr lang="en-US" altLang="ko-K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2</a:t>
            </a:r>
            <a:r>
              <a:rPr lang="en-US" altLang="ko-KR" sz="1600" baseline="30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en-US" altLang="ko-K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1</a:t>
            </a:r>
            <a:r>
              <a:rPr lang="en-US" altLang="ko-KR" sz="16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order.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929" y="4841776"/>
            <a:ext cx="323507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0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Fibonacci Number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1560" y="2652302"/>
            <a:ext cx="7312326" cy="560674"/>
          </a:xfrm>
          <a:prstGeom prst="roundRect">
            <a:avLst>
              <a:gd name="adj" fmla="val 1470"/>
            </a:avLst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4392" y="2747973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The Rule is </a:t>
            </a:r>
            <a:r>
              <a:rPr lang="en-US" altLang="ko-KR" b="1" dirty="0" err="1"/>
              <a:t>x</a:t>
            </a:r>
            <a:r>
              <a:rPr lang="en-US" altLang="ko-KR" b="1" baseline="-25000" dirty="0" err="1"/>
              <a:t>n</a:t>
            </a:r>
            <a:r>
              <a:rPr lang="en-US" altLang="ko-KR" b="1" dirty="0"/>
              <a:t> = x</a:t>
            </a:r>
            <a:r>
              <a:rPr lang="en-US" altLang="ko-KR" b="1" baseline="-25000" dirty="0"/>
              <a:t>n-1</a:t>
            </a:r>
            <a:r>
              <a:rPr lang="en-US" altLang="ko-KR" b="1" dirty="0"/>
              <a:t> + x</a:t>
            </a:r>
            <a:r>
              <a:rPr lang="en-US" altLang="ko-KR" b="1" baseline="-25000" dirty="0"/>
              <a:t>n-2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4104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06238" y="33569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err="1"/>
              <a:t>x</a:t>
            </a:r>
            <a:r>
              <a:rPr lang="en-US" altLang="ko-KR" b="1" baseline="-25000" dirty="0" err="1"/>
              <a:t>n</a:t>
            </a:r>
            <a:r>
              <a:rPr lang="en-US" altLang="ko-KR" dirty="0"/>
              <a:t> is term number "n"</a:t>
            </a:r>
          </a:p>
          <a:p>
            <a:r>
              <a:rPr lang="en-US" altLang="ko-KR" b="1" dirty="0"/>
              <a:t>x</a:t>
            </a:r>
            <a:r>
              <a:rPr lang="en-US" altLang="ko-KR" b="1" baseline="-25000" dirty="0"/>
              <a:t>n-1</a:t>
            </a:r>
            <a:r>
              <a:rPr lang="en-US" altLang="ko-KR" dirty="0"/>
              <a:t> is the previous term (n-1)</a:t>
            </a:r>
          </a:p>
          <a:p>
            <a:r>
              <a:rPr lang="en-US" altLang="ko-KR" b="1" dirty="0"/>
              <a:t>x</a:t>
            </a:r>
            <a:r>
              <a:rPr lang="en-US" altLang="ko-KR" b="1" baseline="-25000" dirty="0"/>
              <a:t>n-2</a:t>
            </a:r>
            <a:r>
              <a:rPr lang="en-US" altLang="ko-KR" dirty="0"/>
              <a:t> is the term before that (n-2)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37112"/>
            <a:ext cx="69532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5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Fibonacci Number</a:t>
            </a:r>
            <a:endParaRPr lang="ko-KR" altLang="en-US" dirty="0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1844824"/>
            <a:ext cx="5040560" cy="39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115" y="4437113"/>
            <a:ext cx="5418559" cy="157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716058" y="1716198"/>
            <a:ext cx="7312326" cy="560674"/>
          </a:xfrm>
          <a:prstGeom prst="roundRect">
            <a:avLst>
              <a:gd name="adj" fmla="val 1470"/>
            </a:avLst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6058" y="3012342"/>
            <a:ext cx="7312326" cy="560674"/>
          </a:xfrm>
          <a:prstGeom prst="roundRect">
            <a:avLst>
              <a:gd name="adj" fmla="val 1470"/>
            </a:avLst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6058" y="4380494"/>
            <a:ext cx="7312326" cy="1712802"/>
          </a:xfrm>
          <a:prstGeom prst="roundRect">
            <a:avLst>
              <a:gd name="adj" fmla="val 1470"/>
            </a:avLst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8" y="3108013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The Rule is </a:t>
            </a:r>
            <a:r>
              <a:rPr lang="en-US" altLang="ko-KR" b="1" dirty="0" err="1"/>
              <a:t>x</a:t>
            </a:r>
            <a:r>
              <a:rPr lang="en-US" altLang="ko-KR" b="1" baseline="-25000" dirty="0" err="1"/>
              <a:t>n</a:t>
            </a:r>
            <a:r>
              <a:rPr lang="en-US" altLang="ko-KR" b="1" dirty="0"/>
              <a:t> = x</a:t>
            </a:r>
            <a:r>
              <a:rPr lang="en-US" altLang="ko-KR" b="1" baseline="-25000" dirty="0"/>
              <a:t>n-1</a:t>
            </a:r>
            <a:r>
              <a:rPr lang="en-US" altLang="ko-KR" b="1" dirty="0"/>
              <a:t> + x</a:t>
            </a:r>
            <a:r>
              <a:rPr lang="en-US" altLang="ko-KR" b="1" baseline="-25000" dirty="0"/>
              <a:t>n-2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2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Fibonacci Number</a:t>
            </a:r>
            <a:endParaRPr lang="ko-KR" alt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068960"/>
            <a:ext cx="3816424" cy="27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484784"/>
            <a:ext cx="5112568" cy="148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4427984" y="1484784"/>
            <a:ext cx="3888432" cy="451048"/>
          </a:xfrm>
          <a:prstGeom prst="roundRect">
            <a:avLst>
              <a:gd name="adj" fmla="val 2864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27984" y="2028596"/>
            <a:ext cx="3888432" cy="451048"/>
          </a:xfrm>
          <a:prstGeom prst="roundRect">
            <a:avLst>
              <a:gd name="adj" fmla="val 2864"/>
            </a:avLst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43608" y="3573016"/>
            <a:ext cx="3528392" cy="576064"/>
          </a:xfrm>
          <a:prstGeom prst="roundRect">
            <a:avLst>
              <a:gd name="adj" fmla="val 2864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43608" y="4221088"/>
            <a:ext cx="3528392" cy="648072"/>
          </a:xfrm>
          <a:prstGeom prst="roundRect">
            <a:avLst>
              <a:gd name="adj" fmla="val 2864"/>
            </a:avLst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43608" y="4941168"/>
            <a:ext cx="3528392" cy="648072"/>
          </a:xfrm>
          <a:prstGeom prst="roundRect">
            <a:avLst>
              <a:gd name="adj" fmla="val 2864"/>
            </a:avLst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27984" y="2564904"/>
            <a:ext cx="3888432" cy="432048"/>
          </a:xfrm>
          <a:prstGeom prst="roundRect">
            <a:avLst>
              <a:gd name="adj" fmla="val 2864"/>
            </a:avLst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8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Fibonacci Number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340768"/>
            <a:ext cx="5498997" cy="424847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  <a:prstDash val="sysDash"/>
            <a:miter lim="800000"/>
            <a:headEnd/>
            <a:tailEnd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573016"/>
            <a:ext cx="2982526" cy="2580318"/>
          </a:xfrm>
          <a:prstGeom prst="rect">
            <a:avLst/>
          </a:prstGeom>
          <a:noFill/>
          <a:ln w="3175">
            <a:solidFill>
              <a:schemeClr val="accent3">
                <a:lumMod val="75000"/>
              </a:schemeClr>
            </a:solidFill>
            <a:prstDash val="sysDash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2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267692"/>
            <a:ext cx="7524328" cy="922114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Fibonacci Number : </a:t>
            </a:r>
            <a:r>
              <a:rPr lang="en-US" altLang="ko-KR" sz="3200" dirty="0" smtClean="0"/>
              <a:t>Iterative</a:t>
            </a:r>
            <a:endParaRPr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5373216"/>
            <a:ext cx="8229600" cy="864096"/>
          </a:xfrm>
        </p:spPr>
        <p:txBody>
          <a:bodyPr>
            <a:normAutofit/>
          </a:bodyPr>
          <a:lstStyle/>
          <a:p>
            <a:pPr marL="530225" lvl="1" indent="-236538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i="1" dirty="0" smtClean="0">
                <a:latin typeface="Book Antiqua" pitchFamily="18" charset="0"/>
                <a:ea typeface="HY헤드라인M" pitchFamily="18" charset="-127"/>
              </a:rPr>
              <a:t>T</a:t>
            </a:r>
            <a:r>
              <a:rPr lang="en-US" altLang="ko-KR" dirty="0" smtClean="0">
                <a:latin typeface="Book Antiqua" pitchFamily="18" charset="0"/>
                <a:ea typeface="HY헤드라인M" pitchFamily="18" charset="-127"/>
              </a:rPr>
              <a:t>(</a:t>
            </a:r>
            <a:r>
              <a:rPr lang="en-US" altLang="ko-KR" i="1" dirty="0" smtClean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) = </a:t>
            </a:r>
            <a:r>
              <a:rPr lang="en-US" altLang="ko-KR" i="1" dirty="0">
                <a:latin typeface="Book Antiqua" pitchFamily="18" charset="0"/>
                <a:ea typeface="HY헤드라인M" pitchFamily="18" charset="-127"/>
              </a:rPr>
              <a:t>n</a:t>
            </a:r>
            <a:r>
              <a:rPr lang="en-US" altLang="ko-KR" dirty="0">
                <a:latin typeface="Book Antiqua" pitchFamily="18" charset="0"/>
                <a:ea typeface="HY헤드라인M" pitchFamily="18" charset="-127"/>
              </a:rPr>
              <a:t> + </a:t>
            </a:r>
            <a:r>
              <a:rPr lang="en-US" altLang="ko-KR" dirty="0" smtClean="0">
                <a:latin typeface="Book Antiqua" pitchFamily="18" charset="0"/>
                <a:ea typeface="HY헤드라인M" pitchFamily="18" charset="-127"/>
              </a:rPr>
              <a:t>1</a:t>
            </a:r>
            <a:endParaRPr lang="en-US" altLang="ko-KR" dirty="0">
              <a:latin typeface="Book Antiqua" pitchFamily="18" charset="0"/>
              <a:ea typeface="HY헤드라인M" pitchFamily="18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Page </a:t>
            </a:r>
            <a:fld id="{F6FD6E60-2844-4CAD-B651-C0AC8A8C24FF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777223" name="Text Box 7"/>
          <p:cNvSpPr txBox="1">
            <a:spLocks noChangeArrowheads="1"/>
          </p:cNvSpPr>
          <p:nvPr/>
        </p:nvSpPr>
        <p:spPr bwMode="auto">
          <a:xfrm>
            <a:off x="1258541" y="1628800"/>
            <a:ext cx="6481762" cy="3499420"/>
          </a:xfrm>
          <a:prstGeom prst="rect">
            <a:avLst/>
          </a:prstGeom>
          <a:noFill/>
          <a:ln w="9525">
            <a:solidFill>
              <a:srgbClr val="3F3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int fib2 (int n)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{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index i;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int f[0..n];</a:t>
            </a:r>
          </a:p>
          <a:p>
            <a:pPr fontAlgn="base">
              <a:lnSpc>
                <a:spcPct val="30000"/>
              </a:lnSpc>
              <a:spcBef>
                <a:spcPct val="0"/>
              </a:spcBef>
              <a:buClrTx/>
              <a:buFontTx/>
              <a:buNone/>
            </a:pPr>
            <a:endParaRPr lang="en-US" altLang="ko-KR" dirty="0">
              <a:latin typeface="Courier New" pitchFamily="49" charset="0"/>
              <a:ea typeface="굴림" pitchFamily="50" charset="-127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f[0] = 0;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if (n &gt; 0) {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  f[1] = 1;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  for (i = 2; i &lt;= n; i++)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    f[i] = f[i-1] + f[i-2];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}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  return f[n];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9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267692"/>
            <a:ext cx="7524328" cy="922114"/>
          </a:xfrm>
        </p:spPr>
        <p:txBody>
          <a:bodyPr>
            <a:noAutofit/>
          </a:bodyPr>
          <a:lstStyle/>
          <a:p>
            <a:pPr marL="292100" indent="-292100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tabLst>
                <a:tab pos="268288" algn="l"/>
              </a:tabLst>
            </a:pPr>
            <a:r>
              <a:rPr lang="en-US" altLang="ko-KR" sz="2800" dirty="0">
                <a:ea typeface="Verdana" pitchFamily="34" charset="0"/>
              </a:rPr>
              <a:t>Fibonacci Number </a:t>
            </a:r>
            <a:r>
              <a:rPr lang="en-US" altLang="ko-KR" sz="2800" dirty="0" smtClean="0">
                <a:ea typeface="Verdana" pitchFamily="34" charset="0"/>
              </a:rPr>
              <a:t/>
            </a:r>
            <a:br>
              <a:rPr lang="en-US" altLang="ko-KR" sz="2800" dirty="0" smtClean="0">
                <a:ea typeface="Verdana" pitchFamily="34" charset="0"/>
              </a:rPr>
            </a:br>
            <a:r>
              <a:rPr lang="en-US" altLang="ko-KR" sz="2800" dirty="0" smtClean="0">
                <a:ea typeface="Verdana" pitchFamily="34" charset="0"/>
              </a:rPr>
              <a:t>: </a:t>
            </a:r>
            <a:r>
              <a:rPr lang="en-US" altLang="ko-KR" sz="2800" dirty="0">
                <a:ea typeface="Verdana" pitchFamily="34" charset="0"/>
              </a:rPr>
              <a:t>Recursive </a:t>
            </a:r>
            <a:r>
              <a:rPr lang="en-US" altLang="ko-KR" sz="2800" dirty="0" err="1">
                <a:ea typeface="Verdana" pitchFamily="34" charset="0"/>
              </a:rPr>
              <a:t>vs</a:t>
            </a:r>
            <a:r>
              <a:rPr lang="en-US" altLang="ko-KR" sz="2800" dirty="0">
                <a:ea typeface="Verdana" pitchFamily="34" charset="0"/>
              </a:rPr>
              <a:t> Iterative</a:t>
            </a:r>
          </a:p>
        </p:txBody>
      </p:sp>
      <p:sp>
        <p:nvSpPr>
          <p:cNvPr id="61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Page </a:t>
            </a:r>
            <a:fld id="{6DB11E5B-1E6A-4E68-8B25-77418AA5F26F}" type="slidenum">
              <a:rPr lang="en-US" altLang="ko-KR"/>
              <a:pPr/>
              <a:t>35</a:t>
            </a:fld>
            <a:endParaRPr lang="en-US" altLang="ko-KR"/>
          </a:p>
        </p:txBody>
      </p:sp>
      <p:graphicFrame>
        <p:nvGraphicFramePr>
          <p:cNvPr id="781432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443"/>
              </p:ext>
            </p:extLst>
          </p:nvPr>
        </p:nvGraphicFramePr>
        <p:xfrm>
          <a:off x="683568" y="1988840"/>
          <a:ext cx="7696200" cy="4013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n</a:t>
                      </a: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2</a:t>
                      </a:r>
                      <a:r>
                        <a:rPr kumimoji="1" lang="en-US" altLang="ko-KR" sz="22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n</a:t>
                      </a:r>
                      <a:r>
                        <a:rPr kumimoji="1" lang="en-US" altLang="ko-KR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400" dirty="0" smtClean="0">
                          <a:ea typeface="Verdana" pitchFamily="34" charset="0"/>
                        </a:rPr>
                        <a:t>Iterative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HY헤드라인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400" dirty="0" smtClean="0">
                          <a:ea typeface="Verdana" pitchFamily="34" charset="0"/>
                        </a:rPr>
                        <a:t>Recursive </a:t>
                      </a:r>
                      <a:endParaRPr kumimoji="1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HY헤드라인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1,048,576</a:t>
                      </a:r>
                      <a:endParaRPr kumimoji="1" lang="en-US" altLang="ko-K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HY헤드라인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41</a:t>
                      </a:r>
                      <a:r>
                        <a:rPr kumimoji="1" lang="en-US" altLang="ko-KR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1048</a:t>
                      </a:r>
                      <a:r>
                        <a:rPr kumimoji="1" lang="en-US" altLang="ko-KR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</a:t>
                      </a:r>
                      <a:r>
                        <a:rPr kumimoji="1" lang="en-US" altLang="ko-KR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1.1</a:t>
                      </a: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9</a:t>
                      </a:r>
                      <a:endParaRPr kumimoji="1" lang="en-US" altLang="ko-KR" sz="2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HY헤드라인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61</a:t>
                      </a:r>
                      <a:r>
                        <a:rPr kumimoji="1" lang="en-US" altLang="ko-KR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</a:t>
                      </a:r>
                      <a:r>
                        <a:rPr kumimoji="1" lang="en-US" altLang="ko-KR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1.1</a:t>
                      </a: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12</a:t>
                      </a:r>
                      <a:endParaRPr kumimoji="1" lang="en-US" altLang="ko-K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HY헤드라인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81</a:t>
                      </a:r>
                      <a:r>
                        <a:rPr kumimoji="1" lang="en-US" altLang="ko-KR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18</a:t>
                      </a:r>
                      <a:r>
                        <a:rPr kumimoji="1" lang="en-US" altLang="ko-KR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1.1</a:t>
                      </a: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15</a:t>
                      </a:r>
                      <a:endParaRPr kumimoji="1" lang="en-US" altLang="ko-K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HY헤드라인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101</a:t>
                      </a:r>
                      <a:r>
                        <a:rPr kumimoji="1" lang="en-US" altLang="ko-KR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13</a:t>
                      </a:r>
                      <a:r>
                        <a:rPr kumimoji="1" lang="en-US" altLang="ko-KR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1.2</a:t>
                      </a: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18</a:t>
                      </a:r>
                      <a:endParaRPr kumimoji="1" lang="en-US" altLang="ko-K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HY헤드라인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121</a:t>
                      </a:r>
                      <a:r>
                        <a:rPr kumimoji="1" lang="en-US" altLang="ko-KR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36</a:t>
                      </a:r>
                      <a:r>
                        <a:rPr kumimoji="1" lang="en-US" altLang="ko-KR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1.2</a:t>
                      </a: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24</a:t>
                      </a:r>
                      <a:endParaRPr kumimoji="1" lang="en-US" altLang="ko-K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HY헤드라인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161</a:t>
                      </a:r>
                      <a:r>
                        <a:rPr kumimoji="1" lang="en-US" altLang="ko-KR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3.8 </a:t>
                      </a: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7</a:t>
                      </a:r>
                      <a:r>
                        <a:rPr kumimoji="1" lang="en-US" altLang="ko-KR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201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1.3</a:t>
                      </a: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30</a:t>
                      </a:r>
                      <a:endParaRPr kumimoji="1" lang="en-US" altLang="ko-K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HY헤드라인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201</a:t>
                      </a:r>
                      <a:r>
                        <a:rPr kumimoji="1" lang="en-US" altLang="ko-KR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4 </a:t>
                      </a: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  <a:sym typeface="Symbol" pitchFamily="18" charset="2"/>
                        </a:rPr>
                        <a:t>13</a:t>
                      </a:r>
                      <a:r>
                        <a:rPr kumimoji="1" lang="en-US" altLang="ko-K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HY헤드라인M" pitchFamily="18" charset="-127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F3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8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219200" y="3048000"/>
            <a:ext cx="6477000" cy="3189288"/>
            <a:chOff x="768" y="1392"/>
            <a:chExt cx="4512" cy="2585"/>
          </a:xfrm>
        </p:grpSpPr>
        <p:grpSp>
          <p:nvGrpSpPr>
            <p:cNvPr id="4109" name="Group 3"/>
            <p:cNvGrpSpPr>
              <a:grpSpLocks/>
            </p:cNvGrpSpPr>
            <p:nvPr/>
          </p:nvGrpSpPr>
          <p:grpSpPr bwMode="auto">
            <a:xfrm>
              <a:off x="912" y="1536"/>
              <a:ext cx="4176" cy="2441"/>
              <a:chOff x="288" y="1632"/>
              <a:chExt cx="4176" cy="2441"/>
            </a:xfrm>
          </p:grpSpPr>
          <p:sp>
            <p:nvSpPr>
              <p:cNvPr id="4118" name="Freeform 4"/>
              <p:cNvSpPr>
                <a:spLocks/>
              </p:cNvSpPr>
              <p:nvPr/>
            </p:nvSpPr>
            <p:spPr bwMode="auto">
              <a:xfrm>
                <a:off x="288" y="3648"/>
                <a:ext cx="4176" cy="243"/>
              </a:xfrm>
              <a:custGeom>
                <a:avLst/>
                <a:gdLst>
                  <a:gd name="T0" fmla="*/ 0 w 3494"/>
                  <a:gd name="T1" fmla="*/ 240 h 243"/>
                  <a:gd name="T2" fmla="*/ 787 w 3494"/>
                  <a:gd name="T3" fmla="*/ 240 h 243"/>
                  <a:gd name="T4" fmla="*/ 3494 w 3494"/>
                  <a:gd name="T5" fmla="*/ 240 h 243"/>
                  <a:gd name="T6" fmla="*/ 3302 w 3494"/>
                  <a:gd name="T7" fmla="*/ 0 h 243"/>
                  <a:gd name="T8" fmla="*/ 86 w 3494"/>
                  <a:gd name="T9" fmla="*/ 0 h 243"/>
                  <a:gd name="T10" fmla="*/ 0 w 3494"/>
                  <a:gd name="T11" fmla="*/ 240 h 2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4"/>
                  <a:gd name="T19" fmla="*/ 0 h 243"/>
                  <a:gd name="T20" fmla="*/ 3494 w 3494"/>
                  <a:gd name="T21" fmla="*/ 243 h 2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4" h="243">
                    <a:moveTo>
                      <a:pt x="0" y="240"/>
                    </a:moveTo>
                    <a:cubicBezTo>
                      <a:pt x="225" y="88"/>
                      <a:pt x="533" y="239"/>
                      <a:pt x="787" y="240"/>
                    </a:cubicBezTo>
                    <a:cubicBezTo>
                      <a:pt x="1689" y="243"/>
                      <a:pt x="2592" y="240"/>
                      <a:pt x="3494" y="240"/>
                    </a:cubicBezTo>
                    <a:lnTo>
                      <a:pt x="3302" y="0"/>
                    </a:lnTo>
                    <a:lnTo>
                      <a:pt x="86" y="0"/>
                    </a:lnTo>
                    <a:lnTo>
                      <a:pt x="0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33">
                      <a:alpha val="70000"/>
                    </a:srgb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5" name="Freeform 5"/>
              <p:cNvSpPr>
                <a:spLocks/>
              </p:cNvSpPr>
              <p:nvPr/>
            </p:nvSpPr>
            <p:spPr bwMode="auto">
              <a:xfrm>
                <a:off x="1008" y="1757"/>
                <a:ext cx="222" cy="1922"/>
              </a:xfrm>
              <a:custGeom>
                <a:avLst/>
                <a:gdLst/>
                <a:ahLst/>
                <a:cxnLst>
                  <a:cxn ang="0">
                    <a:pos x="67" y="1872"/>
                  </a:cxn>
                  <a:cxn ang="0">
                    <a:pos x="38" y="1440"/>
                  </a:cxn>
                  <a:cxn ang="0">
                    <a:pos x="0" y="1325"/>
                  </a:cxn>
                  <a:cxn ang="0">
                    <a:pos x="29" y="864"/>
                  </a:cxn>
                  <a:cxn ang="0">
                    <a:pos x="58" y="86"/>
                  </a:cxn>
                  <a:cxn ang="0">
                    <a:pos x="125" y="0"/>
                  </a:cxn>
                  <a:cxn ang="0">
                    <a:pos x="154" y="230"/>
                  </a:cxn>
                  <a:cxn ang="0">
                    <a:pos x="144" y="326"/>
                  </a:cxn>
                  <a:cxn ang="0">
                    <a:pos x="125" y="355"/>
                  </a:cxn>
                  <a:cxn ang="0">
                    <a:pos x="134" y="432"/>
                  </a:cxn>
                  <a:cxn ang="0">
                    <a:pos x="154" y="489"/>
                  </a:cxn>
                  <a:cxn ang="0">
                    <a:pos x="154" y="1843"/>
                  </a:cxn>
                  <a:cxn ang="0">
                    <a:pos x="154" y="1901"/>
                  </a:cxn>
                  <a:cxn ang="0">
                    <a:pos x="67" y="1872"/>
                  </a:cxn>
                </a:cxnLst>
                <a:rect l="0" t="0" r="r" b="b"/>
                <a:pathLst>
                  <a:path w="222" h="1922">
                    <a:moveTo>
                      <a:pt x="67" y="1872"/>
                    </a:moveTo>
                    <a:cubicBezTo>
                      <a:pt x="109" y="1749"/>
                      <a:pt x="117" y="1554"/>
                      <a:pt x="38" y="1440"/>
                    </a:cubicBezTo>
                    <a:cubicBezTo>
                      <a:pt x="25" y="1402"/>
                      <a:pt x="14" y="1363"/>
                      <a:pt x="0" y="1325"/>
                    </a:cubicBezTo>
                    <a:cubicBezTo>
                      <a:pt x="8" y="1169"/>
                      <a:pt x="22" y="1021"/>
                      <a:pt x="29" y="864"/>
                    </a:cubicBezTo>
                    <a:cubicBezTo>
                      <a:pt x="35" y="585"/>
                      <a:pt x="42" y="358"/>
                      <a:pt x="58" y="86"/>
                    </a:cubicBezTo>
                    <a:cubicBezTo>
                      <a:pt x="61" y="41"/>
                      <a:pt x="85" y="12"/>
                      <a:pt x="125" y="0"/>
                    </a:cubicBezTo>
                    <a:cubicBezTo>
                      <a:pt x="148" y="74"/>
                      <a:pt x="154" y="230"/>
                      <a:pt x="154" y="230"/>
                    </a:cubicBezTo>
                    <a:cubicBezTo>
                      <a:pt x="151" y="262"/>
                      <a:pt x="151" y="295"/>
                      <a:pt x="144" y="326"/>
                    </a:cubicBezTo>
                    <a:cubicBezTo>
                      <a:pt x="141" y="337"/>
                      <a:pt x="126" y="343"/>
                      <a:pt x="125" y="355"/>
                    </a:cubicBezTo>
                    <a:cubicBezTo>
                      <a:pt x="123" y="381"/>
                      <a:pt x="129" y="407"/>
                      <a:pt x="134" y="432"/>
                    </a:cubicBezTo>
                    <a:cubicBezTo>
                      <a:pt x="138" y="452"/>
                      <a:pt x="154" y="489"/>
                      <a:pt x="154" y="489"/>
                    </a:cubicBezTo>
                    <a:cubicBezTo>
                      <a:pt x="159" y="797"/>
                      <a:pt x="222" y="1556"/>
                      <a:pt x="154" y="1843"/>
                    </a:cubicBezTo>
                    <a:cubicBezTo>
                      <a:pt x="155" y="1847"/>
                      <a:pt x="177" y="1897"/>
                      <a:pt x="154" y="1901"/>
                    </a:cubicBezTo>
                    <a:cubicBezTo>
                      <a:pt x="36" y="1922"/>
                      <a:pt x="48" y="1913"/>
                      <a:pt x="67" y="187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6" name="Freeform 6"/>
              <p:cNvSpPr>
                <a:spLocks/>
              </p:cNvSpPr>
              <p:nvPr/>
            </p:nvSpPr>
            <p:spPr bwMode="auto">
              <a:xfrm>
                <a:off x="3299" y="1662"/>
                <a:ext cx="216" cy="2038"/>
              </a:xfrm>
              <a:custGeom>
                <a:avLst/>
                <a:gdLst/>
                <a:ahLst/>
                <a:cxnLst>
                  <a:cxn ang="0">
                    <a:pos x="31" y="2016"/>
                  </a:cxn>
                  <a:cxn ang="0">
                    <a:pos x="22" y="221"/>
                  </a:cxn>
                  <a:cxn ang="0">
                    <a:pos x="70" y="0"/>
                  </a:cxn>
                  <a:cxn ang="0">
                    <a:pos x="166" y="38"/>
                  </a:cxn>
                  <a:cxn ang="0">
                    <a:pos x="185" y="86"/>
                  </a:cxn>
                  <a:cxn ang="0">
                    <a:pos x="166" y="777"/>
                  </a:cxn>
                  <a:cxn ang="0">
                    <a:pos x="204" y="1987"/>
                  </a:cxn>
                  <a:cxn ang="0">
                    <a:pos x="70" y="2025"/>
                  </a:cxn>
                  <a:cxn ang="0">
                    <a:pos x="41" y="2035"/>
                  </a:cxn>
                  <a:cxn ang="0">
                    <a:pos x="31" y="2016"/>
                  </a:cxn>
                </a:cxnLst>
                <a:rect l="0" t="0" r="r" b="b"/>
                <a:pathLst>
                  <a:path w="215" h="2039">
                    <a:moveTo>
                      <a:pt x="31" y="2016"/>
                    </a:moveTo>
                    <a:cubicBezTo>
                      <a:pt x="28" y="1570"/>
                      <a:pt x="69" y="775"/>
                      <a:pt x="22" y="221"/>
                    </a:cubicBezTo>
                    <a:cubicBezTo>
                      <a:pt x="29" y="96"/>
                      <a:pt x="0" y="66"/>
                      <a:pt x="70" y="0"/>
                    </a:cubicBezTo>
                    <a:cubicBezTo>
                      <a:pt x="107" y="9"/>
                      <a:pt x="130" y="27"/>
                      <a:pt x="166" y="38"/>
                    </a:cubicBezTo>
                    <a:cubicBezTo>
                      <a:pt x="215" y="71"/>
                      <a:pt x="186" y="39"/>
                      <a:pt x="185" y="86"/>
                    </a:cubicBezTo>
                    <a:cubicBezTo>
                      <a:pt x="163" y="822"/>
                      <a:pt x="201" y="486"/>
                      <a:pt x="166" y="777"/>
                    </a:cubicBezTo>
                    <a:cubicBezTo>
                      <a:pt x="158" y="1151"/>
                      <a:pt x="83" y="1637"/>
                      <a:pt x="204" y="1987"/>
                    </a:cubicBezTo>
                    <a:cubicBezTo>
                      <a:pt x="162" y="2015"/>
                      <a:pt x="120" y="2017"/>
                      <a:pt x="70" y="2025"/>
                    </a:cubicBezTo>
                    <a:cubicBezTo>
                      <a:pt x="60" y="2028"/>
                      <a:pt x="50" y="2039"/>
                      <a:pt x="41" y="2035"/>
                    </a:cubicBezTo>
                    <a:cubicBezTo>
                      <a:pt x="30" y="2030"/>
                      <a:pt x="31" y="1987"/>
                      <a:pt x="31" y="20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7" name="Freeform 7"/>
              <p:cNvSpPr>
                <a:spLocks/>
              </p:cNvSpPr>
              <p:nvPr/>
            </p:nvSpPr>
            <p:spPr bwMode="auto">
              <a:xfrm>
                <a:off x="2208" y="1632"/>
                <a:ext cx="177" cy="2102"/>
              </a:xfrm>
              <a:custGeom>
                <a:avLst/>
                <a:gdLst/>
                <a:ahLst/>
                <a:cxnLst>
                  <a:cxn ang="0">
                    <a:pos x="24" y="29"/>
                  </a:cxn>
                  <a:cxn ang="0">
                    <a:pos x="24" y="154"/>
                  </a:cxn>
                  <a:cxn ang="0">
                    <a:pos x="4" y="835"/>
                  </a:cxn>
                  <a:cxn ang="0">
                    <a:pos x="4" y="2054"/>
                  </a:cxn>
                  <a:cxn ang="0">
                    <a:pos x="177" y="1987"/>
                  </a:cxn>
                  <a:cxn ang="0">
                    <a:pos x="110" y="0"/>
                  </a:cxn>
                  <a:cxn ang="0">
                    <a:pos x="24" y="29"/>
                  </a:cxn>
                </a:cxnLst>
                <a:rect l="0" t="0" r="r" b="b"/>
                <a:pathLst>
                  <a:path w="177" h="2103">
                    <a:moveTo>
                      <a:pt x="24" y="29"/>
                    </a:moveTo>
                    <a:cubicBezTo>
                      <a:pt x="0" y="99"/>
                      <a:pt x="24" y="16"/>
                      <a:pt x="24" y="154"/>
                    </a:cubicBezTo>
                    <a:cubicBezTo>
                      <a:pt x="24" y="546"/>
                      <a:pt x="21" y="556"/>
                      <a:pt x="4" y="835"/>
                    </a:cubicBezTo>
                    <a:cubicBezTo>
                      <a:pt x="13" y="1244"/>
                      <a:pt x="4" y="1644"/>
                      <a:pt x="4" y="2054"/>
                    </a:cubicBezTo>
                    <a:cubicBezTo>
                      <a:pt x="132" y="2062"/>
                      <a:pt x="177" y="2103"/>
                      <a:pt x="177" y="1987"/>
                    </a:cubicBezTo>
                    <a:lnTo>
                      <a:pt x="110" y="0"/>
                    </a:lnTo>
                    <a:lnTo>
                      <a:pt x="24" y="2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8" name="Freeform 8"/>
              <p:cNvSpPr>
                <a:spLocks/>
              </p:cNvSpPr>
              <p:nvPr/>
            </p:nvSpPr>
            <p:spPr bwMode="auto">
              <a:xfrm>
                <a:off x="624" y="2880"/>
                <a:ext cx="979" cy="360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3" y="163"/>
                  </a:cxn>
                  <a:cxn ang="0">
                    <a:pos x="1075" y="163"/>
                  </a:cxn>
                  <a:cxn ang="0">
                    <a:pos x="941" y="0"/>
                  </a:cxn>
                  <a:cxn ang="0">
                    <a:pos x="29" y="0"/>
                  </a:cxn>
                  <a:cxn ang="0">
                    <a:pos x="0" y="154"/>
                  </a:cxn>
                </a:cxnLst>
                <a:rect l="0" t="0" r="r" b="b"/>
                <a:pathLst>
                  <a:path w="1075" h="166">
                    <a:moveTo>
                      <a:pt x="0" y="154"/>
                    </a:moveTo>
                    <a:cubicBezTo>
                      <a:pt x="58" y="134"/>
                      <a:pt x="113" y="162"/>
                      <a:pt x="173" y="163"/>
                    </a:cubicBezTo>
                    <a:cubicBezTo>
                      <a:pt x="474" y="166"/>
                      <a:pt x="774" y="163"/>
                      <a:pt x="1075" y="163"/>
                    </a:cubicBezTo>
                    <a:lnTo>
                      <a:pt x="941" y="0"/>
                    </a:lnTo>
                    <a:lnTo>
                      <a:pt x="29" y="0"/>
                    </a:lnTo>
                    <a:lnTo>
                      <a:pt x="0" y="1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9" name="Freeform 9"/>
              <p:cNvSpPr>
                <a:spLocks/>
              </p:cNvSpPr>
              <p:nvPr/>
            </p:nvSpPr>
            <p:spPr bwMode="auto">
              <a:xfrm>
                <a:off x="528" y="3168"/>
                <a:ext cx="1305" cy="905"/>
              </a:xfrm>
              <a:custGeom>
                <a:avLst/>
                <a:gdLst/>
                <a:ahLst/>
                <a:cxnLst>
                  <a:cxn ang="0">
                    <a:pos x="65" y="144"/>
                  </a:cxn>
                  <a:cxn ang="0">
                    <a:pos x="343" y="154"/>
                  </a:cxn>
                  <a:cxn ang="0">
                    <a:pos x="1044" y="10"/>
                  </a:cxn>
                  <a:cxn ang="0">
                    <a:pos x="132" y="0"/>
                  </a:cxn>
                  <a:cxn ang="0">
                    <a:pos x="17" y="67"/>
                  </a:cxn>
                  <a:cxn ang="0">
                    <a:pos x="7" y="183"/>
                  </a:cxn>
                  <a:cxn ang="0">
                    <a:pos x="36" y="173"/>
                  </a:cxn>
                  <a:cxn ang="0">
                    <a:pos x="65" y="154"/>
                  </a:cxn>
                  <a:cxn ang="0">
                    <a:pos x="94" y="144"/>
                  </a:cxn>
                  <a:cxn ang="0">
                    <a:pos x="65" y="144"/>
                  </a:cxn>
                </a:cxnLst>
                <a:rect l="0" t="0" r="r" b="b"/>
                <a:pathLst>
                  <a:path w="1209" h="362">
                    <a:moveTo>
                      <a:pt x="65" y="144"/>
                    </a:moveTo>
                    <a:cubicBezTo>
                      <a:pt x="155" y="116"/>
                      <a:pt x="252" y="135"/>
                      <a:pt x="343" y="154"/>
                    </a:cubicBezTo>
                    <a:cubicBezTo>
                      <a:pt x="1209" y="142"/>
                      <a:pt x="1106" y="362"/>
                      <a:pt x="1044" y="10"/>
                    </a:cubicBezTo>
                    <a:cubicBezTo>
                      <a:pt x="773" y="19"/>
                      <a:pt x="361" y="79"/>
                      <a:pt x="132" y="0"/>
                    </a:cubicBezTo>
                    <a:cubicBezTo>
                      <a:pt x="64" y="9"/>
                      <a:pt x="38" y="2"/>
                      <a:pt x="17" y="67"/>
                    </a:cubicBezTo>
                    <a:cubicBezTo>
                      <a:pt x="14" y="106"/>
                      <a:pt x="0" y="145"/>
                      <a:pt x="7" y="183"/>
                    </a:cubicBezTo>
                    <a:cubicBezTo>
                      <a:pt x="9" y="193"/>
                      <a:pt x="27" y="178"/>
                      <a:pt x="36" y="173"/>
                    </a:cubicBezTo>
                    <a:cubicBezTo>
                      <a:pt x="46" y="168"/>
                      <a:pt x="55" y="159"/>
                      <a:pt x="65" y="154"/>
                    </a:cubicBezTo>
                    <a:cubicBezTo>
                      <a:pt x="74" y="149"/>
                      <a:pt x="94" y="154"/>
                      <a:pt x="94" y="144"/>
                    </a:cubicBezTo>
                    <a:cubicBezTo>
                      <a:pt x="94" y="134"/>
                      <a:pt x="75" y="144"/>
                      <a:pt x="65" y="1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0" name="Freeform 10"/>
              <p:cNvSpPr>
                <a:spLocks/>
              </p:cNvSpPr>
              <p:nvPr/>
            </p:nvSpPr>
            <p:spPr bwMode="auto">
              <a:xfrm>
                <a:off x="720" y="2400"/>
                <a:ext cx="720" cy="567"/>
              </a:xfrm>
              <a:custGeom>
                <a:avLst/>
                <a:gdLst/>
                <a:ahLst/>
                <a:cxnLst>
                  <a:cxn ang="0">
                    <a:pos x="38" y="221"/>
                  </a:cxn>
                  <a:cxn ang="0">
                    <a:pos x="336" y="173"/>
                  </a:cxn>
                  <a:cxn ang="0">
                    <a:pos x="1075" y="182"/>
                  </a:cxn>
                  <a:cxn ang="0">
                    <a:pos x="1065" y="153"/>
                  </a:cxn>
                  <a:cxn ang="0">
                    <a:pos x="1075" y="125"/>
                  </a:cxn>
                  <a:cxn ang="0">
                    <a:pos x="1065" y="67"/>
                  </a:cxn>
                  <a:cxn ang="0">
                    <a:pos x="1017" y="57"/>
                  </a:cxn>
                  <a:cxn ang="0">
                    <a:pos x="940" y="0"/>
                  </a:cxn>
                  <a:cxn ang="0">
                    <a:pos x="76" y="29"/>
                  </a:cxn>
                  <a:cxn ang="0">
                    <a:pos x="76" y="163"/>
                  </a:cxn>
                  <a:cxn ang="0">
                    <a:pos x="48" y="182"/>
                  </a:cxn>
                  <a:cxn ang="0">
                    <a:pos x="9" y="192"/>
                  </a:cxn>
                  <a:cxn ang="0">
                    <a:pos x="38" y="221"/>
                  </a:cxn>
                </a:cxnLst>
                <a:rect l="0" t="0" r="r" b="b"/>
                <a:pathLst>
                  <a:path w="1085" h="227">
                    <a:moveTo>
                      <a:pt x="38" y="221"/>
                    </a:moveTo>
                    <a:cubicBezTo>
                      <a:pt x="142" y="185"/>
                      <a:pt x="220" y="179"/>
                      <a:pt x="336" y="173"/>
                    </a:cubicBezTo>
                    <a:cubicBezTo>
                      <a:pt x="582" y="176"/>
                      <a:pt x="829" y="189"/>
                      <a:pt x="1075" y="182"/>
                    </a:cubicBezTo>
                    <a:cubicBezTo>
                      <a:pt x="1085" y="182"/>
                      <a:pt x="1065" y="163"/>
                      <a:pt x="1065" y="153"/>
                    </a:cubicBezTo>
                    <a:cubicBezTo>
                      <a:pt x="1065" y="143"/>
                      <a:pt x="1072" y="134"/>
                      <a:pt x="1075" y="125"/>
                    </a:cubicBezTo>
                    <a:cubicBezTo>
                      <a:pt x="1072" y="106"/>
                      <a:pt x="1078" y="82"/>
                      <a:pt x="1065" y="67"/>
                    </a:cubicBezTo>
                    <a:cubicBezTo>
                      <a:pt x="1054" y="55"/>
                      <a:pt x="1032" y="64"/>
                      <a:pt x="1017" y="57"/>
                    </a:cubicBezTo>
                    <a:cubicBezTo>
                      <a:pt x="980" y="40"/>
                      <a:pt x="965" y="24"/>
                      <a:pt x="940" y="0"/>
                    </a:cubicBezTo>
                    <a:cubicBezTo>
                      <a:pt x="612" y="31"/>
                      <a:pt x="620" y="22"/>
                      <a:pt x="76" y="29"/>
                    </a:cubicBezTo>
                    <a:cubicBezTo>
                      <a:pt x="53" y="99"/>
                      <a:pt x="54" y="91"/>
                      <a:pt x="76" y="163"/>
                    </a:cubicBezTo>
                    <a:cubicBezTo>
                      <a:pt x="67" y="169"/>
                      <a:pt x="58" y="178"/>
                      <a:pt x="48" y="182"/>
                    </a:cubicBezTo>
                    <a:cubicBezTo>
                      <a:pt x="36" y="187"/>
                      <a:pt x="0" y="183"/>
                      <a:pt x="9" y="192"/>
                    </a:cubicBezTo>
                    <a:cubicBezTo>
                      <a:pt x="44" y="227"/>
                      <a:pt x="104" y="175"/>
                      <a:pt x="38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1" name="Freeform 11"/>
              <p:cNvSpPr>
                <a:spLocks/>
              </p:cNvSpPr>
              <p:nvPr/>
            </p:nvSpPr>
            <p:spPr bwMode="auto">
              <a:xfrm>
                <a:off x="864" y="2016"/>
                <a:ext cx="480" cy="480"/>
              </a:xfrm>
              <a:custGeom>
                <a:avLst/>
                <a:gdLst/>
                <a:ahLst/>
                <a:cxnLst>
                  <a:cxn ang="0">
                    <a:pos x="22" y="174"/>
                  </a:cxn>
                  <a:cxn ang="0">
                    <a:pos x="944" y="183"/>
                  </a:cxn>
                  <a:cxn ang="0">
                    <a:pos x="1021" y="116"/>
                  </a:cxn>
                  <a:cxn ang="0">
                    <a:pos x="963" y="58"/>
                  </a:cxn>
                  <a:cxn ang="0">
                    <a:pos x="665" y="49"/>
                  </a:cxn>
                  <a:cxn ang="0">
                    <a:pos x="205" y="58"/>
                  </a:cxn>
                  <a:cxn ang="0">
                    <a:pos x="70" y="78"/>
                  </a:cxn>
                  <a:cxn ang="0">
                    <a:pos x="3" y="135"/>
                  </a:cxn>
                  <a:cxn ang="0">
                    <a:pos x="13" y="183"/>
                  </a:cxn>
                  <a:cxn ang="0">
                    <a:pos x="51" y="174"/>
                  </a:cxn>
                  <a:cxn ang="0">
                    <a:pos x="22" y="174"/>
                  </a:cxn>
                </a:cxnLst>
                <a:rect l="0" t="0" r="r" b="b"/>
                <a:pathLst>
                  <a:path w="1037" h="208">
                    <a:moveTo>
                      <a:pt x="22" y="174"/>
                    </a:moveTo>
                    <a:cubicBezTo>
                      <a:pt x="349" y="208"/>
                      <a:pt x="527" y="188"/>
                      <a:pt x="944" y="183"/>
                    </a:cubicBezTo>
                    <a:cubicBezTo>
                      <a:pt x="976" y="162"/>
                      <a:pt x="989" y="137"/>
                      <a:pt x="1021" y="116"/>
                    </a:cubicBezTo>
                    <a:cubicBezTo>
                      <a:pt x="1037" y="63"/>
                      <a:pt x="1008" y="70"/>
                      <a:pt x="963" y="58"/>
                    </a:cubicBezTo>
                    <a:cubicBezTo>
                      <a:pt x="875" y="0"/>
                      <a:pt x="764" y="46"/>
                      <a:pt x="665" y="49"/>
                    </a:cubicBezTo>
                    <a:cubicBezTo>
                      <a:pt x="512" y="54"/>
                      <a:pt x="358" y="55"/>
                      <a:pt x="205" y="58"/>
                    </a:cubicBezTo>
                    <a:cubicBezTo>
                      <a:pt x="160" y="65"/>
                      <a:pt x="96" y="40"/>
                      <a:pt x="70" y="78"/>
                    </a:cubicBezTo>
                    <a:cubicBezTo>
                      <a:pt x="48" y="110"/>
                      <a:pt x="40" y="123"/>
                      <a:pt x="3" y="135"/>
                    </a:cubicBezTo>
                    <a:cubicBezTo>
                      <a:pt x="6" y="151"/>
                      <a:pt x="0" y="173"/>
                      <a:pt x="13" y="183"/>
                    </a:cubicBezTo>
                    <a:cubicBezTo>
                      <a:pt x="23" y="191"/>
                      <a:pt x="42" y="183"/>
                      <a:pt x="51" y="174"/>
                    </a:cubicBezTo>
                    <a:cubicBezTo>
                      <a:pt x="58" y="167"/>
                      <a:pt x="32" y="174"/>
                      <a:pt x="22" y="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</p:grp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768" y="1392"/>
              <a:ext cx="4512" cy="25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3" name="Freeform 13"/>
            <p:cNvSpPr>
              <a:spLocks/>
            </p:cNvSpPr>
            <p:nvPr/>
          </p:nvSpPr>
          <p:spPr bwMode="auto">
            <a:xfrm>
              <a:off x="3924" y="1564"/>
              <a:ext cx="215" cy="2039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4112" name="Freeform 14"/>
            <p:cNvSpPr>
              <a:spLocks/>
            </p:cNvSpPr>
            <p:nvPr/>
          </p:nvSpPr>
          <p:spPr bwMode="auto">
            <a:xfrm>
              <a:off x="816" y="3552"/>
              <a:ext cx="4272" cy="336"/>
            </a:xfrm>
            <a:custGeom>
              <a:avLst/>
              <a:gdLst>
                <a:gd name="T0" fmla="*/ 0 w 3494"/>
                <a:gd name="T1" fmla="*/ 240 h 243"/>
                <a:gd name="T2" fmla="*/ 787 w 3494"/>
                <a:gd name="T3" fmla="*/ 240 h 243"/>
                <a:gd name="T4" fmla="*/ 3494 w 3494"/>
                <a:gd name="T5" fmla="*/ 240 h 243"/>
                <a:gd name="T6" fmla="*/ 3302 w 3494"/>
                <a:gd name="T7" fmla="*/ 0 h 243"/>
                <a:gd name="T8" fmla="*/ 86 w 3494"/>
                <a:gd name="T9" fmla="*/ 0 h 243"/>
                <a:gd name="T10" fmla="*/ 0 w 3494"/>
                <a:gd name="T11" fmla="*/ 24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5" name="Freeform 15"/>
            <p:cNvSpPr>
              <a:spLocks/>
            </p:cNvSpPr>
            <p:nvPr/>
          </p:nvSpPr>
          <p:spPr bwMode="auto">
            <a:xfrm>
              <a:off x="1632" y="1661"/>
              <a:ext cx="222" cy="1922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6" name="Freeform 16"/>
            <p:cNvSpPr>
              <a:spLocks/>
            </p:cNvSpPr>
            <p:nvPr/>
          </p:nvSpPr>
          <p:spPr bwMode="auto">
            <a:xfrm>
              <a:off x="2832" y="1536"/>
              <a:ext cx="177" cy="2102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80" y="3552"/>
              <a:ext cx="653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From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2540" y="3552"/>
              <a:ext cx="735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Spare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3860" y="3552"/>
              <a:ext cx="401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TO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Hanoi Tower</a:t>
            </a:r>
            <a:endParaRPr lang="ko-KR" altLang="en-US" dirty="0"/>
          </a:p>
        </p:txBody>
      </p:sp>
      <p:sp>
        <p:nvSpPr>
          <p:cNvPr id="61460" name="Rectangle 20"/>
          <p:cNvSpPr>
            <a:spLocks noGrp="1" noChangeArrowheads="1"/>
          </p:cNvSpPr>
          <p:nvPr>
            <p:ph idx="1"/>
          </p:nvPr>
        </p:nvSpPr>
        <p:spPr>
          <a:xfrm>
            <a:off x="467544" y="1343910"/>
            <a:ext cx="8229600" cy="4525963"/>
          </a:xfrm>
          <a:noFill/>
        </p:spPr>
        <p:txBody>
          <a:bodyPr>
            <a:noAutofit/>
          </a:bodyPr>
          <a:lstStyle/>
          <a:p>
            <a:pPr marL="609600" indent="-609600" eaLnBrk="1" hangingPunct="1"/>
            <a:r>
              <a:rPr lang="en-US" altLang="ko-KR" sz="2400" dirty="0" smtClean="0">
                <a:ea typeface="굴림" charset="-127"/>
              </a:rPr>
              <a:t>Move n </a:t>
            </a:r>
            <a:r>
              <a:rPr lang="en-US" altLang="ko-KR" sz="2400" dirty="0" smtClean="0">
                <a:solidFill>
                  <a:schemeClr val="hlink"/>
                </a:solidFill>
                <a:ea typeface="굴림" charset="-127"/>
              </a:rPr>
              <a:t>(3)</a:t>
            </a:r>
            <a:r>
              <a:rPr lang="en-US" altLang="ko-KR" sz="2400" dirty="0" smtClean="0">
                <a:ea typeface="굴림" charset="-127"/>
              </a:rPr>
              <a:t> disks from </a:t>
            </a:r>
            <a:r>
              <a:rPr lang="en-US" altLang="ko-KR" sz="2400" dirty="0" err="1" smtClean="0">
                <a:ea typeface="굴림" charset="-127"/>
              </a:rPr>
              <a:t>From</a:t>
            </a:r>
            <a:r>
              <a:rPr lang="en-US" altLang="ko-KR" sz="2400" dirty="0" smtClean="0">
                <a:ea typeface="굴림" charset="-127"/>
              </a:rPr>
              <a:t> to </a:t>
            </a:r>
            <a:r>
              <a:rPr lang="en-US" altLang="ko-KR" sz="2400" dirty="0" err="1" smtClean="0">
                <a:ea typeface="굴림" charset="-127"/>
              </a:rPr>
              <a:t>to</a:t>
            </a:r>
            <a:endParaRPr lang="en-US" altLang="ko-KR" sz="2400" dirty="0" smtClean="0">
              <a:ea typeface="굴림" charset="-127"/>
            </a:endParaRPr>
          </a:p>
          <a:p>
            <a:pPr marL="990600" lvl="1" indent="-533400"/>
            <a:r>
              <a:rPr lang="en-US" altLang="ko-KR" sz="2000" dirty="0">
                <a:ea typeface="굴림" charset="-127"/>
              </a:rPr>
              <a:t>Move n-1 </a:t>
            </a: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2000" dirty="0">
                <a:ea typeface="굴림" charset="-127"/>
              </a:rPr>
              <a:t> disks from </a:t>
            </a:r>
            <a:r>
              <a:rPr lang="en-US" altLang="ko-KR" sz="2000" b="1" dirty="0" err="1" smtClean="0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to </a:t>
            </a:r>
            <a:r>
              <a:rPr lang="en-US" altLang="ko-KR" sz="2000" b="1" dirty="0" smtClean="0">
                <a:solidFill>
                  <a:srgbClr val="FF00FF"/>
                </a:solidFill>
                <a:ea typeface="굴림" charset="-127"/>
              </a:rPr>
              <a:t>SPARE</a:t>
            </a:r>
            <a:endParaRPr lang="en-US" altLang="ko-KR" sz="2000" b="1" dirty="0">
              <a:solidFill>
                <a:srgbClr val="FF00FF"/>
              </a:solidFill>
              <a:ea typeface="굴림" charset="-127"/>
            </a:endParaRPr>
          </a:p>
          <a:p>
            <a:pPr marL="990600" lvl="1" indent="-533400"/>
            <a:r>
              <a:rPr lang="en-US" altLang="ko-KR" sz="2000" dirty="0">
                <a:ea typeface="굴림" charset="-127"/>
              </a:rPr>
              <a:t>Move 1 disk from </a:t>
            </a:r>
            <a:r>
              <a:rPr lang="en-US" altLang="ko-KR" sz="20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2000" dirty="0">
                <a:ea typeface="굴림" charset="-127"/>
              </a:rPr>
              <a:t> to </a:t>
            </a:r>
            <a:r>
              <a:rPr lang="en-US" altLang="ko-KR" sz="20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2000" b="1" dirty="0">
              <a:solidFill>
                <a:srgbClr val="FF00FF"/>
              </a:solidFill>
              <a:ea typeface="굴림" charset="-127"/>
            </a:endParaRPr>
          </a:p>
          <a:p>
            <a:pPr marL="990600" lvl="1" indent="-533400"/>
            <a:r>
              <a:rPr lang="en-US" altLang="ko-KR" sz="2000" dirty="0" smtClean="0">
                <a:ea typeface="굴림" charset="-127"/>
              </a:rPr>
              <a:t>Move </a:t>
            </a:r>
            <a:r>
              <a:rPr lang="en-US" altLang="ko-KR" sz="2000" dirty="0">
                <a:ea typeface="굴림" charset="-127"/>
              </a:rPr>
              <a:t>n-1 </a:t>
            </a: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2000" dirty="0">
                <a:ea typeface="굴림" charset="-127"/>
              </a:rPr>
              <a:t> disks from </a:t>
            </a:r>
            <a:r>
              <a:rPr lang="en-US" altLang="ko-KR" sz="2000" b="1" dirty="0">
                <a:solidFill>
                  <a:srgbClr val="FF00FF"/>
                </a:solidFill>
                <a:ea typeface="굴림" charset="-127"/>
              </a:rPr>
              <a:t>SPARE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to </a:t>
            </a:r>
            <a:r>
              <a:rPr lang="en-US" altLang="ko-KR" sz="2000" b="1" dirty="0" err="1" smtClean="0">
                <a:solidFill>
                  <a:srgbClr val="FF00FF"/>
                </a:solidFill>
                <a:ea typeface="굴림" charset="-127"/>
              </a:rPr>
              <a:t>TO</a:t>
            </a:r>
            <a:r>
              <a:rPr lang="en-US" altLang="ko-KR" sz="2000" dirty="0" smtClean="0">
                <a:ea typeface="굴림" charset="-127"/>
              </a:rPr>
              <a:t> 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4105" name="슬라이드 번호 개체 틀 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AF041-42DD-4B79-B29B-5839BB884E68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61461" name="Freeform 21"/>
          <p:cNvSpPr>
            <a:spLocks/>
          </p:cNvSpPr>
          <p:nvPr/>
        </p:nvSpPr>
        <p:spPr bwMode="auto">
          <a:xfrm>
            <a:off x="1966913" y="4724400"/>
            <a:ext cx="1404937" cy="44291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73" y="163"/>
              </a:cxn>
              <a:cxn ang="0">
                <a:pos x="1075" y="163"/>
              </a:cxn>
              <a:cxn ang="0">
                <a:pos x="941" y="0"/>
              </a:cxn>
              <a:cxn ang="0">
                <a:pos x="29" y="0"/>
              </a:cxn>
              <a:cxn ang="0">
                <a:pos x="0" y="154"/>
              </a:cxn>
            </a:cxnLst>
            <a:rect l="0" t="0" r="r" b="b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Bravo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sp>
        <p:nvSpPr>
          <p:cNvPr id="61463" name="Freeform 23"/>
          <p:cNvSpPr>
            <a:spLocks/>
          </p:cNvSpPr>
          <p:nvPr/>
        </p:nvSpPr>
        <p:spPr bwMode="auto">
          <a:xfrm>
            <a:off x="2105025" y="4132263"/>
            <a:ext cx="1033463" cy="700087"/>
          </a:xfrm>
          <a:custGeom>
            <a:avLst/>
            <a:gdLst/>
            <a:ahLst/>
            <a:cxnLst>
              <a:cxn ang="0">
                <a:pos x="38" y="221"/>
              </a:cxn>
              <a:cxn ang="0">
                <a:pos x="336" y="173"/>
              </a:cxn>
              <a:cxn ang="0">
                <a:pos x="1075" y="182"/>
              </a:cxn>
              <a:cxn ang="0">
                <a:pos x="1065" y="153"/>
              </a:cxn>
              <a:cxn ang="0">
                <a:pos x="1075" y="125"/>
              </a:cxn>
              <a:cxn ang="0">
                <a:pos x="1065" y="67"/>
              </a:cxn>
              <a:cxn ang="0">
                <a:pos x="1017" y="57"/>
              </a:cxn>
              <a:cxn ang="0">
                <a:pos x="940" y="0"/>
              </a:cxn>
              <a:cxn ang="0">
                <a:pos x="76" y="29"/>
              </a:cxn>
              <a:cxn ang="0">
                <a:pos x="76" y="163"/>
              </a:cxn>
              <a:cxn ang="0">
                <a:pos x="48" y="182"/>
              </a:cxn>
              <a:cxn ang="0">
                <a:pos x="9" y="192"/>
              </a:cxn>
              <a:cxn ang="0">
                <a:pos x="38" y="221"/>
              </a:cxn>
            </a:cxnLst>
            <a:rect l="0" t="0" r="r" b="b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Alpha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28800" y="5105400"/>
            <a:ext cx="1873250" cy="1116013"/>
            <a:chOff x="1828800" y="5105400"/>
            <a:chExt cx="1873250" cy="1116013"/>
          </a:xfrm>
        </p:grpSpPr>
        <p:sp>
          <p:nvSpPr>
            <p:cNvPr id="61462" name="Freeform 22"/>
            <p:cNvSpPr>
              <a:spLocks/>
            </p:cNvSpPr>
            <p:nvPr/>
          </p:nvSpPr>
          <p:spPr bwMode="auto">
            <a:xfrm>
              <a:off x="1828800" y="5105400"/>
              <a:ext cx="1873250" cy="1116013"/>
            </a:xfrm>
            <a:custGeom>
              <a:avLst/>
              <a:gdLst/>
              <a:ahLst/>
              <a:cxnLst>
                <a:cxn ang="0">
                  <a:pos x="65" y="144"/>
                </a:cxn>
                <a:cxn ang="0">
                  <a:pos x="343" y="154"/>
                </a:cxn>
                <a:cxn ang="0">
                  <a:pos x="1044" y="10"/>
                </a:cxn>
                <a:cxn ang="0">
                  <a:pos x="132" y="0"/>
                </a:cxn>
                <a:cxn ang="0">
                  <a:pos x="17" y="67"/>
                </a:cxn>
                <a:cxn ang="0">
                  <a:pos x="7" y="183"/>
                </a:cxn>
                <a:cxn ang="0">
                  <a:pos x="36" y="173"/>
                </a:cxn>
                <a:cxn ang="0">
                  <a:pos x="65" y="154"/>
                </a:cxn>
                <a:cxn ang="0">
                  <a:pos x="94" y="144"/>
                </a:cxn>
                <a:cxn ang="0">
                  <a:pos x="65" y="144"/>
                </a:cxn>
              </a:cxnLst>
              <a:rect l="0" t="0" r="r" b="b"/>
              <a:pathLst>
                <a:path w="1209" h="362">
                  <a:moveTo>
                    <a:pt x="65" y="144"/>
                  </a:moveTo>
                  <a:cubicBezTo>
                    <a:pt x="155" y="116"/>
                    <a:pt x="252" y="135"/>
                    <a:pt x="343" y="154"/>
                  </a:cubicBezTo>
                  <a:cubicBezTo>
                    <a:pt x="1209" y="142"/>
                    <a:pt x="1106" y="362"/>
                    <a:pt x="1044" y="10"/>
                  </a:cubicBezTo>
                  <a:cubicBezTo>
                    <a:pt x="773" y="19"/>
                    <a:pt x="361" y="79"/>
                    <a:pt x="132" y="0"/>
                  </a:cubicBezTo>
                  <a:cubicBezTo>
                    <a:pt x="64" y="9"/>
                    <a:pt x="38" y="2"/>
                    <a:pt x="17" y="67"/>
                  </a:cubicBezTo>
                  <a:cubicBezTo>
                    <a:pt x="14" y="106"/>
                    <a:pt x="0" y="145"/>
                    <a:pt x="7" y="183"/>
                  </a:cubicBezTo>
                  <a:cubicBezTo>
                    <a:pt x="9" y="193"/>
                    <a:pt x="27" y="178"/>
                    <a:pt x="36" y="173"/>
                  </a:cubicBezTo>
                  <a:cubicBezTo>
                    <a:pt x="46" y="168"/>
                    <a:pt x="55" y="159"/>
                    <a:pt x="65" y="154"/>
                  </a:cubicBezTo>
                  <a:cubicBezTo>
                    <a:pt x="74" y="149"/>
                    <a:pt x="94" y="154"/>
                    <a:pt x="94" y="144"/>
                  </a:cubicBezTo>
                  <a:cubicBezTo>
                    <a:pt x="94" y="134"/>
                    <a:pt x="75" y="144"/>
                    <a:pt x="65" y="14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dirty="0">
                <a:ea typeface="굴림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08250" y="5193987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굵은안상수체" pitchFamily="2" charset="-127"/>
                  <a:ea typeface="굵은안상수체" pitchFamily="2" charset="-127"/>
                </a:rPr>
                <a:t>Charlie</a:t>
              </a:r>
              <a:endParaRPr lang="ko-KR" altLang="en-US" dirty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362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5255 C 0.04566 -0.0787 0.09184 -0.20972 0.15104 -0.19213 C 0.21042 -0.17407 0.32118 0.1044 0.35504 0.1615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43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1227 C 0.02379 -0.09884 0.04774 -0.20972 0.07865 -0.19467 C 0.10938 -0.17939 0.16701 0.05649 0.18455 0.1044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1" grpId="0" animBg="1"/>
      <p:bldP spid="6146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219200" y="3048000"/>
            <a:ext cx="6477000" cy="3189288"/>
            <a:chOff x="768" y="1392"/>
            <a:chExt cx="4512" cy="2585"/>
          </a:xfrm>
        </p:grpSpPr>
        <p:grpSp>
          <p:nvGrpSpPr>
            <p:cNvPr id="4109" name="Group 3"/>
            <p:cNvGrpSpPr>
              <a:grpSpLocks/>
            </p:cNvGrpSpPr>
            <p:nvPr/>
          </p:nvGrpSpPr>
          <p:grpSpPr bwMode="auto">
            <a:xfrm>
              <a:off x="912" y="1536"/>
              <a:ext cx="4176" cy="2441"/>
              <a:chOff x="288" y="1632"/>
              <a:chExt cx="4176" cy="2441"/>
            </a:xfrm>
          </p:grpSpPr>
          <p:sp>
            <p:nvSpPr>
              <p:cNvPr id="4118" name="Freeform 4"/>
              <p:cNvSpPr>
                <a:spLocks/>
              </p:cNvSpPr>
              <p:nvPr/>
            </p:nvSpPr>
            <p:spPr bwMode="auto">
              <a:xfrm>
                <a:off x="288" y="3648"/>
                <a:ext cx="4176" cy="243"/>
              </a:xfrm>
              <a:custGeom>
                <a:avLst/>
                <a:gdLst>
                  <a:gd name="T0" fmla="*/ 0 w 3494"/>
                  <a:gd name="T1" fmla="*/ 240 h 243"/>
                  <a:gd name="T2" fmla="*/ 787 w 3494"/>
                  <a:gd name="T3" fmla="*/ 240 h 243"/>
                  <a:gd name="T4" fmla="*/ 3494 w 3494"/>
                  <a:gd name="T5" fmla="*/ 240 h 243"/>
                  <a:gd name="T6" fmla="*/ 3302 w 3494"/>
                  <a:gd name="T7" fmla="*/ 0 h 243"/>
                  <a:gd name="T8" fmla="*/ 86 w 3494"/>
                  <a:gd name="T9" fmla="*/ 0 h 243"/>
                  <a:gd name="T10" fmla="*/ 0 w 3494"/>
                  <a:gd name="T11" fmla="*/ 240 h 2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4"/>
                  <a:gd name="T19" fmla="*/ 0 h 243"/>
                  <a:gd name="T20" fmla="*/ 3494 w 3494"/>
                  <a:gd name="T21" fmla="*/ 243 h 2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4" h="243">
                    <a:moveTo>
                      <a:pt x="0" y="240"/>
                    </a:moveTo>
                    <a:cubicBezTo>
                      <a:pt x="225" y="88"/>
                      <a:pt x="533" y="239"/>
                      <a:pt x="787" y="240"/>
                    </a:cubicBezTo>
                    <a:cubicBezTo>
                      <a:pt x="1689" y="243"/>
                      <a:pt x="2592" y="240"/>
                      <a:pt x="3494" y="240"/>
                    </a:cubicBezTo>
                    <a:lnTo>
                      <a:pt x="3302" y="0"/>
                    </a:lnTo>
                    <a:lnTo>
                      <a:pt x="86" y="0"/>
                    </a:lnTo>
                    <a:lnTo>
                      <a:pt x="0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33">
                      <a:alpha val="70000"/>
                    </a:srgb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5" name="Freeform 5"/>
              <p:cNvSpPr>
                <a:spLocks/>
              </p:cNvSpPr>
              <p:nvPr/>
            </p:nvSpPr>
            <p:spPr bwMode="auto">
              <a:xfrm>
                <a:off x="1008" y="1757"/>
                <a:ext cx="222" cy="1922"/>
              </a:xfrm>
              <a:custGeom>
                <a:avLst/>
                <a:gdLst/>
                <a:ahLst/>
                <a:cxnLst>
                  <a:cxn ang="0">
                    <a:pos x="67" y="1872"/>
                  </a:cxn>
                  <a:cxn ang="0">
                    <a:pos x="38" y="1440"/>
                  </a:cxn>
                  <a:cxn ang="0">
                    <a:pos x="0" y="1325"/>
                  </a:cxn>
                  <a:cxn ang="0">
                    <a:pos x="29" y="864"/>
                  </a:cxn>
                  <a:cxn ang="0">
                    <a:pos x="58" y="86"/>
                  </a:cxn>
                  <a:cxn ang="0">
                    <a:pos x="125" y="0"/>
                  </a:cxn>
                  <a:cxn ang="0">
                    <a:pos x="154" y="230"/>
                  </a:cxn>
                  <a:cxn ang="0">
                    <a:pos x="144" y="326"/>
                  </a:cxn>
                  <a:cxn ang="0">
                    <a:pos x="125" y="355"/>
                  </a:cxn>
                  <a:cxn ang="0">
                    <a:pos x="134" y="432"/>
                  </a:cxn>
                  <a:cxn ang="0">
                    <a:pos x="154" y="489"/>
                  </a:cxn>
                  <a:cxn ang="0">
                    <a:pos x="154" y="1843"/>
                  </a:cxn>
                  <a:cxn ang="0">
                    <a:pos x="154" y="1901"/>
                  </a:cxn>
                  <a:cxn ang="0">
                    <a:pos x="67" y="1872"/>
                  </a:cxn>
                </a:cxnLst>
                <a:rect l="0" t="0" r="r" b="b"/>
                <a:pathLst>
                  <a:path w="222" h="1922">
                    <a:moveTo>
                      <a:pt x="67" y="1872"/>
                    </a:moveTo>
                    <a:cubicBezTo>
                      <a:pt x="109" y="1749"/>
                      <a:pt x="117" y="1554"/>
                      <a:pt x="38" y="1440"/>
                    </a:cubicBezTo>
                    <a:cubicBezTo>
                      <a:pt x="25" y="1402"/>
                      <a:pt x="14" y="1363"/>
                      <a:pt x="0" y="1325"/>
                    </a:cubicBezTo>
                    <a:cubicBezTo>
                      <a:pt x="8" y="1169"/>
                      <a:pt x="22" y="1021"/>
                      <a:pt x="29" y="864"/>
                    </a:cubicBezTo>
                    <a:cubicBezTo>
                      <a:pt x="35" y="585"/>
                      <a:pt x="42" y="358"/>
                      <a:pt x="58" y="86"/>
                    </a:cubicBezTo>
                    <a:cubicBezTo>
                      <a:pt x="61" y="41"/>
                      <a:pt x="85" y="12"/>
                      <a:pt x="125" y="0"/>
                    </a:cubicBezTo>
                    <a:cubicBezTo>
                      <a:pt x="148" y="74"/>
                      <a:pt x="154" y="230"/>
                      <a:pt x="154" y="230"/>
                    </a:cubicBezTo>
                    <a:cubicBezTo>
                      <a:pt x="151" y="262"/>
                      <a:pt x="151" y="295"/>
                      <a:pt x="144" y="326"/>
                    </a:cubicBezTo>
                    <a:cubicBezTo>
                      <a:pt x="141" y="337"/>
                      <a:pt x="126" y="343"/>
                      <a:pt x="125" y="355"/>
                    </a:cubicBezTo>
                    <a:cubicBezTo>
                      <a:pt x="123" y="381"/>
                      <a:pt x="129" y="407"/>
                      <a:pt x="134" y="432"/>
                    </a:cubicBezTo>
                    <a:cubicBezTo>
                      <a:pt x="138" y="452"/>
                      <a:pt x="154" y="489"/>
                      <a:pt x="154" y="489"/>
                    </a:cubicBezTo>
                    <a:cubicBezTo>
                      <a:pt x="159" y="797"/>
                      <a:pt x="222" y="1556"/>
                      <a:pt x="154" y="1843"/>
                    </a:cubicBezTo>
                    <a:cubicBezTo>
                      <a:pt x="155" y="1847"/>
                      <a:pt x="177" y="1897"/>
                      <a:pt x="154" y="1901"/>
                    </a:cubicBezTo>
                    <a:cubicBezTo>
                      <a:pt x="36" y="1922"/>
                      <a:pt x="48" y="1913"/>
                      <a:pt x="67" y="187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6" name="Freeform 6"/>
              <p:cNvSpPr>
                <a:spLocks/>
              </p:cNvSpPr>
              <p:nvPr/>
            </p:nvSpPr>
            <p:spPr bwMode="auto">
              <a:xfrm>
                <a:off x="3299" y="1662"/>
                <a:ext cx="216" cy="2038"/>
              </a:xfrm>
              <a:custGeom>
                <a:avLst/>
                <a:gdLst/>
                <a:ahLst/>
                <a:cxnLst>
                  <a:cxn ang="0">
                    <a:pos x="31" y="2016"/>
                  </a:cxn>
                  <a:cxn ang="0">
                    <a:pos x="22" y="221"/>
                  </a:cxn>
                  <a:cxn ang="0">
                    <a:pos x="70" y="0"/>
                  </a:cxn>
                  <a:cxn ang="0">
                    <a:pos x="166" y="38"/>
                  </a:cxn>
                  <a:cxn ang="0">
                    <a:pos x="185" y="86"/>
                  </a:cxn>
                  <a:cxn ang="0">
                    <a:pos x="166" y="777"/>
                  </a:cxn>
                  <a:cxn ang="0">
                    <a:pos x="204" y="1987"/>
                  </a:cxn>
                  <a:cxn ang="0">
                    <a:pos x="70" y="2025"/>
                  </a:cxn>
                  <a:cxn ang="0">
                    <a:pos x="41" y="2035"/>
                  </a:cxn>
                  <a:cxn ang="0">
                    <a:pos x="31" y="2016"/>
                  </a:cxn>
                </a:cxnLst>
                <a:rect l="0" t="0" r="r" b="b"/>
                <a:pathLst>
                  <a:path w="215" h="2039">
                    <a:moveTo>
                      <a:pt x="31" y="2016"/>
                    </a:moveTo>
                    <a:cubicBezTo>
                      <a:pt x="28" y="1570"/>
                      <a:pt x="69" y="775"/>
                      <a:pt x="22" y="221"/>
                    </a:cubicBezTo>
                    <a:cubicBezTo>
                      <a:pt x="29" y="96"/>
                      <a:pt x="0" y="66"/>
                      <a:pt x="70" y="0"/>
                    </a:cubicBezTo>
                    <a:cubicBezTo>
                      <a:pt x="107" y="9"/>
                      <a:pt x="130" y="27"/>
                      <a:pt x="166" y="38"/>
                    </a:cubicBezTo>
                    <a:cubicBezTo>
                      <a:pt x="215" y="71"/>
                      <a:pt x="186" y="39"/>
                      <a:pt x="185" y="86"/>
                    </a:cubicBezTo>
                    <a:cubicBezTo>
                      <a:pt x="163" y="822"/>
                      <a:pt x="201" y="486"/>
                      <a:pt x="166" y="777"/>
                    </a:cubicBezTo>
                    <a:cubicBezTo>
                      <a:pt x="158" y="1151"/>
                      <a:pt x="83" y="1637"/>
                      <a:pt x="204" y="1987"/>
                    </a:cubicBezTo>
                    <a:cubicBezTo>
                      <a:pt x="162" y="2015"/>
                      <a:pt x="120" y="2017"/>
                      <a:pt x="70" y="2025"/>
                    </a:cubicBezTo>
                    <a:cubicBezTo>
                      <a:pt x="60" y="2028"/>
                      <a:pt x="50" y="2039"/>
                      <a:pt x="41" y="2035"/>
                    </a:cubicBezTo>
                    <a:cubicBezTo>
                      <a:pt x="30" y="2030"/>
                      <a:pt x="31" y="1987"/>
                      <a:pt x="31" y="20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7" name="Freeform 7"/>
              <p:cNvSpPr>
                <a:spLocks/>
              </p:cNvSpPr>
              <p:nvPr/>
            </p:nvSpPr>
            <p:spPr bwMode="auto">
              <a:xfrm>
                <a:off x="2208" y="1632"/>
                <a:ext cx="177" cy="2102"/>
              </a:xfrm>
              <a:custGeom>
                <a:avLst/>
                <a:gdLst/>
                <a:ahLst/>
                <a:cxnLst>
                  <a:cxn ang="0">
                    <a:pos x="24" y="29"/>
                  </a:cxn>
                  <a:cxn ang="0">
                    <a:pos x="24" y="154"/>
                  </a:cxn>
                  <a:cxn ang="0">
                    <a:pos x="4" y="835"/>
                  </a:cxn>
                  <a:cxn ang="0">
                    <a:pos x="4" y="2054"/>
                  </a:cxn>
                  <a:cxn ang="0">
                    <a:pos x="177" y="1987"/>
                  </a:cxn>
                  <a:cxn ang="0">
                    <a:pos x="110" y="0"/>
                  </a:cxn>
                  <a:cxn ang="0">
                    <a:pos x="24" y="29"/>
                  </a:cxn>
                </a:cxnLst>
                <a:rect l="0" t="0" r="r" b="b"/>
                <a:pathLst>
                  <a:path w="177" h="2103">
                    <a:moveTo>
                      <a:pt x="24" y="29"/>
                    </a:moveTo>
                    <a:cubicBezTo>
                      <a:pt x="0" y="99"/>
                      <a:pt x="24" y="16"/>
                      <a:pt x="24" y="154"/>
                    </a:cubicBezTo>
                    <a:cubicBezTo>
                      <a:pt x="24" y="546"/>
                      <a:pt x="21" y="556"/>
                      <a:pt x="4" y="835"/>
                    </a:cubicBezTo>
                    <a:cubicBezTo>
                      <a:pt x="13" y="1244"/>
                      <a:pt x="4" y="1644"/>
                      <a:pt x="4" y="2054"/>
                    </a:cubicBezTo>
                    <a:cubicBezTo>
                      <a:pt x="132" y="2062"/>
                      <a:pt x="177" y="2103"/>
                      <a:pt x="177" y="1987"/>
                    </a:cubicBezTo>
                    <a:lnTo>
                      <a:pt x="110" y="0"/>
                    </a:lnTo>
                    <a:lnTo>
                      <a:pt x="24" y="2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8" name="Freeform 8"/>
              <p:cNvSpPr>
                <a:spLocks/>
              </p:cNvSpPr>
              <p:nvPr/>
            </p:nvSpPr>
            <p:spPr bwMode="auto">
              <a:xfrm>
                <a:off x="624" y="2880"/>
                <a:ext cx="979" cy="360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3" y="163"/>
                  </a:cxn>
                  <a:cxn ang="0">
                    <a:pos x="1075" y="163"/>
                  </a:cxn>
                  <a:cxn ang="0">
                    <a:pos x="941" y="0"/>
                  </a:cxn>
                  <a:cxn ang="0">
                    <a:pos x="29" y="0"/>
                  </a:cxn>
                  <a:cxn ang="0">
                    <a:pos x="0" y="154"/>
                  </a:cxn>
                </a:cxnLst>
                <a:rect l="0" t="0" r="r" b="b"/>
                <a:pathLst>
                  <a:path w="1075" h="166">
                    <a:moveTo>
                      <a:pt x="0" y="154"/>
                    </a:moveTo>
                    <a:cubicBezTo>
                      <a:pt x="58" y="134"/>
                      <a:pt x="113" y="162"/>
                      <a:pt x="173" y="163"/>
                    </a:cubicBezTo>
                    <a:cubicBezTo>
                      <a:pt x="474" y="166"/>
                      <a:pt x="774" y="163"/>
                      <a:pt x="1075" y="163"/>
                    </a:cubicBezTo>
                    <a:lnTo>
                      <a:pt x="941" y="0"/>
                    </a:lnTo>
                    <a:lnTo>
                      <a:pt x="29" y="0"/>
                    </a:lnTo>
                    <a:lnTo>
                      <a:pt x="0" y="1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9" name="Freeform 9"/>
              <p:cNvSpPr>
                <a:spLocks/>
              </p:cNvSpPr>
              <p:nvPr/>
            </p:nvSpPr>
            <p:spPr bwMode="auto">
              <a:xfrm>
                <a:off x="528" y="3168"/>
                <a:ext cx="1305" cy="905"/>
              </a:xfrm>
              <a:custGeom>
                <a:avLst/>
                <a:gdLst/>
                <a:ahLst/>
                <a:cxnLst>
                  <a:cxn ang="0">
                    <a:pos x="65" y="144"/>
                  </a:cxn>
                  <a:cxn ang="0">
                    <a:pos x="343" y="154"/>
                  </a:cxn>
                  <a:cxn ang="0">
                    <a:pos x="1044" y="10"/>
                  </a:cxn>
                  <a:cxn ang="0">
                    <a:pos x="132" y="0"/>
                  </a:cxn>
                  <a:cxn ang="0">
                    <a:pos x="17" y="67"/>
                  </a:cxn>
                  <a:cxn ang="0">
                    <a:pos x="7" y="183"/>
                  </a:cxn>
                  <a:cxn ang="0">
                    <a:pos x="36" y="173"/>
                  </a:cxn>
                  <a:cxn ang="0">
                    <a:pos x="65" y="154"/>
                  </a:cxn>
                  <a:cxn ang="0">
                    <a:pos x="94" y="144"/>
                  </a:cxn>
                  <a:cxn ang="0">
                    <a:pos x="65" y="144"/>
                  </a:cxn>
                </a:cxnLst>
                <a:rect l="0" t="0" r="r" b="b"/>
                <a:pathLst>
                  <a:path w="1209" h="362">
                    <a:moveTo>
                      <a:pt x="65" y="144"/>
                    </a:moveTo>
                    <a:cubicBezTo>
                      <a:pt x="155" y="116"/>
                      <a:pt x="252" y="135"/>
                      <a:pt x="343" y="154"/>
                    </a:cubicBezTo>
                    <a:cubicBezTo>
                      <a:pt x="1209" y="142"/>
                      <a:pt x="1106" y="362"/>
                      <a:pt x="1044" y="10"/>
                    </a:cubicBezTo>
                    <a:cubicBezTo>
                      <a:pt x="773" y="19"/>
                      <a:pt x="361" y="79"/>
                      <a:pt x="132" y="0"/>
                    </a:cubicBezTo>
                    <a:cubicBezTo>
                      <a:pt x="64" y="9"/>
                      <a:pt x="38" y="2"/>
                      <a:pt x="17" y="67"/>
                    </a:cubicBezTo>
                    <a:cubicBezTo>
                      <a:pt x="14" y="106"/>
                      <a:pt x="0" y="145"/>
                      <a:pt x="7" y="183"/>
                    </a:cubicBezTo>
                    <a:cubicBezTo>
                      <a:pt x="9" y="193"/>
                      <a:pt x="27" y="178"/>
                      <a:pt x="36" y="173"/>
                    </a:cubicBezTo>
                    <a:cubicBezTo>
                      <a:pt x="46" y="168"/>
                      <a:pt x="55" y="159"/>
                      <a:pt x="65" y="154"/>
                    </a:cubicBezTo>
                    <a:cubicBezTo>
                      <a:pt x="74" y="149"/>
                      <a:pt x="94" y="154"/>
                      <a:pt x="94" y="144"/>
                    </a:cubicBezTo>
                    <a:cubicBezTo>
                      <a:pt x="94" y="134"/>
                      <a:pt x="75" y="144"/>
                      <a:pt x="65" y="1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0" name="Freeform 10"/>
              <p:cNvSpPr>
                <a:spLocks/>
              </p:cNvSpPr>
              <p:nvPr/>
            </p:nvSpPr>
            <p:spPr bwMode="auto">
              <a:xfrm>
                <a:off x="720" y="2400"/>
                <a:ext cx="720" cy="567"/>
              </a:xfrm>
              <a:custGeom>
                <a:avLst/>
                <a:gdLst/>
                <a:ahLst/>
                <a:cxnLst>
                  <a:cxn ang="0">
                    <a:pos x="38" y="221"/>
                  </a:cxn>
                  <a:cxn ang="0">
                    <a:pos x="336" y="173"/>
                  </a:cxn>
                  <a:cxn ang="0">
                    <a:pos x="1075" y="182"/>
                  </a:cxn>
                  <a:cxn ang="0">
                    <a:pos x="1065" y="153"/>
                  </a:cxn>
                  <a:cxn ang="0">
                    <a:pos x="1075" y="125"/>
                  </a:cxn>
                  <a:cxn ang="0">
                    <a:pos x="1065" y="67"/>
                  </a:cxn>
                  <a:cxn ang="0">
                    <a:pos x="1017" y="57"/>
                  </a:cxn>
                  <a:cxn ang="0">
                    <a:pos x="940" y="0"/>
                  </a:cxn>
                  <a:cxn ang="0">
                    <a:pos x="76" y="29"/>
                  </a:cxn>
                  <a:cxn ang="0">
                    <a:pos x="76" y="163"/>
                  </a:cxn>
                  <a:cxn ang="0">
                    <a:pos x="48" y="182"/>
                  </a:cxn>
                  <a:cxn ang="0">
                    <a:pos x="9" y="192"/>
                  </a:cxn>
                  <a:cxn ang="0">
                    <a:pos x="38" y="221"/>
                  </a:cxn>
                </a:cxnLst>
                <a:rect l="0" t="0" r="r" b="b"/>
                <a:pathLst>
                  <a:path w="1085" h="227">
                    <a:moveTo>
                      <a:pt x="38" y="221"/>
                    </a:moveTo>
                    <a:cubicBezTo>
                      <a:pt x="142" y="185"/>
                      <a:pt x="220" y="179"/>
                      <a:pt x="336" y="173"/>
                    </a:cubicBezTo>
                    <a:cubicBezTo>
                      <a:pt x="582" y="176"/>
                      <a:pt x="829" y="189"/>
                      <a:pt x="1075" y="182"/>
                    </a:cubicBezTo>
                    <a:cubicBezTo>
                      <a:pt x="1085" y="182"/>
                      <a:pt x="1065" y="163"/>
                      <a:pt x="1065" y="153"/>
                    </a:cubicBezTo>
                    <a:cubicBezTo>
                      <a:pt x="1065" y="143"/>
                      <a:pt x="1072" y="134"/>
                      <a:pt x="1075" y="125"/>
                    </a:cubicBezTo>
                    <a:cubicBezTo>
                      <a:pt x="1072" y="106"/>
                      <a:pt x="1078" y="82"/>
                      <a:pt x="1065" y="67"/>
                    </a:cubicBezTo>
                    <a:cubicBezTo>
                      <a:pt x="1054" y="55"/>
                      <a:pt x="1032" y="64"/>
                      <a:pt x="1017" y="57"/>
                    </a:cubicBezTo>
                    <a:cubicBezTo>
                      <a:pt x="980" y="40"/>
                      <a:pt x="965" y="24"/>
                      <a:pt x="940" y="0"/>
                    </a:cubicBezTo>
                    <a:cubicBezTo>
                      <a:pt x="612" y="31"/>
                      <a:pt x="620" y="22"/>
                      <a:pt x="76" y="29"/>
                    </a:cubicBezTo>
                    <a:cubicBezTo>
                      <a:pt x="53" y="99"/>
                      <a:pt x="54" y="91"/>
                      <a:pt x="76" y="163"/>
                    </a:cubicBezTo>
                    <a:cubicBezTo>
                      <a:pt x="67" y="169"/>
                      <a:pt x="58" y="178"/>
                      <a:pt x="48" y="182"/>
                    </a:cubicBezTo>
                    <a:cubicBezTo>
                      <a:pt x="36" y="187"/>
                      <a:pt x="0" y="183"/>
                      <a:pt x="9" y="192"/>
                    </a:cubicBezTo>
                    <a:cubicBezTo>
                      <a:pt x="44" y="227"/>
                      <a:pt x="104" y="175"/>
                      <a:pt x="38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1" name="Freeform 11"/>
              <p:cNvSpPr>
                <a:spLocks/>
              </p:cNvSpPr>
              <p:nvPr/>
            </p:nvSpPr>
            <p:spPr bwMode="auto">
              <a:xfrm>
                <a:off x="864" y="2016"/>
                <a:ext cx="480" cy="480"/>
              </a:xfrm>
              <a:custGeom>
                <a:avLst/>
                <a:gdLst/>
                <a:ahLst/>
                <a:cxnLst>
                  <a:cxn ang="0">
                    <a:pos x="22" y="174"/>
                  </a:cxn>
                  <a:cxn ang="0">
                    <a:pos x="944" y="183"/>
                  </a:cxn>
                  <a:cxn ang="0">
                    <a:pos x="1021" y="116"/>
                  </a:cxn>
                  <a:cxn ang="0">
                    <a:pos x="963" y="58"/>
                  </a:cxn>
                  <a:cxn ang="0">
                    <a:pos x="665" y="49"/>
                  </a:cxn>
                  <a:cxn ang="0">
                    <a:pos x="205" y="58"/>
                  </a:cxn>
                  <a:cxn ang="0">
                    <a:pos x="70" y="78"/>
                  </a:cxn>
                  <a:cxn ang="0">
                    <a:pos x="3" y="135"/>
                  </a:cxn>
                  <a:cxn ang="0">
                    <a:pos x="13" y="183"/>
                  </a:cxn>
                  <a:cxn ang="0">
                    <a:pos x="51" y="174"/>
                  </a:cxn>
                  <a:cxn ang="0">
                    <a:pos x="22" y="174"/>
                  </a:cxn>
                </a:cxnLst>
                <a:rect l="0" t="0" r="r" b="b"/>
                <a:pathLst>
                  <a:path w="1037" h="208">
                    <a:moveTo>
                      <a:pt x="22" y="174"/>
                    </a:moveTo>
                    <a:cubicBezTo>
                      <a:pt x="349" y="208"/>
                      <a:pt x="527" y="188"/>
                      <a:pt x="944" y="183"/>
                    </a:cubicBezTo>
                    <a:cubicBezTo>
                      <a:pt x="976" y="162"/>
                      <a:pt x="989" y="137"/>
                      <a:pt x="1021" y="116"/>
                    </a:cubicBezTo>
                    <a:cubicBezTo>
                      <a:pt x="1037" y="63"/>
                      <a:pt x="1008" y="70"/>
                      <a:pt x="963" y="58"/>
                    </a:cubicBezTo>
                    <a:cubicBezTo>
                      <a:pt x="875" y="0"/>
                      <a:pt x="764" y="46"/>
                      <a:pt x="665" y="49"/>
                    </a:cubicBezTo>
                    <a:cubicBezTo>
                      <a:pt x="512" y="54"/>
                      <a:pt x="358" y="55"/>
                      <a:pt x="205" y="58"/>
                    </a:cubicBezTo>
                    <a:cubicBezTo>
                      <a:pt x="160" y="65"/>
                      <a:pt x="96" y="40"/>
                      <a:pt x="70" y="78"/>
                    </a:cubicBezTo>
                    <a:cubicBezTo>
                      <a:pt x="48" y="110"/>
                      <a:pt x="40" y="123"/>
                      <a:pt x="3" y="135"/>
                    </a:cubicBezTo>
                    <a:cubicBezTo>
                      <a:pt x="6" y="151"/>
                      <a:pt x="0" y="173"/>
                      <a:pt x="13" y="183"/>
                    </a:cubicBezTo>
                    <a:cubicBezTo>
                      <a:pt x="23" y="191"/>
                      <a:pt x="42" y="183"/>
                      <a:pt x="51" y="174"/>
                    </a:cubicBezTo>
                    <a:cubicBezTo>
                      <a:pt x="58" y="167"/>
                      <a:pt x="32" y="174"/>
                      <a:pt x="22" y="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</p:grp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768" y="1392"/>
              <a:ext cx="4512" cy="25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3" name="Freeform 13"/>
            <p:cNvSpPr>
              <a:spLocks/>
            </p:cNvSpPr>
            <p:nvPr/>
          </p:nvSpPr>
          <p:spPr bwMode="auto">
            <a:xfrm>
              <a:off x="3924" y="1564"/>
              <a:ext cx="215" cy="2039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4112" name="Freeform 14"/>
            <p:cNvSpPr>
              <a:spLocks/>
            </p:cNvSpPr>
            <p:nvPr/>
          </p:nvSpPr>
          <p:spPr bwMode="auto">
            <a:xfrm>
              <a:off x="816" y="3552"/>
              <a:ext cx="4272" cy="336"/>
            </a:xfrm>
            <a:custGeom>
              <a:avLst/>
              <a:gdLst>
                <a:gd name="T0" fmla="*/ 0 w 3494"/>
                <a:gd name="T1" fmla="*/ 240 h 243"/>
                <a:gd name="T2" fmla="*/ 787 w 3494"/>
                <a:gd name="T3" fmla="*/ 240 h 243"/>
                <a:gd name="T4" fmla="*/ 3494 w 3494"/>
                <a:gd name="T5" fmla="*/ 240 h 243"/>
                <a:gd name="T6" fmla="*/ 3302 w 3494"/>
                <a:gd name="T7" fmla="*/ 0 h 243"/>
                <a:gd name="T8" fmla="*/ 86 w 3494"/>
                <a:gd name="T9" fmla="*/ 0 h 243"/>
                <a:gd name="T10" fmla="*/ 0 w 3494"/>
                <a:gd name="T11" fmla="*/ 24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5" name="Freeform 15"/>
            <p:cNvSpPr>
              <a:spLocks/>
            </p:cNvSpPr>
            <p:nvPr/>
          </p:nvSpPr>
          <p:spPr bwMode="auto">
            <a:xfrm>
              <a:off x="1632" y="1661"/>
              <a:ext cx="222" cy="1922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6" name="Freeform 16"/>
            <p:cNvSpPr>
              <a:spLocks/>
            </p:cNvSpPr>
            <p:nvPr/>
          </p:nvSpPr>
          <p:spPr bwMode="auto">
            <a:xfrm>
              <a:off x="2832" y="1536"/>
              <a:ext cx="177" cy="2102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80" y="3552"/>
              <a:ext cx="653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From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2540" y="3552"/>
              <a:ext cx="735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Spare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3860" y="3552"/>
              <a:ext cx="401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TO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</p:grpSp>
      <p:sp>
        <p:nvSpPr>
          <p:cNvPr id="61461" name="Freeform 21"/>
          <p:cNvSpPr>
            <a:spLocks/>
          </p:cNvSpPr>
          <p:nvPr/>
        </p:nvSpPr>
        <p:spPr bwMode="auto">
          <a:xfrm>
            <a:off x="3702050" y="5281571"/>
            <a:ext cx="1404937" cy="44291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73" y="163"/>
              </a:cxn>
              <a:cxn ang="0">
                <a:pos x="1075" y="163"/>
              </a:cxn>
              <a:cxn ang="0">
                <a:pos x="941" y="0"/>
              </a:cxn>
              <a:cxn ang="0">
                <a:pos x="29" y="0"/>
              </a:cxn>
              <a:cxn ang="0">
                <a:pos x="0" y="154"/>
              </a:cxn>
            </a:cxnLst>
            <a:rect l="0" t="0" r="r" b="b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Bravo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sp>
        <p:nvSpPr>
          <p:cNvPr id="61463" name="Freeform 23"/>
          <p:cNvSpPr>
            <a:spLocks/>
          </p:cNvSpPr>
          <p:nvPr/>
        </p:nvSpPr>
        <p:spPr bwMode="auto">
          <a:xfrm>
            <a:off x="5386521" y="5167313"/>
            <a:ext cx="1033463" cy="700087"/>
          </a:xfrm>
          <a:custGeom>
            <a:avLst/>
            <a:gdLst/>
            <a:ahLst/>
            <a:cxnLst>
              <a:cxn ang="0">
                <a:pos x="38" y="221"/>
              </a:cxn>
              <a:cxn ang="0">
                <a:pos x="336" y="173"/>
              </a:cxn>
              <a:cxn ang="0">
                <a:pos x="1075" y="182"/>
              </a:cxn>
              <a:cxn ang="0">
                <a:pos x="1065" y="153"/>
              </a:cxn>
              <a:cxn ang="0">
                <a:pos x="1075" y="125"/>
              </a:cxn>
              <a:cxn ang="0">
                <a:pos x="1065" y="67"/>
              </a:cxn>
              <a:cxn ang="0">
                <a:pos x="1017" y="57"/>
              </a:cxn>
              <a:cxn ang="0">
                <a:pos x="940" y="0"/>
              </a:cxn>
              <a:cxn ang="0">
                <a:pos x="76" y="29"/>
              </a:cxn>
              <a:cxn ang="0">
                <a:pos x="76" y="163"/>
              </a:cxn>
              <a:cxn ang="0">
                <a:pos x="48" y="182"/>
              </a:cxn>
              <a:cxn ang="0">
                <a:pos x="9" y="192"/>
              </a:cxn>
              <a:cxn ang="0">
                <a:pos x="38" y="221"/>
              </a:cxn>
            </a:cxnLst>
            <a:rect l="0" t="0" r="r" b="b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Alpha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Hanoi Tower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39552" y="1394247"/>
            <a:ext cx="8229600" cy="4525963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ko-KR" sz="2000" dirty="0">
                <a:ea typeface="굴림" charset="-127"/>
              </a:rPr>
              <a:t>Move n </a:t>
            </a: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(3)</a:t>
            </a:r>
            <a:r>
              <a:rPr lang="en-US" altLang="ko-KR" sz="2000" dirty="0">
                <a:ea typeface="굴림" charset="-127"/>
              </a:rPr>
              <a:t> disks from </a:t>
            </a:r>
            <a:r>
              <a:rPr lang="en-US" altLang="ko-KR" sz="2000" dirty="0" err="1">
                <a:ea typeface="굴림" charset="-127"/>
              </a:rPr>
              <a:t>From</a:t>
            </a:r>
            <a:r>
              <a:rPr lang="en-US" altLang="ko-KR" sz="2000" dirty="0">
                <a:ea typeface="굴림" charset="-127"/>
              </a:rPr>
              <a:t> to </a:t>
            </a:r>
            <a:r>
              <a:rPr lang="en-US" altLang="ko-KR" sz="2000" dirty="0" err="1">
                <a:ea typeface="굴림" charset="-127"/>
              </a:rPr>
              <a:t>to</a:t>
            </a:r>
            <a:endParaRPr lang="en-US" altLang="ko-KR" sz="2000" dirty="0"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1 disk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1800" b="1" dirty="0">
              <a:solidFill>
                <a:srgbClr val="FF00FF"/>
              </a:solidFill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r>
              <a:rPr lang="en-US" altLang="ko-KR" sz="1800" dirty="0">
                <a:ea typeface="굴림" charset="-127"/>
              </a:rPr>
              <a:t> </a:t>
            </a:r>
          </a:p>
          <a:p>
            <a:endParaRPr lang="ko-KR" altLang="en-US" sz="2000" dirty="0"/>
          </a:p>
        </p:txBody>
      </p:sp>
      <p:sp>
        <p:nvSpPr>
          <p:cNvPr id="4105" name="슬라이드 번호 개체 틀 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AF041-42DD-4B79-B29B-5839BB884E68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828800" y="5105400"/>
            <a:ext cx="1873250" cy="1116013"/>
            <a:chOff x="1828800" y="5105400"/>
            <a:chExt cx="1873250" cy="1116013"/>
          </a:xfrm>
        </p:grpSpPr>
        <p:sp>
          <p:nvSpPr>
            <p:cNvPr id="61462" name="Freeform 22"/>
            <p:cNvSpPr>
              <a:spLocks/>
            </p:cNvSpPr>
            <p:nvPr/>
          </p:nvSpPr>
          <p:spPr bwMode="auto">
            <a:xfrm>
              <a:off x="1828800" y="5105400"/>
              <a:ext cx="1873250" cy="1116013"/>
            </a:xfrm>
            <a:custGeom>
              <a:avLst/>
              <a:gdLst/>
              <a:ahLst/>
              <a:cxnLst>
                <a:cxn ang="0">
                  <a:pos x="65" y="144"/>
                </a:cxn>
                <a:cxn ang="0">
                  <a:pos x="343" y="154"/>
                </a:cxn>
                <a:cxn ang="0">
                  <a:pos x="1044" y="10"/>
                </a:cxn>
                <a:cxn ang="0">
                  <a:pos x="132" y="0"/>
                </a:cxn>
                <a:cxn ang="0">
                  <a:pos x="17" y="67"/>
                </a:cxn>
                <a:cxn ang="0">
                  <a:pos x="7" y="183"/>
                </a:cxn>
                <a:cxn ang="0">
                  <a:pos x="36" y="173"/>
                </a:cxn>
                <a:cxn ang="0">
                  <a:pos x="65" y="154"/>
                </a:cxn>
                <a:cxn ang="0">
                  <a:pos x="94" y="144"/>
                </a:cxn>
                <a:cxn ang="0">
                  <a:pos x="65" y="144"/>
                </a:cxn>
              </a:cxnLst>
              <a:rect l="0" t="0" r="r" b="b"/>
              <a:pathLst>
                <a:path w="1209" h="362">
                  <a:moveTo>
                    <a:pt x="65" y="144"/>
                  </a:moveTo>
                  <a:cubicBezTo>
                    <a:pt x="155" y="116"/>
                    <a:pt x="252" y="135"/>
                    <a:pt x="343" y="154"/>
                  </a:cubicBezTo>
                  <a:cubicBezTo>
                    <a:pt x="1209" y="142"/>
                    <a:pt x="1106" y="362"/>
                    <a:pt x="1044" y="10"/>
                  </a:cubicBezTo>
                  <a:cubicBezTo>
                    <a:pt x="773" y="19"/>
                    <a:pt x="361" y="79"/>
                    <a:pt x="132" y="0"/>
                  </a:cubicBezTo>
                  <a:cubicBezTo>
                    <a:pt x="64" y="9"/>
                    <a:pt x="38" y="2"/>
                    <a:pt x="17" y="67"/>
                  </a:cubicBezTo>
                  <a:cubicBezTo>
                    <a:pt x="14" y="106"/>
                    <a:pt x="0" y="145"/>
                    <a:pt x="7" y="183"/>
                  </a:cubicBezTo>
                  <a:cubicBezTo>
                    <a:pt x="9" y="193"/>
                    <a:pt x="27" y="178"/>
                    <a:pt x="36" y="173"/>
                  </a:cubicBezTo>
                  <a:cubicBezTo>
                    <a:pt x="46" y="168"/>
                    <a:pt x="55" y="159"/>
                    <a:pt x="65" y="154"/>
                  </a:cubicBezTo>
                  <a:cubicBezTo>
                    <a:pt x="74" y="149"/>
                    <a:pt x="94" y="154"/>
                    <a:pt x="94" y="144"/>
                  </a:cubicBezTo>
                  <a:cubicBezTo>
                    <a:pt x="94" y="134"/>
                    <a:pt x="75" y="144"/>
                    <a:pt x="65" y="14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dirty="0">
                <a:ea typeface="굴림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08250" y="5193987"/>
              <a:ext cx="696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굵은안상수체" pitchFamily="2" charset="-127"/>
                  <a:ea typeface="굵은안상수체" pitchFamily="2" charset="-127"/>
                </a:rPr>
                <a:t>Charlie</a:t>
              </a:r>
              <a:endParaRPr lang="ko-KR" altLang="en-US" dirty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165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14861 C -0.02639 -0.2375 -0.04879 -0.32546 -0.07761 -0.31435 C -0.1066 -0.30232 -0.16059 -0.11343 -0.17691 -0.0733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219200" y="3048000"/>
            <a:ext cx="6477000" cy="3189288"/>
            <a:chOff x="768" y="1392"/>
            <a:chExt cx="4512" cy="2585"/>
          </a:xfrm>
        </p:grpSpPr>
        <p:grpSp>
          <p:nvGrpSpPr>
            <p:cNvPr id="4109" name="Group 3"/>
            <p:cNvGrpSpPr>
              <a:grpSpLocks/>
            </p:cNvGrpSpPr>
            <p:nvPr/>
          </p:nvGrpSpPr>
          <p:grpSpPr bwMode="auto">
            <a:xfrm>
              <a:off x="912" y="1536"/>
              <a:ext cx="4176" cy="2441"/>
              <a:chOff x="288" y="1632"/>
              <a:chExt cx="4176" cy="2441"/>
            </a:xfrm>
          </p:grpSpPr>
          <p:sp>
            <p:nvSpPr>
              <p:cNvPr id="4118" name="Freeform 4"/>
              <p:cNvSpPr>
                <a:spLocks/>
              </p:cNvSpPr>
              <p:nvPr/>
            </p:nvSpPr>
            <p:spPr bwMode="auto">
              <a:xfrm>
                <a:off x="288" y="3648"/>
                <a:ext cx="4176" cy="243"/>
              </a:xfrm>
              <a:custGeom>
                <a:avLst/>
                <a:gdLst>
                  <a:gd name="T0" fmla="*/ 0 w 3494"/>
                  <a:gd name="T1" fmla="*/ 240 h 243"/>
                  <a:gd name="T2" fmla="*/ 787 w 3494"/>
                  <a:gd name="T3" fmla="*/ 240 h 243"/>
                  <a:gd name="T4" fmla="*/ 3494 w 3494"/>
                  <a:gd name="T5" fmla="*/ 240 h 243"/>
                  <a:gd name="T6" fmla="*/ 3302 w 3494"/>
                  <a:gd name="T7" fmla="*/ 0 h 243"/>
                  <a:gd name="T8" fmla="*/ 86 w 3494"/>
                  <a:gd name="T9" fmla="*/ 0 h 243"/>
                  <a:gd name="T10" fmla="*/ 0 w 3494"/>
                  <a:gd name="T11" fmla="*/ 240 h 2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4"/>
                  <a:gd name="T19" fmla="*/ 0 h 243"/>
                  <a:gd name="T20" fmla="*/ 3494 w 3494"/>
                  <a:gd name="T21" fmla="*/ 243 h 2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4" h="243">
                    <a:moveTo>
                      <a:pt x="0" y="240"/>
                    </a:moveTo>
                    <a:cubicBezTo>
                      <a:pt x="225" y="88"/>
                      <a:pt x="533" y="239"/>
                      <a:pt x="787" y="240"/>
                    </a:cubicBezTo>
                    <a:cubicBezTo>
                      <a:pt x="1689" y="243"/>
                      <a:pt x="2592" y="240"/>
                      <a:pt x="3494" y="240"/>
                    </a:cubicBezTo>
                    <a:lnTo>
                      <a:pt x="3302" y="0"/>
                    </a:lnTo>
                    <a:lnTo>
                      <a:pt x="86" y="0"/>
                    </a:lnTo>
                    <a:lnTo>
                      <a:pt x="0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33">
                      <a:alpha val="70000"/>
                    </a:srgb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5" name="Freeform 5"/>
              <p:cNvSpPr>
                <a:spLocks/>
              </p:cNvSpPr>
              <p:nvPr/>
            </p:nvSpPr>
            <p:spPr bwMode="auto">
              <a:xfrm>
                <a:off x="1008" y="1757"/>
                <a:ext cx="222" cy="1922"/>
              </a:xfrm>
              <a:custGeom>
                <a:avLst/>
                <a:gdLst/>
                <a:ahLst/>
                <a:cxnLst>
                  <a:cxn ang="0">
                    <a:pos x="67" y="1872"/>
                  </a:cxn>
                  <a:cxn ang="0">
                    <a:pos x="38" y="1440"/>
                  </a:cxn>
                  <a:cxn ang="0">
                    <a:pos x="0" y="1325"/>
                  </a:cxn>
                  <a:cxn ang="0">
                    <a:pos x="29" y="864"/>
                  </a:cxn>
                  <a:cxn ang="0">
                    <a:pos x="58" y="86"/>
                  </a:cxn>
                  <a:cxn ang="0">
                    <a:pos x="125" y="0"/>
                  </a:cxn>
                  <a:cxn ang="0">
                    <a:pos x="154" y="230"/>
                  </a:cxn>
                  <a:cxn ang="0">
                    <a:pos x="144" y="326"/>
                  </a:cxn>
                  <a:cxn ang="0">
                    <a:pos x="125" y="355"/>
                  </a:cxn>
                  <a:cxn ang="0">
                    <a:pos x="134" y="432"/>
                  </a:cxn>
                  <a:cxn ang="0">
                    <a:pos x="154" y="489"/>
                  </a:cxn>
                  <a:cxn ang="0">
                    <a:pos x="154" y="1843"/>
                  </a:cxn>
                  <a:cxn ang="0">
                    <a:pos x="154" y="1901"/>
                  </a:cxn>
                  <a:cxn ang="0">
                    <a:pos x="67" y="1872"/>
                  </a:cxn>
                </a:cxnLst>
                <a:rect l="0" t="0" r="r" b="b"/>
                <a:pathLst>
                  <a:path w="222" h="1922">
                    <a:moveTo>
                      <a:pt x="67" y="1872"/>
                    </a:moveTo>
                    <a:cubicBezTo>
                      <a:pt x="109" y="1749"/>
                      <a:pt x="117" y="1554"/>
                      <a:pt x="38" y="1440"/>
                    </a:cubicBezTo>
                    <a:cubicBezTo>
                      <a:pt x="25" y="1402"/>
                      <a:pt x="14" y="1363"/>
                      <a:pt x="0" y="1325"/>
                    </a:cubicBezTo>
                    <a:cubicBezTo>
                      <a:pt x="8" y="1169"/>
                      <a:pt x="22" y="1021"/>
                      <a:pt x="29" y="864"/>
                    </a:cubicBezTo>
                    <a:cubicBezTo>
                      <a:pt x="35" y="585"/>
                      <a:pt x="42" y="358"/>
                      <a:pt x="58" y="86"/>
                    </a:cubicBezTo>
                    <a:cubicBezTo>
                      <a:pt x="61" y="41"/>
                      <a:pt x="85" y="12"/>
                      <a:pt x="125" y="0"/>
                    </a:cubicBezTo>
                    <a:cubicBezTo>
                      <a:pt x="148" y="74"/>
                      <a:pt x="154" y="230"/>
                      <a:pt x="154" y="230"/>
                    </a:cubicBezTo>
                    <a:cubicBezTo>
                      <a:pt x="151" y="262"/>
                      <a:pt x="151" y="295"/>
                      <a:pt x="144" y="326"/>
                    </a:cubicBezTo>
                    <a:cubicBezTo>
                      <a:pt x="141" y="337"/>
                      <a:pt x="126" y="343"/>
                      <a:pt x="125" y="355"/>
                    </a:cubicBezTo>
                    <a:cubicBezTo>
                      <a:pt x="123" y="381"/>
                      <a:pt x="129" y="407"/>
                      <a:pt x="134" y="432"/>
                    </a:cubicBezTo>
                    <a:cubicBezTo>
                      <a:pt x="138" y="452"/>
                      <a:pt x="154" y="489"/>
                      <a:pt x="154" y="489"/>
                    </a:cubicBezTo>
                    <a:cubicBezTo>
                      <a:pt x="159" y="797"/>
                      <a:pt x="222" y="1556"/>
                      <a:pt x="154" y="1843"/>
                    </a:cubicBezTo>
                    <a:cubicBezTo>
                      <a:pt x="155" y="1847"/>
                      <a:pt x="177" y="1897"/>
                      <a:pt x="154" y="1901"/>
                    </a:cubicBezTo>
                    <a:cubicBezTo>
                      <a:pt x="36" y="1922"/>
                      <a:pt x="48" y="1913"/>
                      <a:pt x="67" y="187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6" name="Freeform 6"/>
              <p:cNvSpPr>
                <a:spLocks/>
              </p:cNvSpPr>
              <p:nvPr/>
            </p:nvSpPr>
            <p:spPr bwMode="auto">
              <a:xfrm>
                <a:off x="3299" y="1662"/>
                <a:ext cx="216" cy="2038"/>
              </a:xfrm>
              <a:custGeom>
                <a:avLst/>
                <a:gdLst/>
                <a:ahLst/>
                <a:cxnLst>
                  <a:cxn ang="0">
                    <a:pos x="31" y="2016"/>
                  </a:cxn>
                  <a:cxn ang="0">
                    <a:pos x="22" y="221"/>
                  </a:cxn>
                  <a:cxn ang="0">
                    <a:pos x="70" y="0"/>
                  </a:cxn>
                  <a:cxn ang="0">
                    <a:pos x="166" y="38"/>
                  </a:cxn>
                  <a:cxn ang="0">
                    <a:pos x="185" y="86"/>
                  </a:cxn>
                  <a:cxn ang="0">
                    <a:pos x="166" y="777"/>
                  </a:cxn>
                  <a:cxn ang="0">
                    <a:pos x="204" y="1987"/>
                  </a:cxn>
                  <a:cxn ang="0">
                    <a:pos x="70" y="2025"/>
                  </a:cxn>
                  <a:cxn ang="0">
                    <a:pos x="41" y="2035"/>
                  </a:cxn>
                  <a:cxn ang="0">
                    <a:pos x="31" y="2016"/>
                  </a:cxn>
                </a:cxnLst>
                <a:rect l="0" t="0" r="r" b="b"/>
                <a:pathLst>
                  <a:path w="215" h="2039">
                    <a:moveTo>
                      <a:pt x="31" y="2016"/>
                    </a:moveTo>
                    <a:cubicBezTo>
                      <a:pt x="28" y="1570"/>
                      <a:pt x="69" y="775"/>
                      <a:pt x="22" y="221"/>
                    </a:cubicBezTo>
                    <a:cubicBezTo>
                      <a:pt x="29" y="96"/>
                      <a:pt x="0" y="66"/>
                      <a:pt x="70" y="0"/>
                    </a:cubicBezTo>
                    <a:cubicBezTo>
                      <a:pt x="107" y="9"/>
                      <a:pt x="130" y="27"/>
                      <a:pt x="166" y="38"/>
                    </a:cubicBezTo>
                    <a:cubicBezTo>
                      <a:pt x="215" y="71"/>
                      <a:pt x="186" y="39"/>
                      <a:pt x="185" y="86"/>
                    </a:cubicBezTo>
                    <a:cubicBezTo>
                      <a:pt x="163" y="822"/>
                      <a:pt x="201" y="486"/>
                      <a:pt x="166" y="777"/>
                    </a:cubicBezTo>
                    <a:cubicBezTo>
                      <a:pt x="158" y="1151"/>
                      <a:pt x="83" y="1637"/>
                      <a:pt x="204" y="1987"/>
                    </a:cubicBezTo>
                    <a:cubicBezTo>
                      <a:pt x="162" y="2015"/>
                      <a:pt x="120" y="2017"/>
                      <a:pt x="70" y="2025"/>
                    </a:cubicBezTo>
                    <a:cubicBezTo>
                      <a:pt x="60" y="2028"/>
                      <a:pt x="50" y="2039"/>
                      <a:pt x="41" y="2035"/>
                    </a:cubicBezTo>
                    <a:cubicBezTo>
                      <a:pt x="30" y="2030"/>
                      <a:pt x="31" y="1987"/>
                      <a:pt x="31" y="20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7" name="Freeform 7"/>
              <p:cNvSpPr>
                <a:spLocks/>
              </p:cNvSpPr>
              <p:nvPr/>
            </p:nvSpPr>
            <p:spPr bwMode="auto">
              <a:xfrm>
                <a:off x="2208" y="1632"/>
                <a:ext cx="177" cy="2102"/>
              </a:xfrm>
              <a:custGeom>
                <a:avLst/>
                <a:gdLst/>
                <a:ahLst/>
                <a:cxnLst>
                  <a:cxn ang="0">
                    <a:pos x="24" y="29"/>
                  </a:cxn>
                  <a:cxn ang="0">
                    <a:pos x="24" y="154"/>
                  </a:cxn>
                  <a:cxn ang="0">
                    <a:pos x="4" y="835"/>
                  </a:cxn>
                  <a:cxn ang="0">
                    <a:pos x="4" y="2054"/>
                  </a:cxn>
                  <a:cxn ang="0">
                    <a:pos x="177" y="1987"/>
                  </a:cxn>
                  <a:cxn ang="0">
                    <a:pos x="110" y="0"/>
                  </a:cxn>
                  <a:cxn ang="0">
                    <a:pos x="24" y="29"/>
                  </a:cxn>
                </a:cxnLst>
                <a:rect l="0" t="0" r="r" b="b"/>
                <a:pathLst>
                  <a:path w="177" h="2103">
                    <a:moveTo>
                      <a:pt x="24" y="29"/>
                    </a:moveTo>
                    <a:cubicBezTo>
                      <a:pt x="0" y="99"/>
                      <a:pt x="24" y="16"/>
                      <a:pt x="24" y="154"/>
                    </a:cubicBezTo>
                    <a:cubicBezTo>
                      <a:pt x="24" y="546"/>
                      <a:pt x="21" y="556"/>
                      <a:pt x="4" y="835"/>
                    </a:cubicBezTo>
                    <a:cubicBezTo>
                      <a:pt x="13" y="1244"/>
                      <a:pt x="4" y="1644"/>
                      <a:pt x="4" y="2054"/>
                    </a:cubicBezTo>
                    <a:cubicBezTo>
                      <a:pt x="132" y="2062"/>
                      <a:pt x="177" y="2103"/>
                      <a:pt x="177" y="1987"/>
                    </a:cubicBezTo>
                    <a:lnTo>
                      <a:pt x="110" y="0"/>
                    </a:lnTo>
                    <a:lnTo>
                      <a:pt x="24" y="2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8" name="Freeform 8"/>
              <p:cNvSpPr>
                <a:spLocks/>
              </p:cNvSpPr>
              <p:nvPr/>
            </p:nvSpPr>
            <p:spPr bwMode="auto">
              <a:xfrm>
                <a:off x="624" y="2880"/>
                <a:ext cx="979" cy="360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3" y="163"/>
                  </a:cxn>
                  <a:cxn ang="0">
                    <a:pos x="1075" y="163"/>
                  </a:cxn>
                  <a:cxn ang="0">
                    <a:pos x="941" y="0"/>
                  </a:cxn>
                  <a:cxn ang="0">
                    <a:pos x="29" y="0"/>
                  </a:cxn>
                  <a:cxn ang="0">
                    <a:pos x="0" y="154"/>
                  </a:cxn>
                </a:cxnLst>
                <a:rect l="0" t="0" r="r" b="b"/>
                <a:pathLst>
                  <a:path w="1075" h="166">
                    <a:moveTo>
                      <a:pt x="0" y="154"/>
                    </a:moveTo>
                    <a:cubicBezTo>
                      <a:pt x="58" y="134"/>
                      <a:pt x="113" y="162"/>
                      <a:pt x="173" y="163"/>
                    </a:cubicBezTo>
                    <a:cubicBezTo>
                      <a:pt x="474" y="166"/>
                      <a:pt x="774" y="163"/>
                      <a:pt x="1075" y="163"/>
                    </a:cubicBezTo>
                    <a:lnTo>
                      <a:pt x="941" y="0"/>
                    </a:lnTo>
                    <a:lnTo>
                      <a:pt x="29" y="0"/>
                    </a:lnTo>
                    <a:lnTo>
                      <a:pt x="0" y="1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9" name="Freeform 9"/>
              <p:cNvSpPr>
                <a:spLocks/>
              </p:cNvSpPr>
              <p:nvPr/>
            </p:nvSpPr>
            <p:spPr bwMode="auto">
              <a:xfrm>
                <a:off x="528" y="3168"/>
                <a:ext cx="1305" cy="905"/>
              </a:xfrm>
              <a:custGeom>
                <a:avLst/>
                <a:gdLst/>
                <a:ahLst/>
                <a:cxnLst>
                  <a:cxn ang="0">
                    <a:pos x="65" y="144"/>
                  </a:cxn>
                  <a:cxn ang="0">
                    <a:pos x="343" y="154"/>
                  </a:cxn>
                  <a:cxn ang="0">
                    <a:pos x="1044" y="10"/>
                  </a:cxn>
                  <a:cxn ang="0">
                    <a:pos x="132" y="0"/>
                  </a:cxn>
                  <a:cxn ang="0">
                    <a:pos x="17" y="67"/>
                  </a:cxn>
                  <a:cxn ang="0">
                    <a:pos x="7" y="183"/>
                  </a:cxn>
                  <a:cxn ang="0">
                    <a:pos x="36" y="173"/>
                  </a:cxn>
                  <a:cxn ang="0">
                    <a:pos x="65" y="154"/>
                  </a:cxn>
                  <a:cxn ang="0">
                    <a:pos x="94" y="144"/>
                  </a:cxn>
                  <a:cxn ang="0">
                    <a:pos x="65" y="144"/>
                  </a:cxn>
                </a:cxnLst>
                <a:rect l="0" t="0" r="r" b="b"/>
                <a:pathLst>
                  <a:path w="1209" h="362">
                    <a:moveTo>
                      <a:pt x="65" y="144"/>
                    </a:moveTo>
                    <a:cubicBezTo>
                      <a:pt x="155" y="116"/>
                      <a:pt x="252" y="135"/>
                      <a:pt x="343" y="154"/>
                    </a:cubicBezTo>
                    <a:cubicBezTo>
                      <a:pt x="1209" y="142"/>
                      <a:pt x="1106" y="362"/>
                      <a:pt x="1044" y="10"/>
                    </a:cubicBezTo>
                    <a:cubicBezTo>
                      <a:pt x="773" y="19"/>
                      <a:pt x="361" y="79"/>
                      <a:pt x="132" y="0"/>
                    </a:cubicBezTo>
                    <a:cubicBezTo>
                      <a:pt x="64" y="9"/>
                      <a:pt x="38" y="2"/>
                      <a:pt x="17" y="67"/>
                    </a:cubicBezTo>
                    <a:cubicBezTo>
                      <a:pt x="14" y="106"/>
                      <a:pt x="0" y="145"/>
                      <a:pt x="7" y="183"/>
                    </a:cubicBezTo>
                    <a:cubicBezTo>
                      <a:pt x="9" y="193"/>
                      <a:pt x="27" y="178"/>
                      <a:pt x="36" y="173"/>
                    </a:cubicBezTo>
                    <a:cubicBezTo>
                      <a:pt x="46" y="168"/>
                      <a:pt x="55" y="159"/>
                      <a:pt x="65" y="154"/>
                    </a:cubicBezTo>
                    <a:cubicBezTo>
                      <a:pt x="74" y="149"/>
                      <a:pt x="94" y="154"/>
                      <a:pt x="94" y="144"/>
                    </a:cubicBezTo>
                    <a:cubicBezTo>
                      <a:pt x="94" y="134"/>
                      <a:pt x="75" y="144"/>
                      <a:pt x="65" y="1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0" name="Freeform 10"/>
              <p:cNvSpPr>
                <a:spLocks/>
              </p:cNvSpPr>
              <p:nvPr/>
            </p:nvSpPr>
            <p:spPr bwMode="auto">
              <a:xfrm>
                <a:off x="720" y="2400"/>
                <a:ext cx="720" cy="567"/>
              </a:xfrm>
              <a:custGeom>
                <a:avLst/>
                <a:gdLst/>
                <a:ahLst/>
                <a:cxnLst>
                  <a:cxn ang="0">
                    <a:pos x="38" y="221"/>
                  </a:cxn>
                  <a:cxn ang="0">
                    <a:pos x="336" y="173"/>
                  </a:cxn>
                  <a:cxn ang="0">
                    <a:pos x="1075" y="182"/>
                  </a:cxn>
                  <a:cxn ang="0">
                    <a:pos x="1065" y="153"/>
                  </a:cxn>
                  <a:cxn ang="0">
                    <a:pos x="1075" y="125"/>
                  </a:cxn>
                  <a:cxn ang="0">
                    <a:pos x="1065" y="67"/>
                  </a:cxn>
                  <a:cxn ang="0">
                    <a:pos x="1017" y="57"/>
                  </a:cxn>
                  <a:cxn ang="0">
                    <a:pos x="940" y="0"/>
                  </a:cxn>
                  <a:cxn ang="0">
                    <a:pos x="76" y="29"/>
                  </a:cxn>
                  <a:cxn ang="0">
                    <a:pos x="76" y="163"/>
                  </a:cxn>
                  <a:cxn ang="0">
                    <a:pos x="48" y="182"/>
                  </a:cxn>
                  <a:cxn ang="0">
                    <a:pos x="9" y="192"/>
                  </a:cxn>
                  <a:cxn ang="0">
                    <a:pos x="38" y="221"/>
                  </a:cxn>
                </a:cxnLst>
                <a:rect l="0" t="0" r="r" b="b"/>
                <a:pathLst>
                  <a:path w="1085" h="227">
                    <a:moveTo>
                      <a:pt x="38" y="221"/>
                    </a:moveTo>
                    <a:cubicBezTo>
                      <a:pt x="142" y="185"/>
                      <a:pt x="220" y="179"/>
                      <a:pt x="336" y="173"/>
                    </a:cubicBezTo>
                    <a:cubicBezTo>
                      <a:pt x="582" y="176"/>
                      <a:pt x="829" y="189"/>
                      <a:pt x="1075" y="182"/>
                    </a:cubicBezTo>
                    <a:cubicBezTo>
                      <a:pt x="1085" y="182"/>
                      <a:pt x="1065" y="163"/>
                      <a:pt x="1065" y="153"/>
                    </a:cubicBezTo>
                    <a:cubicBezTo>
                      <a:pt x="1065" y="143"/>
                      <a:pt x="1072" y="134"/>
                      <a:pt x="1075" y="125"/>
                    </a:cubicBezTo>
                    <a:cubicBezTo>
                      <a:pt x="1072" y="106"/>
                      <a:pt x="1078" y="82"/>
                      <a:pt x="1065" y="67"/>
                    </a:cubicBezTo>
                    <a:cubicBezTo>
                      <a:pt x="1054" y="55"/>
                      <a:pt x="1032" y="64"/>
                      <a:pt x="1017" y="57"/>
                    </a:cubicBezTo>
                    <a:cubicBezTo>
                      <a:pt x="980" y="40"/>
                      <a:pt x="965" y="24"/>
                      <a:pt x="940" y="0"/>
                    </a:cubicBezTo>
                    <a:cubicBezTo>
                      <a:pt x="612" y="31"/>
                      <a:pt x="620" y="22"/>
                      <a:pt x="76" y="29"/>
                    </a:cubicBezTo>
                    <a:cubicBezTo>
                      <a:pt x="53" y="99"/>
                      <a:pt x="54" y="91"/>
                      <a:pt x="76" y="163"/>
                    </a:cubicBezTo>
                    <a:cubicBezTo>
                      <a:pt x="67" y="169"/>
                      <a:pt x="58" y="178"/>
                      <a:pt x="48" y="182"/>
                    </a:cubicBezTo>
                    <a:cubicBezTo>
                      <a:pt x="36" y="187"/>
                      <a:pt x="0" y="183"/>
                      <a:pt x="9" y="192"/>
                    </a:cubicBezTo>
                    <a:cubicBezTo>
                      <a:pt x="44" y="227"/>
                      <a:pt x="104" y="175"/>
                      <a:pt x="38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1" name="Freeform 11"/>
              <p:cNvSpPr>
                <a:spLocks/>
              </p:cNvSpPr>
              <p:nvPr/>
            </p:nvSpPr>
            <p:spPr bwMode="auto">
              <a:xfrm>
                <a:off x="864" y="2016"/>
                <a:ext cx="480" cy="480"/>
              </a:xfrm>
              <a:custGeom>
                <a:avLst/>
                <a:gdLst/>
                <a:ahLst/>
                <a:cxnLst>
                  <a:cxn ang="0">
                    <a:pos x="22" y="174"/>
                  </a:cxn>
                  <a:cxn ang="0">
                    <a:pos x="944" y="183"/>
                  </a:cxn>
                  <a:cxn ang="0">
                    <a:pos x="1021" y="116"/>
                  </a:cxn>
                  <a:cxn ang="0">
                    <a:pos x="963" y="58"/>
                  </a:cxn>
                  <a:cxn ang="0">
                    <a:pos x="665" y="49"/>
                  </a:cxn>
                  <a:cxn ang="0">
                    <a:pos x="205" y="58"/>
                  </a:cxn>
                  <a:cxn ang="0">
                    <a:pos x="70" y="78"/>
                  </a:cxn>
                  <a:cxn ang="0">
                    <a:pos x="3" y="135"/>
                  </a:cxn>
                  <a:cxn ang="0">
                    <a:pos x="13" y="183"/>
                  </a:cxn>
                  <a:cxn ang="0">
                    <a:pos x="51" y="174"/>
                  </a:cxn>
                  <a:cxn ang="0">
                    <a:pos x="22" y="174"/>
                  </a:cxn>
                </a:cxnLst>
                <a:rect l="0" t="0" r="r" b="b"/>
                <a:pathLst>
                  <a:path w="1037" h="208">
                    <a:moveTo>
                      <a:pt x="22" y="174"/>
                    </a:moveTo>
                    <a:cubicBezTo>
                      <a:pt x="349" y="208"/>
                      <a:pt x="527" y="188"/>
                      <a:pt x="944" y="183"/>
                    </a:cubicBezTo>
                    <a:cubicBezTo>
                      <a:pt x="976" y="162"/>
                      <a:pt x="989" y="137"/>
                      <a:pt x="1021" y="116"/>
                    </a:cubicBezTo>
                    <a:cubicBezTo>
                      <a:pt x="1037" y="63"/>
                      <a:pt x="1008" y="70"/>
                      <a:pt x="963" y="58"/>
                    </a:cubicBezTo>
                    <a:cubicBezTo>
                      <a:pt x="875" y="0"/>
                      <a:pt x="764" y="46"/>
                      <a:pt x="665" y="49"/>
                    </a:cubicBezTo>
                    <a:cubicBezTo>
                      <a:pt x="512" y="54"/>
                      <a:pt x="358" y="55"/>
                      <a:pt x="205" y="58"/>
                    </a:cubicBezTo>
                    <a:cubicBezTo>
                      <a:pt x="160" y="65"/>
                      <a:pt x="96" y="40"/>
                      <a:pt x="70" y="78"/>
                    </a:cubicBezTo>
                    <a:cubicBezTo>
                      <a:pt x="48" y="110"/>
                      <a:pt x="40" y="123"/>
                      <a:pt x="3" y="135"/>
                    </a:cubicBezTo>
                    <a:cubicBezTo>
                      <a:pt x="6" y="151"/>
                      <a:pt x="0" y="173"/>
                      <a:pt x="13" y="183"/>
                    </a:cubicBezTo>
                    <a:cubicBezTo>
                      <a:pt x="23" y="191"/>
                      <a:pt x="42" y="183"/>
                      <a:pt x="51" y="174"/>
                    </a:cubicBezTo>
                    <a:cubicBezTo>
                      <a:pt x="58" y="167"/>
                      <a:pt x="32" y="174"/>
                      <a:pt x="22" y="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</p:grp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768" y="1392"/>
              <a:ext cx="4512" cy="25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3" name="Freeform 13"/>
            <p:cNvSpPr>
              <a:spLocks/>
            </p:cNvSpPr>
            <p:nvPr/>
          </p:nvSpPr>
          <p:spPr bwMode="auto">
            <a:xfrm>
              <a:off x="3924" y="1564"/>
              <a:ext cx="215" cy="2039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4112" name="Freeform 14"/>
            <p:cNvSpPr>
              <a:spLocks/>
            </p:cNvSpPr>
            <p:nvPr/>
          </p:nvSpPr>
          <p:spPr bwMode="auto">
            <a:xfrm>
              <a:off x="816" y="3552"/>
              <a:ext cx="4272" cy="336"/>
            </a:xfrm>
            <a:custGeom>
              <a:avLst/>
              <a:gdLst>
                <a:gd name="T0" fmla="*/ 0 w 3494"/>
                <a:gd name="T1" fmla="*/ 240 h 243"/>
                <a:gd name="T2" fmla="*/ 787 w 3494"/>
                <a:gd name="T3" fmla="*/ 240 h 243"/>
                <a:gd name="T4" fmla="*/ 3494 w 3494"/>
                <a:gd name="T5" fmla="*/ 240 h 243"/>
                <a:gd name="T6" fmla="*/ 3302 w 3494"/>
                <a:gd name="T7" fmla="*/ 0 h 243"/>
                <a:gd name="T8" fmla="*/ 86 w 3494"/>
                <a:gd name="T9" fmla="*/ 0 h 243"/>
                <a:gd name="T10" fmla="*/ 0 w 3494"/>
                <a:gd name="T11" fmla="*/ 24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5" name="Freeform 15"/>
            <p:cNvSpPr>
              <a:spLocks/>
            </p:cNvSpPr>
            <p:nvPr/>
          </p:nvSpPr>
          <p:spPr bwMode="auto">
            <a:xfrm>
              <a:off x="1632" y="1661"/>
              <a:ext cx="222" cy="1922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6" name="Freeform 16"/>
            <p:cNvSpPr>
              <a:spLocks/>
            </p:cNvSpPr>
            <p:nvPr/>
          </p:nvSpPr>
          <p:spPr bwMode="auto">
            <a:xfrm>
              <a:off x="2832" y="1536"/>
              <a:ext cx="177" cy="2102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80" y="3552"/>
              <a:ext cx="653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From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2540" y="3552"/>
              <a:ext cx="735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Spare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3860" y="3552"/>
              <a:ext cx="401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TO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</p:grpSp>
      <p:sp>
        <p:nvSpPr>
          <p:cNvPr id="61461" name="Freeform 21"/>
          <p:cNvSpPr>
            <a:spLocks/>
          </p:cNvSpPr>
          <p:nvPr/>
        </p:nvSpPr>
        <p:spPr bwMode="auto">
          <a:xfrm>
            <a:off x="3702050" y="5281571"/>
            <a:ext cx="1404937" cy="44291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73" y="163"/>
              </a:cxn>
              <a:cxn ang="0">
                <a:pos x="1075" y="163"/>
              </a:cxn>
              <a:cxn ang="0">
                <a:pos x="941" y="0"/>
              </a:cxn>
              <a:cxn ang="0">
                <a:pos x="29" y="0"/>
              </a:cxn>
              <a:cxn ang="0">
                <a:pos x="0" y="154"/>
              </a:cxn>
            </a:cxnLst>
            <a:rect l="0" t="0" r="r" b="b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Bravo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sp>
        <p:nvSpPr>
          <p:cNvPr id="61463" name="Freeform 23"/>
          <p:cNvSpPr>
            <a:spLocks/>
          </p:cNvSpPr>
          <p:nvPr/>
        </p:nvSpPr>
        <p:spPr bwMode="auto">
          <a:xfrm>
            <a:off x="3887786" y="4620386"/>
            <a:ext cx="1033463" cy="700087"/>
          </a:xfrm>
          <a:custGeom>
            <a:avLst/>
            <a:gdLst/>
            <a:ahLst/>
            <a:cxnLst>
              <a:cxn ang="0">
                <a:pos x="38" y="221"/>
              </a:cxn>
              <a:cxn ang="0">
                <a:pos x="336" y="173"/>
              </a:cxn>
              <a:cxn ang="0">
                <a:pos x="1075" y="182"/>
              </a:cxn>
              <a:cxn ang="0">
                <a:pos x="1065" y="153"/>
              </a:cxn>
              <a:cxn ang="0">
                <a:pos x="1075" y="125"/>
              </a:cxn>
              <a:cxn ang="0">
                <a:pos x="1065" y="67"/>
              </a:cxn>
              <a:cxn ang="0">
                <a:pos x="1017" y="57"/>
              </a:cxn>
              <a:cxn ang="0">
                <a:pos x="940" y="0"/>
              </a:cxn>
              <a:cxn ang="0">
                <a:pos x="76" y="29"/>
              </a:cxn>
              <a:cxn ang="0">
                <a:pos x="76" y="163"/>
              </a:cxn>
              <a:cxn ang="0">
                <a:pos x="48" y="182"/>
              </a:cxn>
              <a:cxn ang="0">
                <a:pos x="9" y="192"/>
              </a:cxn>
              <a:cxn ang="0">
                <a:pos x="38" y="221"/>
              </a:cxn>
            </a:cxnLst>
            <a:rect l="0" t="0" r="r" b="b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Alpha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Hanoi Tower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ko-KR" sz="2000" dirty="0">
                <a:ea typeface="굴림" charset="-127"/>
              </a:rPr>
              <a:t>Move n </a:t>
            </a: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(3)</a:t>
            </a:r>
            <a:r>
              <a:rPr lang="en-US" altLang="ko-KR" sz="2000" dirty="0">
                <a:ea typeface="굴림" charset="-127"/>
              </a:rPr>
              <a:t> disks from </a:t>
            </a:r>
            <a:r>
              <a:rPr lang="en-US" altLang="ko-KR" sz="2000" dirty="0" err="1">
                <a:ea typeface="굴림" charset="-127"/>
              </a:rPr>
              <a:t>From</a:t>
            </a:r>
            <a:r>
              <a:rPr lang="en-US" altLang="ko-KR" sz="2000" dirty="0">
                <a:ea typeface="굴림" charset="-127"/>
              </a:rPr>
              <a:t> to </a:t>
            </a:r>
            <a:r>
              <a:rPr lang="en-US" altLang="ko-KR" sz="2000" dirty="0" err="1">
                <a:ea typeface="굴림" charset="-127"/>
              </a:rPr>
              <a:t>to</a:t>
            </a:r>
            <a:endParaRPr lang="en-US" altLang="ko-KR" sz="2000" dirty="0"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1 disk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1800" b="1" dirty="0">
              <a:solidFill>
                <a:srgbClr val="FF00FF"/>
              </a:solidFill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r>
              <a:rPr lang="en-US" altLang="ko-KR" sz="1800" dirty="0">
                <a:ea typeface="굴림" charset="-127"/>
              </a:rPr>
              <a:t> </a:t>
            </a:r>
          </a:p>
          <a:p>
            <a:endParaRPr lang="ko-KR" altLang="en-US" sz="2000" dirty="0"/>
          </a:p>
        </p:txBody>
      </p:sp>
      <p:sp>
        <p:nvSpPr>
          <p:cNvPr id="4105" name="슬라이드 번호 개체 틀 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AF041-42DD-4B79-B29B-5839BB884E68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828800" y="5105400"/>
            <a:ext cx="1873250" cy="1116013"/>
            <a:chOff x="1828800" y="5105400"/>
            <a:chExt cx="1873250" cy="1116013"/>
          </a:xfrm>
        </p:grpSpPr>
        <p:sp>
          <p:nvSpPr>
            <p:cNvPr id="61462" name="Freeform 22"/>
            <p:cNvSpPr>
              <a:spLocks/>
            </p:cNvSpPr>
            <p:nvPr/>
          </p:nvSpPr>
          <p:spPr bwMode="auto">
            <a:xfrm>
              <a:off x="1828800" y="5105400"/>
              <a:ext cx="1873250" cy="1116013"/>
            </a:xfrm>
            <a:custGeom>
              <a:avLst/>
              <a:gdLst/>
              <a:ahLst/>
              <a:cxnLst>
                <a:cxn ang="0">
                  <a:pos x="65" y="144"/>
                </a:cxn>
                <a:cxn ang="0">
                  <a:pos x="343" y="154"/>
                </a:cxn>
                <a:cxn ang="0">
                  <a:pos x="1044" y="10"/>
                </a:cxn>
                <a:cxn ang="0">
                  <a:pos x="132" y="0"/>
                </a:cxn>
                <a:cxn ang="0">
                  <a:pos x="17" y="67"/>
                </a:cxn>
                <a:cxn ang="0">
                  <a:pos x="7" y="183"/>
                </a:cxn>
                <a:cxn ang="0">
                  <a:pos x="36" y="173"/>
                </a:cxn>
                <a:cxn ang="0">
                  <a:pos x="65" y="154"/>
                </a:cxn>
                <a:cxn ang="0">
                  <a:pos x="94" y="144"/>
                </a:cxn>
                <a:cxn ang="0">
                  <a:pos x="65" y="144"/>
                </a:cxn>
              </a:cxnLst>
              <a:rect l="0" t="0" r="r" b="b"/>
              <a:pathLst>
                <a:path w="1209" h="362">
                  <a:moveTo>
                    <a:pt x="65" y="144"/>
                  </a:moveTo>
                  <a:cubicBezTo>
                    <a:pt x="155" y="116"/>
                    <a:pt x="252" y="135"/>
                    <a:pt x="343" y="154"/>
                  </a:cubicBezTo>
                  <a:cubicBezTo>
                    <a:pt x="1209" y="142"/>
                    <a:pt x="1106" y="362"/>
                    <a:pt x="1044" y="10"/>
                  </a:cubicBezTo>
                  <a:cubicBezTo>
                    <a:pt x="773" y="19"/>
                    <a:pt x="361" y="79"/>
                    <a:pt x="132" y="0"/>
                  </a:cubicBezTo>
                  <a:cubicBezTo>
                    <a:pt x="64" y="9"/>
                    <a:pt x="38" y="2"/>
                    <a:pt x="17" y="67"/>
                  </a:cubicBezTo>
                  <a:cubicBezTo>
                    <a:pt x="14" y="106"/>
                    <a:pt x="0" y="145"/>
                    <a:pt x="7" y="183"/>
                  </a:cubicBezTo>
                  <a:cubicBezTo>
                    <a:pt x="9" y="193"/>
                    <a:pt x="27" y="178"/>
                    <a:pt x="36" y="173"/>
                  </a:cubicBezTo>
                  <a:cubicBezTo>
                    <a:pt x="46" y="168"/>
                    <a:pt x="55" y="159"/>
                    <a:pt x="65" y="154"/>
                  </a:cubicBezTo>
                  <a:cubicBezTo>
                    <a:pt x="74" y="149"/>
                    <a:pt x="94" y="154"/>
                    <a:pt x="94" y="144"/>
                  </a:cubicBezTo>
                  <a:cubicBezTo>
                    <a:pt x="94" y="134"/>
                    <a:pt x="75" y="144"/>
                    <a:pt x="65" y="14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dirty="0">
                <a:ea typeface="굴림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08250" y="5193987"/>
              <a:ext cx="696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굵은안상수체" pitchFamily="2" charset="-127"/>
                  <a:ea typeface="굵은안상수체" pitchFamily="2" charset="-127"/>
                </a:rPr>
                <a:t>Charlie</a:t>
              </a:r>
              <a:endParaRPr lang="ko-KR" altLang="en-US" dirty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779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 -0.07384 C -0.01632 -0.09421 -0.00174 -0.128 0.00399 -0.14768 C 0.01788 -0.19537 0.02379 -0.24606 0.04549 -0.28842 C 0.05278 -0.30277 0.05781 -0.3287 0.0691 -0.3368 C 0.07691 -0.353 0.10295 -0.36458 0.11615 -0.36782 C 0.12847 -0.37291 0.14201 -0.36875 0.15469 -0.36643 C 0.1625 -0.36226 0.16927 -0.3618 0.17743 -0.35972 C 0.20035 -0.353 0.22483 -0.35416 0.24705 -0.3449 C 0.25087 -0.34351 0.25156 -0.34189 0.25556 -0.33819 C 0.26024 -0.33379 0.2658 -0.33171 0.27066 -0.32754 C 0.28004 -0.31898 0.28733 -0.30763 0.29427 -0.2956 C 0.29635 -0.2824 0.30122 -0.27013 0.30451 -0.2574 C 0.30781 -0.2449 0.30851 -0.22546 0.31684 -0.21736 C 0.31892 -0.20995 0.32222 -0.20763 0.32535 -0.20115 C 0.32951 -0.19259 0.33333 -0.18333 0.33767 -0.17476 C 0.33889 -0.16898 0.33976 -0.16296 0.34045 -0.15717 C 0.34149 -0.13842 0.34323 -0.1206 0.34514 -0.10185 C 0.34635 -0.07708 0.34722 -0.05833 0.34618 -0.0324 C 0.34583 -0.02523 0.34323 -0.01064 0.34323 -0.01041 " pathEditMode="relative" rAng="0" ptsTypes="ffffffffffffffffff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219200" y="3048000"/>
            <a:ext cx="6477000" cy="3189288"/>
            <a:chOff x="768" y="1392"/>
            <a:chExt cx="4512" cy="2585"/>
          </a:xfrm>
        </p:grpSpPr>
        <p:grpSp>
          <p:nvGrpSpPr>
            <p:cNvPr id="4109" name="Group 3"/>
            <p:cNvGrpSpPr>
              <a:grpSpLocks/>
            </p:cNvGrpSpPr>
            <p:nvPr/>
          </p:nvGrpSpPr>
          <p:grpSpPr bwMode="auto">
            <a:xfrm>
              <a:off x="912" y="1536"/>
              <a:ext cx="4176" cy="2441"/>
              <a:chOff x="288" y="1632"/>
              <a:chExt cx="4176" cy="2441"/>
            </a:xfrm>
          </p:grpSpPr>
          <p:sp>
            <p:nvSpPr>
              <p:cNvPr id="4118" name="Freeform 4"/>
              <p:cNvSpPr>
                <a:spLocks/>
              </p:cNvSpPr>
              <p:nvPr/>
            </p:nvSpPr>
            <p:spPr bwMode="auto">
              <a:xfrm>
                <a:off x="288" y="3648"/>
                <a:ext cx="4176" cy="243"/>
              </a:xfrm>
              <a:custGeom>
                <a:avLst/>
                <a:gdLst>
                  <a:gd name="T0" fmla="*/ 0 w 3494"/>
                  <a:gd name="T1" fmla="*/ 240 h 243"/>
                  <a:gd name="T2" fmla="*/ 787 w 3494"/>
                  <a:gd name="T3" fmla="*/ 240 h 243"/>
                  <a:gd name="T4" fmla="*/ 3494 w 3494"/>
                  <a:gd name="T5" fmla="*/ 240 h 243"/>
                  <a:gd name="T6" fmla="*/ 3302 w 3494"/>
                  <a:gd name="T7" fmla="*/ 0 h 243"/>
                  <a:gd name="T8" fmla="*/ 86 w 3494"/>
                  <a:gd name="T9" fmla="*/ 0 h 243"/>
                  <a:gd name="T10" fmla="*/ 0 w 3494"/>
                  <a:gd name="T11" fmla="*/ 240 h 2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4"/>
                  <a:gd name="T19" fmla="*/ 0 h 243"/>
                  <a:gd name="T20" fmla="*/ 3494 w 3494"/>
                  <a:gd name="T21" fmla="*/ 243 h 2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4" h="243">
                    <a:moveTo>
                      <a:pt x="0" y="240"/>
                    </a:moveTo>
                    <a:cubicBezTo>
                      <a:pt x="225" y="88"/>
                      <a:pt x="533" y="239"/>
                      <a:pt x="787" y="240"/>
                    </a:cubicBezTo>
                    <a:cubicBezTo>
                      <a:pt x="1689" y="243"/>
                      <a:pt x="2592" y="240"/>
                      <a:pt x="3494" y="240"/>
                    </a:cubicBezTo>
                    <a:lnTo>
                      <a:pt x="3302" y="0"/>
                    </a:lnTo>
                    <a:lnTo>
                      <a:pt x="86" y="0"/>
                    </a:lnTo>
                    <a:lnTo>
                      <a:pt x="0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33">
                      <a:alpha val="70000"/>
                    </a:srgb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5" name="Freeform 5"/>
              <p:cNvSpPr>
                <a:spLocks/>
              </p:cNvSpPr>
              <p:nvPr/>
            </p:nvSpPr>
            <p:spPr bwMode="auto">
              <a:xfrm>
                <a:off x="1008" y="1757"/>
                <a:ext cx="222" cy="1922"/>
              </a:xfrm>
              <a:custGeom>
                <a:avLst/>
                <a:gdLst/>
                <a:ahLst/>
                <a:cxnLst>
                  <a:cxn ang="0">
                    <a:pos x="67" y="1872"/>
                  </a:cxn>
                  <a:cxn ang="0">
                    <a:pos x="38" y="1440"/>
                  </a:cxn>
                  <a:cxn ang="0">
                    <a:pos x="0" y="1325"/>
                  </a:cxn>
                  <a:cxn ang="0">
                    <a:pos x="29" y="864"/>
                  </a:cxn>
                  <a:cxn ang="0">
                    <a:pos x="58" y="86"/>
                  </a:cxn>
                  <a:cxn ang="0">
                    <a:pos x="125" y="0"/>
                  </a:cxn>
                  <a:cxn ang="0">
                    <a:pos x="154" y="230"/>
                  </a:cxn>
                  <a:cxn ang="0">
                    <a:pos x="144" y="326"/>
                  </a:cxn>
                  <a:cxn ang="0">
                    <a:pos x="125" y="355"/>
                  </a:cxn>
                  <a:cxn ang="0">
                    <a:pos x="134" y="432"/>
                  </a:cxn>
                  <a:cxn ang="0">
                    <a:pos x="154" y="489"/>
                  </a:cxn>
                  <a:cxn ang="0">
                    <a:pos x="154" y="1843"/>
                  </a:cxn>
                  <a:cxn ang="0">
                    <a:pos x="154" y="1901"/>
                  </a:cxn>
                  <a:cxn ang="0">
                    <a:pos x="67" y="1872"/>
                  </a:cxn>
                </a:cxnLst>
                <a:rect l="0" t="0" r="r" b="b"/>
                <a:pathLst>
                  <a:path w="222" h="1922">
                    <a:moveTo>
                      <a:pt x="67" y="1872"/>
                    </a:moveTo>
                    <a:cubicBezTo>
                      <a:pt x="109" y="1749"/>
                      <a:pt x="117" y="1554"/>
                      <a:pt x="38" y="1440"/>
                    </a:cubicBezTo>
                    <a:cubicBezTo>
                      <a:pt x="25" y="1402"/>
                      <a:pt x="14" y="1363"/>
                      <a:pt x="0" y="1325"/>
                    </a:cubicBezTo>
                    <a:cubicBezTo>
                      <a:pt x="8" y="1169"/>
                      <a:pt x="22" y="1021"/>
                      <a:pt x="29" y="864"/>
                    </a:cubicBezTo>
                    <a:cubicBezTo>
                      <a:pt x="35" y="585"/>
                      <a:pt x="42" y="358"/>
                      <a:pt x="58" y="86"/>
                    </a:cubicBezTo>
                    <a:cubicBezTo>
                      <a:pt x="61" y="41"/>
                      <a:pt x="85" y="12"/>
                      <a:pt x="125" y="0"/>
                    </a:cubicBezTo>
                    <a:cubicBezTo>
                      <a:pt x="148" y="74"/>
                      <a:pt x="154" y="230"/>
                      <a:pt x="154" y="230"/>
                    </a:cubicBezTo>
                    <a:cubicBezTo>
                      <a:pt x="151" y="262"/>
                      <a:pt x="151" y="295"/>
                      <a:pt x="144" y="326"/>
                    </a:cubicBezTo>
                    <a:cubicBezTo>
                      <a:pt x="141" y="337"/>
                      <a:pt x="126" y="343"/>
                      <a:pt x="125" y="355"/>
                    </a:cubicBezTo>
                    <a:cubicBezTo>
                      <a:pt x="123" y="381"/>
                      <a:pt x="129" y="407"/>
                      <a:pt x="134" y="432"/>
                    </a:cubicBezTo>
                    <a:cubicBezTo>
                      <a:pt x="138" y="452"/>
                      <a:pt x="154" y="489"/>
                      <a:pt x="154" y="489"/>
                    </a:cubicBezTo>
                    <a:cubicBezTo>
                      <a:pt x="159" y="797"/>
                      <a:pt x="222" y="1556"/>
                      <a:pt x="154" y="1843"/>
                    </a:cubicBezTo>
                    <a:cubicBezTo>
                      <a:pt x="155" y="1847"/>
                      <a:pt x="177" y="1897"/>
                      <a:pt x="154" y="1901"/>
                    </a:cubicBezTo>
                    <a:cubicBezTo>
                      <a:pt x="36" y="1922"/>
                      <a:pt x="48" y="1913"/>
                      <a:pt x="67" y="187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6" name="Freeform 6"/>
              <p:cNvSpPr>
                <a:spLocks/>
              </p:cNvSpPr>
              <p:nvPr/>
            </p:nvSpPr>
            <p:spPr bwMode="auto">
              <a:xfrm>
                <a:off x="3299" y="1662"/>
                <a:ext cx="216" cy="2038"/>
              </a:xfrm>
              <a:custGeom>
                <a:avLst/>
                <a:gdLst/>
                <a:ahLst/>
                <a:cxnLst>
                  <a:cxn ang="0">
                    <a:pos x="31" y="2016"/>
                  </a:cxn>
                  <a:cxn ang="0">
                    <a:pos x="22" y="221"/>
                  </a:cxn>
                  <a:cxn ang="0">
                    <a:pos x="70" y="0"/>
                  </a:cxn>
                  <a:cxn ang="0">
                    <a:pos x="166" y="38"/>
                  </a:cxn>
                  <a:cxn ang="0">
                    <a:pos x="185" y="86"/>
                  </a:cxn>
                  <a:cxn ang="0">
                    <a:pos x="166" y="777"/>
                  </a:cxn>
                  <a:cxn ang="0">
                    <a:pos x="204" y="1987"/>
                  </a:cxn>
                  <a:cxn ang="0">
                    <a:pos x="70" y="2025"/>
                  </a:cxn>
                  <a:cxn ang="0">
                    <a:pos x="41" y="2035"/>
                  </a:cxn>
                  <a:cxn ang="0">
                    <a:pos x="31" y="2016"/>
                  </a:cxn>
                </a:cxnLst>
                <a:rect l="0" t="0" r="r" b="b"/>
                <a:pathLst>
                  <a:path w="215" h="2039">
                    <a:moveTo>
                      <a:pt x="31" y="2016"/>
                    </a:moveTo>
                    <a:cubicBezTo>
                      <a:pt x="28" y="1570"/>
                      <a:pt x="69" y="775"/>
                      <a:pt x="22" y="221"/>
                    </a:cubicBezTo>
                    <a:cubicBezTo>
                      <a:pt x="29" y="96"/>
                      <a:pt x="0" y="66"/>
                      <a:pt x="70" y="0"/>
                    </a:cubicBezTo>
                    <a:cubicBezTo>
                      <a:pt x="107" y="9"/>
                      <a:pt x="130" y="27"/>
                      <a:pt x="166" y="38"/>
                    </a:cubicBezTo>
                    <a:cubicBezTo>
                      <a:pt x="215" y="71"/>
                      <a:pt x="186" y="39"/>
                      <a:pt x="185" y="86"/>
                    </a:cubicBezTo>
                    <a:cubicBezTo>
                      <a:pt x="163" y="822"/>
                      <a:pt x="201" y="486"/>
                      <a:pt x="166" y="777"/>
                    </a:cubicBezTo>
                    <a:cubicBezTo>
                      <a:pt x="158" y="1151"/>
                      <a:pt x="83" y="1637"/>
                      <a:pt x="204" y="1987"/>
                    </a:cubicBezTo>
                    <a:cubicBezTo>
                      <a:pt x="162" y="2015"/>
                      <a:pt x="120" y="2017"/>
                      <a:pt x="70" y="2025"/>
                    </a:cubicBezTo>
                    <a:cubicBezTo>
                      <a:pt x="60" y="2028"/>
                      <a:pt x="50" y="2039"/>
                      <a:pt x="41" y="2035"/>
                    </a:cubicBezTo>
                    <a:cubicBezTo>
                      <a:pt x="30" y="2030"/>
                      <a:pt x="31" y="1987"/>
                      <a:pt x="31" y="20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7" name="Freeform 7"/>
              <p:cNvSpPr>
                <a:spLocks/>
              </p:cNvSpPr>
              <p:nvPr/>
            </p:nvSpPr>
            <p:spPr bwMode="auto">
              <a:xfrm>
                <a:off x="2208" y="1632"/>
                <a:ext cx="177" cy="2102"/>
              </a:xfrm>
              <a:custGeom>
                <a:avLst/>
                <a:gdLst/>
                <a:ahLst/>
                <a:cxnLst>
                  <a:cxn ang="0">
                    <a:pos x="24" y="29"/>
                  </a:cxn>
                  <a:cxn ang="0">
                    <a:pos x="24" y="154"/>
                  </a:cxn>
                  <a:cxn ang="0">
                    <a:pos x="4" y="835"/>
                  </a:cxn>
                  <a:cxn ang="0">
                    <a:pos x="4" y="2054"/>
                  </a:cxn>
                  <a:cxn ang="0">
                    <a:pos x="177" y="1987"/>
                  </a:cxn>
                  <a:cxn ang="0">
                    <a:pos x="110" y="0"/>
                  </a:cxn>
                  <a:cxn ang="0">
                    <a:pos x="24" y="29"/>
                  </a:cxn>
                </a:cxnLst>
                <a:rect l="0" t="0" r="r" b="b"/>
                <a:pathLst>
                  <a:path w="177" h="2103">
                    <a:moveTo>
                      <a:pt x="24" y="29"/>
                    </a:moveTo>
                    <a:cubicBezTo>
                      <a:pt x="0" y="99"/>
                      <a:pt x="24" y="16"/>
                      <a:pt x="24" y="154"/>
                    </a:cubicBezTo>
                    <a:cubicBezTo>
                      <a:pt x="24" y="546"/>
                      <a:pt x="21" y="556"/>
                      <a:pt x="4" y="835"/>
                    </a:cubicBezTo>
                    <a:cubicBezTo>
                      <a:pt x="13" y="1244"/>
                      <a:pt x="4" y="1644"/>
                      <a:pt x="4" y="2054"/>
                    </a:cubicBezTo>
                    <a:cubicBezTo>
                      <a:pt x="132" y="2062"/>
                      <a:pt x="177" y="2103"/>
                      <a:pt x="177" y="1987"/>
                    </a:cubicBezTo>
                    <a:lnTo>
                      <a:pt x="110" y="0"/>
                    </a:lnTo>
                    <a:lnTo>
                      <a:pt x="24" y="2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8" name="Freeform 8"/>
              <p:cNvSpPr>
                <a:spLocks/>
              </p:cNvSpPr>
              <p:nvPr/>
            </p:nvSpPr>
            <p:spPr bwMode="auto">
              <a:xfrm>
                <a:off x="624" y="2880"/>
                <a:ext cx="979" cy="360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3" y="163"/>
                  </a:cxn>
                  <a:cxn ang="0">
                    <a:pos x="1075" y="163"/>
                  </a:cxn>
                  <a:cxn ang="0">
                    <a:pos x="941" y="0"/>
                  </a:cxn>
                  <a:cxn ang="0">
                    <a:pos x="29" y="0"/>
                  </a:cxn>
                  <a:cxn ang="0">
                    <a:pos x="0" y="154"/>
                  </a:cxn>
                </a:cxnLst>
                <a:rect l="0" t="0" r="r" b="b"/>
                <a:pathLst>
                  <a:path w="1075" h="166">
                    <a:moveTo>
                      <a:pt x="0" y="154"/>
                    </a:moveTo>
                    <a:cubicBezTo>
                      <a:pt x="58" y="134"/>
                      <a:pt x="113" y="162"/>
                      <a:pt x="173" y="163"/>
                    </a:cubicBezTo>
                    <a:cubicBezTo>
                      <a:pt x="474" y="166"/>
                      <a:pt x="774" y="163"/>
                      <a:pt x="1075" y="163"/>
                    </a:cubicBezTo>
                    <a:lnTo>
                      <a:pt x="941" y="0"/>
                    </a:lnTo>
                    <a:lnTo>
                      <a:pt x="29" y="0"/>
                    </a:lnTo>
                    <a:lnTo>
                      <a:pt x="0" y="1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9" name="Freeform 9"/>
              <p:cNvSpPr>
                <a:spLocks/>
              </p:cNvSpPr>
              <p:nvPr/>
            </p:nvSpPr>
            <p:spPr bwMode="auto">
              <a:xfrm>
                <a:off x="528" y="3168"/>
                <a:ext cx="1305" cy="905"/>
              </a:xfrm>
              <a:custGeom>
                <a:avLst/>
                <a:gdLst/>
                <a:ahLst/>
                <a:cxnLst>
                  <a:cxn ang="0">
                    <a:pos x="65" y="144"/>
                  </a:cxn>
                  <a:cxn ang="0">
                    <a:pos x="343" y="154"/>
                  </a:cxn>
                  <a:cxn ang="0">
                    <a:pos x="1044" y="10"/>
                  </a:cxn>
                  <a:cxn ang="0">
                    <a:pos x="132" y="0"/>
                  </a:cxn>
                  <a:cxn ang="0">
                    <a:pos x="17" y="67"/>
                  </a:cxn>
                  <a:cxn ang="0">
                    <a:pos x="7" y="183"/>
                  </a:cxn>
                  <a:cxn ang="0">
                    <a:pos x="36" y="173"/>
                  </a:cxn>
                  <a:cxn ang="0">
                    <a:pos x="65" y="154"/>
                  </a:cxn>
                  <a:cxn ang="0">
                    <a:pos x="94" y="144"/>
                  </a:cxn>
                  <a:cxn ang="0">
                    <a:pos x="65" y="144"/>
                  </a:cxn>
                </a:cxnLst>
                <a:rect l="0" t="0" r="r" b="b"/>
                <a:pathLst>
                  <a:path w="1209" h="362">
                    <a:moveTo>
                      <a:pt x="65" y="144"/>
                    </a:moveTo>
                    <a:cubicBezTo>
                      <a:pt x="155" y="116"/>
                      <a:pt x="252" y="135"/>
                      <a:pt x="343" y="154"/>
                    </a:cubicBezTo>
                    <a:cubicBezTo>
                      <a:pt x="1209" y="142"/>
                      <a:pt x="1106" y="362"/>
                      <a:pt x="1044" y="10"/>
                    </a:cubicBezTo>
                    <a:cubicBezTo>
                      <a:pt x="773" y="19"/>
                      <a:pt x="361" y="79"/>
                      <a:pt x="132" y="0"/>
                    </a:cubicBezTo>
                    <a:cubicBezTo>
                      <a:pt x="64" y="9"/>
                      <a:pt x="38" y="2"/>
                      <a:pt x="17" y="67"/>
                    </a:cubicBezTo>
                    <a:cubicBezTo>
                      <a:pt x="14" y="106"/>
                      <a:pt x="0" y="145"/>
                      <a:pt x="7" y="183"/>
                    </a:cubicBezTo>
                    <a:cubicBezTo>
                      <a:pt x="9" y="193"/>
                      <a:pt x="27" y="178"/>
                      <a:pt x="36" y="173"/>
                    </a:cubicBezTo>
                    <a:cubicBezTo>
                      <a:pt x="46" y="168"/>
                      <a:pt x="55" y="159"/>
                      <a:pt x="65" y="154"/>
                    </a:cubicBezTo>
                    <a:cubicBezTo>
                      <a:pt x="74" y="149"/>
                      <a:pt x="94" y="154"/>
                      <a:pt x="94" y="144"/>
                    </a:cubicBezTo>
                    <a:cubicBezTo>
                      <a:pt x="94" y="134"/>
                      <a:pt x="75" y="144"/>
                      <a:pt x="65" y="1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0" name="Freeform 10"/>
              <p:cNvSpPr>
                <a:spLocks/>
              </p:cNvSpPr>
              <p:nvPr/>
            </p:nvSpPr>
            <p:spPr bwMode="auto">
              <a:xfrm>
                <a:off x="720" y="2400"/>
                <a:ext cx="720" cy="567"/>
              </a:xfrm>
              <a:custGeom>
                <a:avLst/>
                <a:gdLst/>
                <a:ahLst/>
                <a:cxnLst>
                  <a:cxn ang="0">
                    <a:pos x="38" y="221"/>
                  </a:cxn>
                  <a:cxn ang="0">
                    <a:pos x="336" y="173"/>
                  </a:cxn>
                  <a:cxn ang="0">
                    <a:pos x="1075" y="182"/>
                  </a:cxn>
                  <a:cxn ang="0">
                    <a:pos x="1065" y="153"/>
                  </a:cxn>
                  <a:cxn ang="0">
                    <a:pos x="1075" y="125"/>
                  </a:cxn>
                  <a:cxn ang="0">
                    <a:pos x="1065" y="67"/>
                  </a:cxn>
                  <a:cxn ang="0">
                    <a:pos x="1017" y="57"/>
                  </a:cxn>
                  <a:cxn ang="0">
                    <a:pos x="940" y="0"/>
                  </a:cxn>
                  <a:cxn ang="0">
                    <a:pos x="76" y="29"/>
                  </a:cxn>
                  <a:cxn ang="0">
                    <a:pos x="76" y="163"/>
                  </a:cxn>
                  <a:cxn ang="0">
                    <a:pos x="48" y="182"/>
                  </a:cxn>
                  <a:cxn ang="0">
                    <a:pos x="9" y="192"/>
                  </a:cxn>
                  <a:cxn ang="0">
                    <a:pos x="38" y="221"/>
                  </a:cxn>
                </a:cxnLst>
                <a:rect l="0" t="0" r="r" b="b"/>
                <a:pathLst>
                  <a:path w="1085" h="227">
                    <a:moveTo>
                      <a:pt x="38" y="221"/>
                    </a:moveTo>
                    <a:cubicBezTo>
                      <a:pt x="142" y="185"/>
                      <a:pt x="220" y="179"/>
                      <a:pt x="336" y="173"/>
                    </a:cubicBezTo>
                    <a:cubicBezTo>
                      <a:pt x="582" y="176"/>
                      <a:pt x="829" y="189"/>
                      <a:pt x="1075" y="182"/>
                    </a:cubicBezTo>
                    <a:cubicBezTo>
                      <a:pt x="1085" y="182"/>
                      <a:pt x="1065" y="163"/>
                      <a:pt x="1065" y="153"/>
                    </a:cubicBezTo>
                    <a:cubicBezTo>
                      <a:pt x="1065" y="143"/>
                      <a:pt x="1072" y="134"/>
                      <a:pt x="1075" y="125"/>
                    </a:cubicBezTo>
                    <a:cubicBezTo>
                      <a:pt x="1072" y="106"/>
                      <a:pt x="1078" y="82"/>
                      <a:pt x="1065" y="67"/>
                    </a:cubicBezTo>
                    <a:cubicBezTo>
                      <a:pt x="1054" y="55"/>
                      <a:pt x="1032" y="64"/>
                      <a:pt x="1017" y="57"/>
                    </a:cubicBezTo>
                    <a:cubicBezTo>
                      <a:pt x="980" y="40"/>
                      <a:pt x="965" y="24"/>
                      <a:pt x="940" y="0"/>
                    </a:cubicBezTo>
                    <a:cubicBezTo>
                      <a:pt x="612" y="31"/>
                      <a:pt x="620" y="22"/>
                      <a:pt x="76" y="29"/>
                    </a:cubicBezTo>
                    <a:cubicBezTo>
                      <a:pt x="53" y="99"/>
                      <a:pt x="54" y="91"/>
                      <a:pt x="76" y="163"/>
                    </a:cubicBezTo>
                    <a:cubicBezTo>
                      <a:pt x="67" y="169"/>
                      <a:pt x="58" y="178"/>
                      <a:pt x="48" y="182"/>
                    </a:cubicBezTo>
                    <a:cubicBezTo>
                      <a:pt x="36" y="187"/>
                      <a:pt x="0" y="183"/>
                      <a:pt x="9" y="192"/>
                    </a:cubicBezTo>
                    <a:cubicBezTo>
                      <a:pt x="44" y="227"/>
                      <a:pt x="104" y="175"/>
                      <a:pt x="38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1" name="Freeform 11"/>
              <p:cNvSpPr>
                <a:spLocks/>
              </p:cNvSpPr>
              <p:nvPr/>
            </p:nvSpPr>
            <p:spPr bwMode="auto">
              <a:xfrm>
                <a:off x="864" y="2016"/>
                <a:ext cx="480" cy="480"/>
              </a:xfrm>
              <a:custGeom>
                <a:avLst/>
                <a:gdLst/>
                <a:ahLst/>
                <a:cxnLst>
                  <a:cxn ang="0">
                    <a:pos x="22" y="174"/>
                  </a:cxn>
                  <a:cxn ang="0">
                    <a:pos x="944" y="183"/>
                  </a:cxn>
                  <a:cxn ang="0">
                    <a:pos x="1021" y="116"/>
                  </a:cxn>
                  <a:cxn ang="0">
                    <a:pos x="963" y="58"/>
                  </a:cxn>
                  <a:cxn ang="0">
                    <a:pos x="665" y="49"/>
                  </a:cxn>
                  <a:cxn ang="0">
                    <a:pos x="205" y="58"/>
                  </a:cxn>
                  <a:cxn ang="0">
                    <a:pos x="70" y="78"/>
                  </a:cxn>
                  <a:cxn ang="0">
                    <a:pos x="3" y="135"/>
                  </a:cxn>
                  <a:cxn ang="0">
                    <a:pos x="13" y="183"/>
                  </a:cxn>
                  <a:cxn ang="0">
                    <a:pos x="51" y="174"/>
                  </a:cxn>
                  <a:cxn ang="0">
                    <a:pos x="22" y="174"/>
                  </a:cxn>
                </a:cxnLst>
                <a:rect l="0" t="0" r="r" b="b"/>
                <a:pathLst>
                  <a:path w="1037" h="208">
                    <a:moveTo>
                      <a:pt x="22" y="174"/>
                    </a:moveTo>
                    <a:cubicBezTo>
                      <a:pt x="349" y="208"/>
                      <a:pt x="527" y="188"/>
                      <a:pt x="944" y="183"/>
                    </a:cubicBezTo>
                    <a:cubicBezTo>
                      <a:pt x="976" y="162"/>
                      <a:pt x="989" y="137"/>
                      <a:pt x="1021" y="116"/>
                    </a:cubicBezTo>
                    <a:cubicBezTo>
                      <a:pt x="1037" y="63"/>
                      <a:pt x="1008" y="70"/>
                      <a:pt x="963" y="58"/>
                    </a:cubicBezTo>
                    <a:cubicBezTo>
                      <a:pt x="875" y="0"/>
                      <a:pt x="764" y="46"/>
                      <a:pt x="665" y="49"/>
                    </a:cubicBezTo>
                    <a:cubicBezTo>
                      <a:pt x="512" y="54"/>
                      <a:pt x="358" y="55"/>
                      <a:pt x="205" y="58"/>
                    </a:cubicBezTo>
                    <a:cubicBezTo>
                      <a:pt x="160" y="65"/>
                      <a:pt x="96" y="40"/>
                      <a:pt x="70" y="78"/>
                    </a:cubicBezTo>
                    <a:cubicBezTo>
                      <a:pt x="48" y="110"/>
                      <a:pt x="40" y="123"/>
                      <a:pt x="3" y="135"/>
                    </a:cubicBezTo>
                    <a:cubicBezTo>
                      <a:pt x="6" y="151"/>
                      <a:pt x="0" y="173"/>
                      <a:pt x="13" y="183"/>
                    </a:cubicBezTo>
                    <a:cubicBezTo>
                      <a:pt x="23" y="191"/>
                      <a:pt x="42" y="183"/>
                      <a:pt x="51" y="174"/>
                    </a:cubicBezTo>
                    <a:cubicBezTo>
                      <a:pt x="58" y="167"/>
                      <a:pt x="32" y="174"/>
                      <a:pt x="22" y="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</p:grp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768" y="1392"/>
              <a:ext cx="4512" cy="25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3" name="Freeform 13"/>
            <p:cNvSpPr>
              <a:spLocks/>
            </p:cNvSpPr>
            <p:nvPr/>
          </p:nvSpPr>
          <p:spPr bwMode="auto">
            <a:xfrm>
              <a:off x="3924" y="1564"/>
              <a:ext cx="215" cy="2039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4112" name="Freeform 14"/>
            <p:cNvSpPr>
              <a:spLocks/>
            </p:cNvSpPr>
            <p:nvPr/>
          </p:nvSpPr>
          <p:spPr bwMode="auto">
            <a:xfrm>
              <a:off x="816" y="3552"/>
              <a:ext cx="4272" cy="336"/>
            </a:xfrm>
            <a:custGeom>
              <a:avLst/>
              <a:gdLst>
                <a:gd name="T0" fmla="*/ 0 w 3494"/>
                <a:gd name="T1" fmla="*/ 240 h 243"/>
                <a:gd name="T2" fmla="*/ 787 w 3494"/>
                <a:gd name="T3" fmla="*/ 240 h 243"/>
                <a:gd name="T4" fmla="*/ 3494 w 3494"/>
                <a:gd name="T5" fmla="*/ 240 h 243"/>
                <a:gd name="T6" fmla="*/ 3302 w 3494"/>
                <a:gd name="T7" fmla="*/ 0 h 243"/>
                <a:gd name="T8" fmla="*/ 86 w 3494"/>
                <a:gd name="T9" fmla="*/ 0 h 243"/>
                <a:gd name="T10" fmla="*/ 0 w 3494"/>
                <a:gd name="T11" fmla="*/ 24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5" name="Freeform 15"/>
            <p:cNvSpPr>
              <a:spLocks/>
            </p:cNvSpPr>
            <p:nvPr/>
          </p:nvSpPr>
          <p:spPr bwMode="auto">
            <a:xfrm>
              <a:off x="1632" y="1661"/>
              <a:ext cx="222" cy="1922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6" name="Freeform 16"/>
            <p:cNvSpPr>
              <a:spLocks/>
            </p:cNvSpPr>
            <p:nvPr/>
          </p:nvSpPr>
          <p:spPr bwMode="auto">
            <a:xfrm>
              <a:off x="2832" y="1536"/>
              <a:ext cx="177" cy="2102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80" y="3552"/>
              <a:ext cx="653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From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2540" y="3552"/>
              <a:ext cx="735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Spare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3860" y="3552"/>
              <a:ext cx="401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TO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</p:grpSp>
      <p:sp>
        <p:nvSpPr>
          <p:cNvPr id="61461" name="Freeform 21"/>
          <p:cNvSpPr>
            <a:spLocks/>
          </p:cNvSpPr>
          <p:nvPr/>
        </p:nvSpPr>
        <p:spPr bwMode="auto">
          <a:xfrm>
            <a:off x="3702050" y="5281571"/>
            <a:ext cx="1404937" cy="44291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73" y="163"/>
              </a:cxn>
              <a:cxn ang="0">
                <a:pos x="1075" y="163"/>
              </a:cxn>
              <a:cxn ang="0">
                <a:pos x="941" y="0"/>
              </a:cxn>
              <a:cxn ang="0">
                <a:pos x="29" y="0"/>
              </a:cxn>
              <a:cxn ang="0">
                <a:pos x="0" y="154"/>
              </a:cxn>
            </a:cxnLst>
            <a:rect l="0" t="0" r="r" b="b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Bravo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Hanoi towers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ko-KR" sz="2000" dirty="0">
                <a:ea typeface="굴림" charset="-127"/>
              </a:rPr>
              <a:t>Move n </a:t>
            </a: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(3)</a:t>
            </a:r>
            <a:r>
              <a:rPr lang="en-US" altLang="ko-KR" sz="2000" dirty="0">
                <a:ea typeface="굴림" charset="-127"/>
              </a:rPr>
              <a:t> disks from </a:t>
            </a:r>
            <a:r>
              <a:rPr lang="en-US" altLang="ko-KR" sz="2000" dirty="0" err="1">
                <a:ea typeface="굴림" charset="-127"/>
              </a:rPr>
              <a:t>From</a:t>
            </a:r>
            <a:r>
              <a:rPr lang="en-US" altLang="ko-KR" sz="2000" dirty="0">
                <a:ea typeface="굴림" charset="-127"/>
              </a:rPr>
              <a:t> to </a:t>
            </a:r>
            <a:r>
              <a:rPr lang="en-US" altLang="ko-KR" sz="2000" dirty="0" err="1">
                <a:ea typeface="굴림" charset="-127"/>
              </a:rPr>
              <a:t>to</a:t>
            </a:r>
            <a:endParaRPr lang="en-US" altLang="ko-KR" sz="2000" dirty="0"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1 disk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1800" b="1" dirty="0">
              <a:solidFill>
                <a:srgbClr val="FF00FF"/>
              </a:solidFill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r>
              <a:rPr lang="en-US" altLang="ko-KR" sz="1800" dirty="0">
                <a:ea typeface="굴림" charset="-127"/>
              </a:rPr>
              <a:t> </a:t>
            </a:r>
          </a:p>
          <a:p>
            <a:endParaRPr lang="ko-KR" altLang="en-US" sz="2000" dirty="0"/>
          </a:p>
        </p:txBody>
      </p:sp>
      <p:sp>
        <p:nvSpPr>
          <p:cNvPr id="4105" name="슬라이드 번호 개체 틀 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AF041-42DD-4B79-B29B-5839BB884E68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220072" y="5121275"/>
            <a:ext cx="1873250" cy="1116013"/>
            <a:chOff x="1828800" y="5105400"/>
            <a:chExt cx="1873250" cy="1116013"/>
          </a:xfrm>
        </p:grpSpPr>
        <p:sp>
          <p:nvSpPr>
            <p:cNvPr id="61462" name="Freeform 22"/>
            <p:cNvSpPr>
              <a:spLocks/>
            </p:cNvSpPr>
            <p:nvPr/>
          </p:nvSpPr>
          <p:spPr bwMode="auto">
            <a:xfrm>
              <a:off x="1828800" y="5105400"/>
              <a:ext cx="1873250" cy="1116013"/>
            </a:xfrm>
            <a:custGeom>
              <a:avLst/>
              <a:gdLst/>
              <a:ahLst/>
              <a:cxnLst>
                <a:cxn ang="0">
                  <a:pos x="65" y="144"/>
                </a:cxn>
                <a:cxn ang="0">
                  <a:pos x="343" y="154"/>
                </a:cxn>
                <a:cxn ang="0">
                  <a:pos x="1044" y="10"/>
                </a:cxn>
                <a:cxn ang="0">
                  <a:pos x="132" y="0"/>
                </a:cxn>
                <a:cxn ang="0">
                  <a:pos x="17" y="67"/>
                </a:cxn>
                <a:cxn ang="0">
                  <a:pos x="7" y="183"/>
                </a:cxn>
                <a:cxn ang="0">
                  <a:pos x="36" y="173"/>
                </a:cxn>
                <a:cxn ang="0">
                  <a:pos x="65" y="154"/>
                </a:cxn>
                <a:cxn ang="0">
                  <a:pos x="94" y="144"/>
                </a:cxn>
                <a:cxn ang="0">
                  <a:pos x="65" y="144"/>
                </a:cxn>
              </a:cxnLst>
              <a:rect l="0" t="0" r="r" b="b"/>
              <a:pathLst>
                <a:path w="1209" h="362">
                  <a:moveTo>
                    <a:pt x="65" y="144"/>
                  </a:moveTo>
                  <a:cubicBezTo>
                    <a:pt x="155" y="116"/>
                    <a:pt x="252" y="135"/>
                    <a:pt x="343" y="154"/>
                  </a:cubicBezTo>
                  <a:cubicBezTo>
                    <a:pt x="1209" y="142"/>
                    <a:pt x="1106" y="362"/>
                    <a:pt x="1044" y="10"/>
                  </a:cubicBezTo>
                  <a:cubicBezTo>
                    <a:pt x="773" y="19"/>
                    <a:pt x="361" y="79"/>
                    <a:pt x="132" y="0"/>
                  </a:cubicBezTo>
                  <a:cubicBezTo>
                    <a:pt x="64" y="9"/>
                    <a:pt x="38" y="2"/>
                    <a:pt x="17" y="67"/>
                  </a:cubicBezTo>
                  <a:cubicBezTo>
                    <a:pt x="14" y="106"/>
                    <a:pt x="0" y="145"/>
                    <a:pt x="7" y="183"/>
                  </a:cubicBezTo>
                  <a:cubicBezTo>
                    <a:pt x="9" y="193"/>
                    <a:pt x="27" y="178"/>
                    <a:pt x="36" y="173"/>
                  </a:cubicBezTo>
                  <a:cubicBezTo>
                    <a:pt x="46" y="168"/>
                    <a:pt x="55" y="159"/>
                    <a:pt x="65" y="154"/>
                  </a:cubicBezTo>
                  <a:cubicBezTo>
                    <a:pt x="74" y="149"/>
                    <a:pt x="94" y="154"/>
                    <a:pt x="94" y="144"/>
                  </a:cubicBezTo>
                  <a:cubicBezTo>
                    <a:pt x="94" y="134"/>
                    <a:pt x="75" y="144"/>
                    <a:pt x="65" y="14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dirty="0">
                <a:ea typeface="굴림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08250" y="5193987"/>
              <a:ext cx="696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굵은안상수체" pitchFamily="2" charset="-127"/>
                  <a:ea typeface="굵은안상수체" pitchFamily="2" charset="-127"/>
                </a:rPr>
                <a:t>Charlie</a:t>
              </a:r>
              <a:endParaRPr lang="ko-KR" altLang="en-US" dirty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endParaRPr>
            </a:p>
          </p:txBody>
        </p:sp>
      </p:grpSp>
      <p:sp>
        <p:nvSpPr>
          <p:cNvPr id="27" name="Freeform 23"/>
          <p:cNvSpPr>
            <a:spLocks/>
          </p:cNvSpPr>
          <p:nvPr/>
        </p:nvSpPr>
        <p:spPr bwMode="auto">
          <a:xfrm>
            <a:off x="3851920" y="4673129"/>
            <a:ext cx="1033463" cy="700087"/>
          </a:xfrm>
          <a:custGeom>
            <a:avLst/>
            <a:gdLst/>
            <a:ahLst/>
            <a:cxnLst>
              <a:cxn ang="0">
                <a:pos x="38" y="221"/>
              </a:cxn>
              <a:cxn ang="0">
                <a:pos x="336" y="173"/>
              </a:cxn>
              <a:cxn ang="0">
                <a:pos x="1075" y="182"/>
              </a:cxn>
              <a:cxn ang="0">
                <a:pos x="1065" y="153"/>
              </a:cxn>
              <a:cxn ang="0">
                <a:pos x="1075" y="125"/>
              </a:cxn>
              <a:cxn ang="0">
                <a:pos x="1065" y="67"/>
              </a:cxn>
              <a:cxn ang="0">
                <a:pos x="1017" y="57"/>
              </a:cxn>
              <a:cxn ang="0">
                <a:pos x="940" y="0"/>
              </a:cxn>
              <a:cxn ang="0">
                <a:pos x="76" y="29"/>
              </a:cxn>
              <a:cxn ang="0">
                <a:pos x="76" y="163"/>
              </a:cxn>
              <a:cxn ang="0">
                <a:pos x="48" y="182"/>
              </a:cxn>
              <a:cxn ang="0">
                <a:pos x="9" y="192"/>
              </a:cxn>
              <a:cxn ang="0">
                <a:pos x="38" y="221"/>
              </a:cxn>
            </a:cxnLst>
            <a:rect l="0" t="0" r="r" b="b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Alpha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162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7963 C -0.00347 -0.11505 -0.00034 -0.10972 -0.00555 -0.12801 C -0.00729 -0.13449 -0.00833 -0.1419 -0.01128 -0.14815 C -0.0125 -0.15093 -0.01545 -0.15602 -0.01545 -0.15579 C -0.01666 -0.16343 -0.01961 -0.16898 -0.02239 -0.17547 C -0.0302 -0.19352 -0.03802 -0.20787 -0.05086 -0.22014 C -0.05503 -0.22431 -0.06423 -0.22547 -0.06857 -0.22547 C -0.07951 -0.22547 -0.09045 -0.22547 -0.10138 -0.225 C -0.10746 -0.22454 -0.1125 -0.21713 -0.11822 -0.21459 C -0.12291 -0.21065 -0.12795 -0.20347 -0.13333 -0.20116 C -0.13767 -0.19213 -0.14531 -0.18658 -0.1493 -0.17732 C -0.15468 -0.16505 -0.15763 -0.15116 -0.16371 -0.13935 C -0.16388 -0.13773 -0.16388 -0.13611 -0.16441 -0.13449 C -0.16527 -0.13241 -0.16788 -0.12801 -0.16788 -0.12778 C -0.16909 -0.12199 -0.17031 -0.11644 -0.17274 -0.11111 C -0.17413 -0.10463 -0.17586 -0.09815 -0.17708 -0.0919 C -0.17882 -0.08334 -0.17691 -0.08889 -0.17882 -0.07847 C -0.18072 -0.06551 -0.18333 -0.05185 -0.18611 -0.03935 C -0.18767 -0.02685 -0.18906 -0.01459 -0.19027 -0.00209 C -0.18993 0.01528 -0.18888 0.0331 -0.18888 0.05115 " pathEditMode="relative" rAng="0" ptsTypes="fffffffffffffffffff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9 -0.01898 C 0.01718 -0.04722 0.02934 -0.07384 0.03715 -0.10185 C 0.04392 -0.12615 0.04982 -0.15092 0.05781 -0.17476 C 0.06337 -0.19097 0.06475 -0.21111 0.06771 -0.22847 C 0.07083 -0.24861 0.07673 -0.26898 0.08455 -0.28634 C 0.09218 -0.30324 0.09826 -0.32129 0.10712 -0.33726 C 0.11093 -0.34421 0.1125 -0.35254 0.11892 -0.35532 C 0.12639 -0.37037 0.13732 -0.37361 0.14965 -0.37592 C 0.1533 -0.375 0.15712 -0.37569 0.16041 -0.37314 C 0.1625 -0.37175 0.16302 -0.36759 0.16441 -0.36481 C 0.16597 -0.36157 0.16875 -0.35972 0.17031 -0.35648 C 0.17309 -0.35092 0.17465 -0.3456 0.17725 -0.34004 C 0.17847 -0.33287 0.18125 -0.32685 0.1842 -0.32083 C 0.18889 -0.29976 0.1908 -0.27962 0.19201 -0.2574 C 0.19132 -0.19837 0.18993 -0.14027 0.18993 -0.08125 " pathEditMode="relative" rAng="0" ptsTypes="ffffffffffffffA">
                                      <p:cBhvr>
                                        <p:cTn id="10" dur="20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1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Implementation of Stacks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structure and operations required to implement stacks in a program</a:t>
            </a:r>
          </a:p>
          <a:p>
            <a:pPr lvl="1"/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structure: a repository to store data linearly</a:t>
            </a:r>
          </a:p>
          <a:p>
            <a:pPr lvl="2"/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Array can be used in the C language.</a:t>
            </a:r>
          </a:p>
          <a:p>
            <a:pPr lvl="2"/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Sometimes the repository itself is called a stack.</a:t>
            </a:r>
          </a:p>
          <a:p>
            <a:pPr lvl="2"/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position of the lastly inserted element in a stack is called the ‘top’ of the stack</a:t>
            </a:r>
          </a:p>
          <a:p>
            <a:pPr lvl="1"/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Operations</a:t>
            </a:r>
            <a:r>
              <a:rPr lang="ko-KR" altLang="en-US" sz="2000" dirty="0" smtClean="0">
                <a:latin typeface="Verdana" pitchFamily="34" charset="0"/>
                <a:cs typeface="Verdana" pitchFamily="34" charset="0"/>
              </a:rPr>
              <a:t> 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Insertion: save data in the </a:t>
            </a:r>
            <a:r>
              <a:rPr lang="en-US" altLang="ko-K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storing place,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which is normally called ‘push’.</a:t>
            </a:r>
          </a:p>
          <a:p>
            <a:pPr lvl="2"/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Deletion: draw out data from the storing place. The data are drawn out in reverse order of the </a:t>
            </a:r>
            <a:r>
              <a:rPr lang="en-US" altLang="ko-K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inserted data,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which is called ‘pop’.</a:t>
            </a:r>
          </a:p>
          <a:p>
            <a:pPr lvl="2"/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operation to check whether the stack is empty or not.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isEmpty</a:t>
            </a:r>
            <a:endParaRPr lang="ko-KR" altLang="en-US" sz="1600" dirty="0" smtClean="0">
              <a:latin typeface="Verdana" pitchFamily="34" charset="0"/>
              <a:cs typeface="Verdana" pitchFamily="34" charset="0"/>
            </a:endParaRPr>
          </a:p>
          <a:p>
            <a:pPr lvl="2"/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operation to return the items (elements) on the top of the stack.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peek</a:t>
            </a:r>
            <a:endParaRPr lang="ko-KR" altLang="en-US" sz="1600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9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219200" y="3048000"/>
            <a:ext cx="6477000" cy="3189288"/>
            <a:chOff x="768" y="1392"/>
            <a:chExt cx="4512" cy="2585"/>
          </a:xfrm>
        </p:grpSpPr>
        <p:grpSp>
          <p:nvGrpSpPr>
            <p:cNvPr id="4109" name="Group 3"/>
            <p:cNvGrpSpPr>
              <a:grpSpLocks/>
            </p:cNvGrpSpPr>
            <p:nvPr/>
          </p:nvGrpSpPr>
          <p:grpSpPr bwMode="auto">
            <a:xfrm>
              <a:off x="912" y="1536"/>
              <a:ext cx="4176" cy="2441"/>
              <a:chOff x="288" y="1632"/>
              <a:chExt cx="4176" cy="2441"/>
            </a:xfrm>
          </p:grpSpPr>
          <p:sp>
            <p:nvSpPr>
              <p:cNvPr id="4118" name="Freeform 4"/>
              <p:cNvSpPr>
                <a:spLocks/>
              </p:cNvSpPr>
              <p:nvPr/>
            </p:nvSpPr>
            <p:spPr bwMode="auto">
              <a:xfrm>
                <a:off x="288" y="3648"/>
                <a:ext cx="4176" cy="243"/>
              </a:xfrm>
              <a:custGeom>
                <a:avLst/>
                <a:gdLst>
                  <a:gd name="T0" fmla="*/ 0 w 3494"/>
                  <a:gd name="T1" fmla="*/ 240 h 243"/>
                  <a:gd name="T2" fmla="*/ 787 w 3494"/>
                  <a:gd name="T3" fmla="*/ 240 h 243"/>
                  <a:gd name="T4" fmla="*/ 3494 w 3494"/>
                  <a:gd name="T5" fmla="*/ 240 h 243"/>
                  <a:gd name="T6" fmla="*/ 3302 w 3494"/>
                  <a:gd name="T7" fmla="*/ 0 h 243"/>
                  <a:gd name="T8" fmla="*/ 86 w 3494"/>
                  <a:gd name="T9" fmla="*/ 0 h 243"/>
                  <a:gd name="T10" fmla="*/ 0 w 3494"/>
                  <a:gd name="T11" fmla="*/ 240 h 2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4"/>
                  <a:gd name="T19" fmla="*/ 0 h 243"/>
                  <a:gd name="T20" fmla="*/ 3494 w 3494"/>
                  <a:gd name="T21" fmla="*/ 243 h 2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4" h="243">
                    <a:moveTo>
                      <a:pt x="0" y="240"/>
                    </a:moveTo>
                    <a:cubicBezTo>
                      <a:pt x="225" y="88"/>
                      <a:pt x="533" y="239"/>
                      <a:pt x="787" y="240"/>
                    </a:cubicBezTo>
                    <a:cubicBezTo>
                      <a:pt x="1689" y="243"/>
                      <a:pt x="2592" y="240"/>
                      <a:pt x="3494" y="240"/>
                    </a:cubicBezTo>
                    <a:lnTo>
                      <a:pt x="3302" y="0"/>
                    </a:lnTo>
                    <a:lnTo>
                      <a:pt x="86" y="0"/>
                    </a:lnTo>
                    <a:lnTo>
                      <a:pt x="0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33">
                      <a:alpha val="70000"/>
                    </a:srgb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5" name="Freeform 5"/>
              <p:cNvSpPr>
                <a:spLocks/>
              </p:cNvSpPr>
              <p:nvPr/>
            </p:nvSpPr>
            <p:spPr bwMode="auto">
              <a:xfrm>
                <a:off x="1008" y="1757"/>
                <a:ext cx="222" cy="1922"/>
              </a:xfrm>
              <a:custGeom>
                <a:avLst/>
                <a:gdLst/>
                <a:ahLst/>
                <a:cxnLst>
                  <a:cxn ang="0">
                    <a:pos x="67" y="1872"/>
                  </a:cxn>
                  <a:cxn ang="0">
                    <a:pos x="38" y="1440"/>
                  </a:cxn>
                  <a:cxn ang="0">
                    <a:pos x="0" y="1325"/>
                  </a:cxn>
                  <a:cxn ang="0">
                    <a:pos x="29" y="864"/>
                  </a:cxn>
                  <a:cxn ang="0">
                    <a:pos x="58" y="86"/>
                  </a:cxn>
                  <a:cxn ang="0">
                    <a:pos x="125" y="0"/>
                  </a:cxn>
                  <a:cxn ang="0">
                    <a:pos x="154" y="230"/>
                  </a:cxn>
                  <a:cxn ang="0">
                    <a:pos x="144" y="326"/>
                  </a:cxn>
                  <a:cxn ang="0">
                    <a:pos x="125" y="355"/>
                  </a:cxn>
                  <a:cxn ang="0">
                    <a:pos x="134" y="432"/>
                  </a:cxn>
                  <a:cxn ang="0">
                    <a:pos x="154" y="489"/>
                  </a:cxn>
                  <a:cxn ang="0">
                    <a:pos x="154" y="1843"/>
                  </a:cxn>
                  <a:cxn ang="0">
                    <a:pos x="154" y="1901"/>
                  </a:cxn>
                  <a:cxn ang="0">
                    <a:pos x="67" y="1872"/>
                  </a:cxn>
                </a:cxnLst>
                <a:rect l="0" t="0" r="r" b="b"/>
                <a:pathLst>
                  <a:path w="222" h="1922">
                    <a:moveTo>
                      <a:pt x="67" y="1872"/>
                    </a:moveTo>
                    <a:cubicBezTo>
                      <a:pt x="109" y="1749"/>
                      <a:pt x="117" y="1554"/>
                      <a:pt x="38" y="1440"/>
                    </a:cubicBezTo>
                    <a:cubicBezTo>
                      <a:pt x="25" y="1402"/>
                      <a:pt x="14" y="1363"/>
                      <a:pt x="0" y="1325"/>
                    </a:cubicBezTo>
                    <a:cubicBezTo>
                      <a:pt x="8" y="1169"/>
                      <a:pt x="22" y="1021"/>
                      <a:pt x="29" y="864"/>
                    </a:cubicBezTo>
                    <a:cubicBezTo>
                      <a:pt x="35" y="585"/>
                      <a:pt x="42" y="358"/>
                      <a:pt x="58" y="86"/>
                    </a:cubicBezTo>
                    <a:cubicBezTo>
                      <a:pt x="61" y="41"/>
                      <a:pt x="85" y="12"/>
                      <a:pt x="125" y="0"/>
                    </a:cubicBezTo>
                    <a:cubicBezTo>
                      <a:pt x="148" y="74"/>
                      <a:pt x="154" y="230"/>
                      <a:pt x="154" y="230"/>
                    </a:cubicBezTo>
                    <a:cubicBezTo>
                      <a:pt x="151" y="262"/>
                      <a:pt x="151" y="295"/>
                      <a:pt x="144" y="326"/>
                    </a:cubicBezTo>
                    <a:cubicBezTo>
                      <a:pt x="141" y="337"/>
                      <a:pt x="126" y="343"/>
                      <a:pt x="125" y="355"/>
                    </a:cubicBezTo>
                    <a:cubicBezTo>
                      <a:pt x="123" y="381"/>
                      <a:pt x="129" y="407"/>
                      <a:pt x="134" y="432"/>
                    </a:cubicBezTo>
                    <a:cubicBezTo>
                      <a:pt x="138" y="452"/>
                      <a:pt x="154" y="489"/>
                      <a:pt x="154" y="489"/>
                    </a:cubicBezTo>
                    <a:cubicBezTo>
                      <a:pt x="159" y="797"/>
                      <a:pt x="222" y="1556"/>
                      <a:pt x="154" y="1843"/>
                    </a:cubicBezTo>
                    <a:cubicBezTo>
                      <a:pt x="155" y="1847"/>
                      <a:pt x="177" y="1897"/>
                      <a:pt x="154" y="1901"/>
                    </a:cubicBezTo>
                    <a:cubicBezTo>
                      <a:pt x="36" y="1922"/>
                      <a:pt x="48" y="1913"/>
                      <a:pt x="67" y="187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6" name="Freeform 6"/>
              <p:cNvSpPr>
                <a:spLocks/>
              </p:cNvSpPr>
              <p:nvPr/>
            </p:nvSpPr>
            <p:spPr bwMode="auto">
              <a:xfrm>
                <a:off x="3299" y="1662"/>
                <a:ext cx="216" cy="2038"/>
              </a:xfrm>
              <a:custGeom>
                <a:avLst/>
                <a:gdLst/>
                <a:ahLst/>
                <a:cxnLst>
                  <a:cxn ang="0">
                    <a:pos x="31" y="2016"/>
                  </a:cxn>
                  <a:cxn ang="0">
                    <a:pos x="22" y="221"/>
                  </a:cxn>
                  <a:cxn ang="0">
                    <a:pos x="70" y="0"/>
                  </a:cxn>
                  <a:cxn ang="0">
                    <a:pos x="166" y="38"/>
                  </a:cxn>
                  <a:cxn ang="0">
                    <a:pos x="185" y="86"/>
                  </a:cxn>
                  <a:cxn ang="0">
                    <a:pos x="166" y="777"/>
                  </a:cxn>
                  <a:cxn ang="0">
                    <a:pos x="204" y="1987"/>
                  </a:cxn>
                  <a:cxn ang="0">
                    <a:pos x="70" y="2025"/>
                  </a:cxn>
                  <a:cxn ang="0">
                    <a:pos x="41" y="2035"/>
                  </a:cxn>
                  <a:cxn ang="0">
                    <a:pos x="31" y="2016"/>
                  </a:cxn>
                </a:cxnLst>
                <a:rect l="0" t="0" r="r" b="b"/>
                <a:pathLst>
                  <a:path w="215" h="2039">
                    <a:moveTo>
                      <a:pt x="31" y="2016"/>
                    </a:moveTo>
                    <a:cubicBezTo>
                      <a:pt x="28" y="1570"/>
                      <a:pt x="69" y="775"/>
                      <a:pt x="22" y="221"/>
                    </a:cubicBezTo>
                    <a:cubicBezTo>
                      <a:pt x="29" y="96"/>
                      <a:pt x="0" y="66"/>
                      <a:pt x="70" y="0"/>
                    </a:cubicBezTo>
                    <a:cubicBezTo>
                      <a:pt x="107" y="9"/>
                      <a:pt x="130" y="27"/>
                      <a:pt x="166" y="38"/>
                    </a:cubicBezTo>
                    <a:cubicBezTo>
                      <a:pt x="215" y="71"/>
                      <a:pt x="186" y="39"/>
                      <a:pt x="185" y="86"/>
                    </a:cubicBezTo>
                    <a:cubicBezTo>
                      <a:pt x="163" y="822"/>
                      <a:pt x="201" y="486"/>
                      <a:pt x="166" y="777"/>
                    </a:cubicBezTo>
                    <a:cubicBezTo>
                      <a:pt x="158" y="1151"/>
                      <a:pt x="83" y="1637"/>
                      <a:pt x="204" y="1987"/>
                    </a:cubicBezTo>
                    <a:cubicBezTo>
                      <a:pt x="162" y="2015"/>
                      <a:pt x="120" y="2017"/>
                      <a:pt x="70" y="2025"/>
                    </a:cubicBezTo>
                    <a:cubicBezTo>
                      <a:pt x="60" y="2028"/>
                      <a:pt x="50" y="2039"/>
                      <a:pt x="41" y="2035"/>
                    </a:cubicBezTo>
                    <a:cubicBezTo>
                      <a:pt x="30" y="2030"/>
                      <a:pt x="31" y="1987"/>
                      <a:pt x="31" y="20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7" name="Freeform 7"/>
              <p:cNvSpPr>
                <a:spLocks/>
              </p:cNvSpPr>
              <p:nvPr/>
            </p:nvSpPr>
            <p:spPr bwMode="auto">
              <a:xfrm>
                <a:off x="2208" y="1632"/>
                <a:ext cx="177" cy="2102"/>
              </a:xfrm>
              <a:custGeom>
                <a:avLst/>
                <a:gdLst/>
                <a:ahLst/>
                <a:cxnLst>
                  <a:cxn ang="0">
                    <a:pos x="24" y="29"/>
                  </a:cxn>
                  <a:cxn ang="0">
                    <a:pos x="24" y="154"/>
                  </a:cxn>
                  <a:cxn ang="0">
                    <a:pos x="4" y="835"/>
                  </a:cxn>
                  <a:cxn ang="0">
                    <a:pos x="4" y="2054"/>
                  </a:cxn>
                  <a:cxn ang="0">
                    <a:pos x="177" y="1987"/>
                  </a:cxn>
                  <a:cxn ang="0">
                    <a:pos x="110" y="0"/>
                  </a:cxn>
                  <a:cxn ang="0">
                    <a:pos x="24" y="29"/>
                  </a:cxn>
                </a:cxnLst>
                <a:rect l="0" t="0" r="r" b="b"/>
                <a:pathLst>
                  <a:path w="177" h="2103">
                    <a:moveTo>
                      <a:pt x="24" y="29"/>
                    </a:moveTo>
                    <a:cubicBezTo>
                      <a:pt x="0" y="99"/>
                      <a:pt x="24" y="16"/>
                      <a:pt x="24" y="154"/>
                    </a:cubicBezTo>
                    <a:cubicBezTo>
                      <a:pt x="24" y="546"/>
                      <a:pt x="21" y="556"/>
                      <a:pt x="4" y="835"/>
                    </a:cubicBezTo>
                    <a:cubicBezTo>
                      <a:pt x="13" y="1244"/>
                      <a:pt x="4" y="1644"/>
                      <a:pt x="4" y="2054"/>
                    </a:cubicBezTo>
                    <a:cubicBezTo>
                      <a:pt x="132" y="2062"/>
                      <a:pt x="177" y="2103"/>
                      <a:pt x="177" y="1987"/>
                    </a:cubicBezTo>
                    <a:lnTo>
                      <a:pt x="110" y="0"/>
                    </a:lnTo>
                    <a:lnTo>
                      <a:pt x="24" y="2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8" name="Freeform 8"/>
              <p:cNvSpPr>
                <a:spLocks/>
              </p:cNvSpPr>
              <p:nvPr/>
            </p:nvSpPr>
            <p:spPr bwMode="auto">
              <a:xfrm>
                <a:off x="624" y="2880"/>
                <a:ext cx="979" cy="360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3" y="163"/>
                  </a:cxn>
                  <a:cxn ang="0">
                    <a:pos x="1075" y="163"/>
                  </a:cxn>
                  <a:cxn ang="0">
                    <a:pos x="941" y="0"/>
                  </a:cxn>
                  <a:cxn ang="0">
                    <a:pos x="29" y="0"/>
                  </a:cxn>
                  <a:cxn ang="0">
                    <a:pos x="0" y="154"/>
                  </a:cxn>
                </a:cxnLst>
                <a:rect l="0" t="0" r="r" b="b"/>
                <a:pathLst>
                  <a:path w="1075" h="166">
                    <a:moveTo>
                      <a:pt x="0" y="154"/>
                    </a:moveTo>
                    <a:cubicBezTo>
                      <a:pt x="58" y="134"/>
                      <a:pt x="113" y="162"/>
                      <a:pt x="173" y="163"/>
                    </a:cubicBezTo>
                    <a:cubicBezTo>
                      <a:pt x="474" y="166"/>
                      <a:pt x="774" y="163"/>
                      <a:pt x="1075" y="163"/>
                    </a:cubicBezTo>
                    <a:lnTo>
                      <a:pt x="941" y="0"/>
                    </a:lnTo>
                    <a:lnTo>
                      <a:pt x="29" y="0"/>
                    </a:lnTo>
                    <a:lnTo>
                      <a:pt x="0" y="1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9" name="Freeform 9"/>
              <p:cNvSpPr>
                <a:spLocks/>
              </p:cNvSpPr>
              <p:nvPr/>
            </p:nvSpPr>
            <p:spPr bwMode="auto">
              <a:xfrm>
                <a:off x="528" y="3168"/>
                <a:ext cx="1305" cy="905"/>
              </a:xfrm>
              <a:custGeom>
                <a:avLst/>
                <a:gdLst/>
                <a:ahLst/>
                <a:cxnLst>
                  <a:cxn ang="0">
                    <a:pos x="65" y="144"/>
                  </a:cxn>
                  <a:cxn ang="0">
                    <a:pos x="343" y="154"/>
                  </a:cxn>
                  <a:cxn ang="0">
                    <a:pos x="1044" y="10"/>
                  </a:cxn>
                  <a:cxn ang="0">
                    <a:pos x="132" y="0"/>
                  </a:cxn>
                  <a:cxn ang="0">
                    <a:pos x="17" y="67"/>
                  </a:cxn>
                  <a:cxn ang="0">
                    <a:pos x="7" y="183"/>
                  </a:cxn>
                  <a:cxn ang="0">
                    <a:pos x="36" y="173"/>
                  </a:cxn>
                  <a:cxn ang="0">
                    <a:pos x="65" y="154"/>
                  </a:cxn>
                  <a:cxn ang="0">
                    <a:pos x="94" y="144"/>
                  </a:cxn>
                  <a:cxn ang="0">
                    <a:pos x="65" y="144"/>
                  </a:cxn>
                </a:cxnLst>
                <a:rect l="0" t="0" r="r" b="b"/>
                <a:pathLst>
                  <a:path w="1209" h="362">
                    <a:moveTo>
                      <a:pt x="65" y="144"/>
                    </a:moveTo>
                    <a:cubicBezTo>
                      <a:pt x="155" y="116"/>
                      <a:pt x="252" y="135"/>
                      <a:pt x="343" y="154"/>
                    </a:cubicBezTo>
                    <a:cubicBezTo>
                      <a:pt x="1209" y="142"/>
                      <a:pt x="1106" y="362"/>
                      <a:pt x="1044" y="10"/>
                    </a:cubicBezTo>
                    <a:cubicBezTo>
                      <a:pt x="773" y="19"/>
                      <a:pt x="361" y="79"/>
                      <a:pt x="132" y="0"/>
                    </a:cubicBezTo>
                    <a:cubicBezTo>
                      <a:pt x="64" y="9"/>
                      <a:pt x="38" y="2"/>
                      <a:pt x="17" y="67"/>
                    </a:cubicBezTo>
                    <a:cubicBezTo>
                      <a:pt x="14" y="106"/>
                      <a:pt x="0" y="145"/>
                      <a:pt x="7" y="183"/>
                    </a:cubicBezTo>
                    <a:cubicBezTo>
                      <a:pt x="9" y="193"/>
                      <a:pt x="27" y="178"/>
                      <a:pt x="36" y="173"/>
                    </a:cubicBezTo>
                    <a:cubicBezTo>
                      <a:pt x="46" y="168"/>
                      <a:pt x="55" y="159"/>
                      <a:pt x="65" y="154"/>
                    </a:cubicBezTo>
                    <a:cubicBezTo>
                      <a:pt x="74" y="149"/>
                      <a:pt x="94" y="154"/>
                      <a:pt x="94" y="144"/>
                    </a:cubicBezTo>
                    <a:cubicBezTo>
                      <a:pt x="94" y="134"/>
                      <a:pt x="75" y="144"/>
                      <a:pt x="65" y="1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0" name="Freeform 10"/>
              <p:cNvSpPr>
                <a:spLocks/>
              </p:cNvSpPr>
              <p:nvPr/>
            </p:nvSpPr>
            <p:spPr bwMode="auto">
              <a:xfrm>
                <a:off x="720" y="2400"/>
                <a:ext cx="720" cy="567"/>
              </a:xfrm>
              <a:custGeom>
                <a:avLst/>
                <a:gdLst/>
                <a:ahLst/>
                <a:cxnLst>
                  <a:cxn ang="0">
                    <a:pos x="38" y="221"/>
                  </a:cxn>
                  <a:cxn ang="0">
                    <a:pos x="336" y="173"/>
                  </a:cxn>
                  <a:cxn ang="0">
                    <a:pos x="1075" y="182"/>
                  </a:cxn>
                  <a:cxn ang="0">
                    <a:pos x="1065" y="153"/>
                  </a:cxn>
                  <a:cxn ang="0">
                    <a:pos x="1075" y="125"/>
                  </a:cxn>
                  <a:cxn ang="0">
                    <a:pos x="1065" y="67"/>
                  </a:cxn>
                  <a:cxn ang="0">
                    <a:pos x="1017" y="57"/>
                  </a:cxn>
                  <a:cxn ang="0">
                    <a:pos x="940" y="0"/>
                  </a:cxn>
                  <a:cxn ang="0">
                    <a:pos x="76" y="29"/>
                  </a:cxn>
                  <a:cxn ang="0">
                    <a:pos x="76" y="163"/>
                  </a:cxn>
                  <a:cxn ang="0">
                    <a:pos x="48" y="182"/>
                  </a:cxn>
                  <a:cxn ang="0">
                    <a:pos x="9" y="192"/>
                  </a:cxn>
                  <a:cxn ang="0">
                    <a:pos x="38" y="221"/>
                  </a:cxn>
                </a:cxnLst>
                <a:rect l="0" t="0" r="r" b="b"/>
                <a:pathLst>
                  <a:path w="1085" h="227">
                    <a:moveTo>
                      <a:pt x="38" y="221"/>
                    </a:moveTo>
                    <a:cubicBezTo>
                      <a:pt x="142" y="185"/>
                      <a:pt x="220" y="179"/>
                      <a:pt x="336" y="173"/>
                    </a:cubicBezTo>
                    <a:cubicBezTo>
                      <a:pt x="582" y="176"/>
                      <a:pt x="829" y="189"/>
                      <a:pt x="1075" y="182"/>
                    </a:cubicBezTo>
                    <a:cubicBezTo>
                      <a:pt x="1085" y="182"/>
                      <a:pt x="1065" y="163"/>
                      <a:pt x="1065" y="153"/>
                    </a:cubicBezTo>
                    <a:cubicBezTo>
                      <a:pt x="1065" y="143"/>
                      <a:pt x="1072" y="134"/>
                      <a:pt x="1075" y="125"/>
                    </a:cubicBezTo>
                    <a:cubicBezTo>
                      <a:pt x="1072" y="106"/>
                      <a:pt x="1078" y="82"/>
                      <a:pt x="1065" y="67"/>
                    </a:cubicBezTo>
                    <a:cubicBezTo>
                      <a:pt x="1054" y="55"/>
                      <a:pt x="1032" y="64"/>
                      <a:pt x="1017" y="57"/>
                    </a:cubicBezTo>
                    <a:cubicBezTo>
                      <a:pt x="980" y="40"/>
                      <a:pt x="965" y="24"/>
                      <a:pt x="940" y="0"/>
                    </a:cubicBezTo>
                    <a:cubicBezTo>
                      <a:pt x="612" y="31"/>
                      <a:pt x="620" y="22"/>
                      <a:pt x="76" y="29"/>
                    </a:cubicBezTo>
                    <a:cubicBezTo>
                      <a:pt x="53" y="99"/>
                      <a:pt x="54" y="91"/>
                      <a:pt x="76" y="163"/>
                    </a:cubicBezTo>
                    <a:cubicBezTo>
                      <a:pt x="67" y="169"/>
                      <a:pt x="58" y="178"/>
                      <a:pt x="48" y="182"/>
                    </a:cubicBezTo>
                    <a:cubicBezTo>
                      <a:pt x="36" y="187"/>
                      <a:pt x="0" y="183"/>
                      <a:pt x="9" y="192"/>
                    </a:cubicBezTo>
                    <a:cubicBezTo>
                      <a:pt x="44" y="227"/>
                      <a:pt x="104" y="175"/>
                      <a:pt x="38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1" name="Freeform 11"/>
              <p:cNvSpPr>
                <a:spLocks/>
              </p:cNvSpPr>
              <p:nvPr/>
            </p:nvSpPr>
            <p:spPr bwMode="auto">
              <a:xfrm>
                <a:off x="864" y="2016"/>
                <a:ext cx="480" cy="480"/>
              </a:xfrm>
              <a:custGeom>
                <a:avLst/>
                <a:gdLst/>
                <a:ahLst/>
                <a:cxnLst>
                  <a:cxn ang="0">
                    <a:pos x="22" y="174"/>
                  </a:cxn>
                  <a:cxn ang="0">
                    <a:pos x="944" y="183"/>
                  </a:cxn>
                  <a:cxn ang="0">
                    <a:pos x="1021" y="116"/>
                  </a:cxn>
                  <a:cxn ang="0">
                    <a:pos x="963" y="58"/>
                  </a:cxn>
                  <a:cxn ang="0">
                    <a:pos x="665" y="49"/>
                  </a:cxn>
                  <a:cxn ang="0">
                    <a:pos x="205" y="58"/>
                  </a:cxn>
                  <a:cxn ang="0">
                    <a:pos x="70" y="78"/>
                  </a:cxn>
                  <a:cxn ang="0">
                    <a:pos x="3" y="135"/>
                  </a:cxn>
                  <a:cxn ang="0">
                    <a:pos x="13" y="183"/>
                  </a:cxn>
                  <a:cxn ang="0">
                    <a:pos x="51" y="174"/>
                  </a:cxn>
                  <a:cxn ang="0">
                    <a:pos x="22" y="174"/>
                  </a:cxn>
                </a:cxnLst>
                <a:rect l="0" t="0" r="r" b="b"/>
                <a:pathLst>
                  <a:path w="1037" h="208">
                    <a:moveTo>
                      <a:pt x="22" y="174"/>
                    </a:moveTo>
                    <a:cubicBezTo>
                      <a:pt x="349" y="208"/>
                      <a:pt x="527" y="188"/>
                      <a:pt x="944" y="183"/>
                    </a:cubicBezTo>
                    <a:cubicBezTo>
                      <a:pt x="976" y="162"/>
                      <a:pt x="989" y="137"/>
                      <a:pt x="1021" y="116"/>
                    </a:cubicBezTo>
                    <a:cubicBezTo>
                      <a:pt x="1037" y="63"/>
                      <a:pt x="1008" y="70"/>
                      <a:pt x="963" y="58"/>
                    </a:cubicBezTo>
                    <a:cubicBezTo>
                      <a:pt x="875" y="0"/>
                      <a:pt x="764" y="46"/>
                      <a:pt x="665" y="49"/>
                    </a:cubicBezTo>
                    <a:cubicBezTo>
                      <a:pt x="512" y="54"/>
                      <a:pt x="358" y="55"/>
                      <a:pt x="205" y="58"/>
                    </a:cubicBezTo>
                    <a:cubicBezTo>
                      <a:pt x="160" y="65"/>
                      <a:pt x="96" y="40"/>
                      <a:pt x="70" y="78"/>
                    </a:cubicBezTo>
                    <a:cubicBezTo>
                      <a:pt x="48" y="110"/>
                      <a:pt x="40" y="123"/>
                      <a:pt x="3" y="135"/>
                    </a:cubicBezTo>
                    <a:cubicBezTo>
                      <a:pt x="6" y="151"/>
                      <a:pt x="0" y="173"/>
                      <a:pt x="13" y="183"/>
                    </a:cubicBezTo>
                    <a:cubicBezTo>
                      <a:pt x="23" y="191"/>
                      <a:pt x="42" y="183"/>
                      <a:pt x="51" y="174"/>
                    </a:cubicBezTo>
                    <a:cubicBezTo>
                      <a:pt x="58" y="167"/>
                      <a:pt x="32" y="174"/>
                      <a:pt x="22" y="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</p:grp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768" y="1392"/>
              <a:ext cx="4512" cy="25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3" name="Freeform 13"/>
            <p:cNvSpPr>
              <a:spLocks/>
            </p:cNvSpPr>
            <p:nvPr/>
          </p:nvSpPr>
          <p:spPr bwMode="auto">
            <a:xfrm>
              <a:off x="3924" y="1564"/>
              <a:ext cx="215" cy="2039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4112" name="Freeform 14"/>
            <p:cNvSpPr>
              <a:spLocks/>
            </p:cNvSpPr>
            <p:nvPr/>
          </p:nvSpPr>
          <p:spPr bwMode="auto">
            <a:xfrm>
              <a:off x="816" y="3552"/>
              <a:ext cx="4272" cy="336"/>
            </a:xfrm>
            <a:custGeom>
              <a:avLst/>
              <a:gdLst>
                <a:gd name="T0" fmla="*/ 0 w 3494"/>
                <a:gd name="T1" fmla="*/ 240 h 243"/>
                <a:gd name="T2" fmla="*/ 787 w 3494"/>
                <a:gd name="T3" fmla="*/ 240 h 243"/>
                <a:gd name="T4" fmla="*/ 3494 w 3494"/>
                <a:gd name="T5" fmla="*/ 240 h 243"/>
                <a:gd name="T6" fmla="*/ 3302 w 3494"/>
                <a:gd name="T7" fmla="*/ 0 h 243"/>
                <a:gd name="T8" fmla="*/ 86 w 3494"/>
                <a:gd name="T9" fmla="*/ 0 h 243"/>
                <a:gd name="T10" fmla="*/ 0 w 3494"/>
                <a:gd name="T11" fmla="*/ 24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5" name="Freeform 15"/>
            <p:cNvSpPr>
              <a:spLocks/>
            </p:cNvSpPr>
            <p:nvPr/>
          </p:nvSpPr>
          <p:spPr bwMode="auto">
            <a:xfrm>
              <a:off x="1632" y="1661"/>
              <a:ext cx="222" cy="1922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6" name="Freeform 16"/>
            <p:cNvSpPr>
              <a:spLocks/>
            </p:cNvSpPr>
            <p:nvPr/>
          </p:nvSpPr>
          <p:spPr bwMode="auto">
            <a:xfrm>
              <a:off x="2832" y="1536"/>
              <a:ext cx="177" cy="2102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80" y="3552"/>
              <a:ext cx="653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From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2540" y="3552"/>
              <a:ext cx="735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Spare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3860" y="3552"/>
              <a:ext cx="401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TO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</p:grpSp>
      <p:sp>
        <p:nvSpPr>
          <p:cNvPr id="61461" name="Freeform 21"/>
          <p:cNvSpPr>
            <a:spLocks/>
          </p:cNvSpPr>
          <p:nvPr/>
        </p:nvSpPr>
        <p:spPr bwMode="auto">
          <a:xfrm>
            <a:off x="5355820" y="4765404"/>
            <a:ext cx="1404937" cy="44291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73" y="163"/>
              </a:cxn>
              <a:cxn ang="0">
                <a:pos x="1075" y="163"/>
              </a:cxn>
              <a:cxn ang="0">
                <a:pos x="941" y="0"/>
              </a:cxn>
              <a:cxn ang="0">
                <a:pos x="29" y="0"/>
              </a:cxn>
              <a:cxn ang="0">
                <a:pos x="0" y="154"/>
              </a:cxn>
            </a:cxnLst>
            <a:rect l="0" t="0" r="r" b="b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Bravo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Hanoi towers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ko-KR" sz="2000" dirty="0">
                <a:ea typeface="굴림" charset="-127"/>
              </a:rPr>
              <a:t>Move n </a:t>
            </a: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(3)</a:t>
            </a:r>
            <a:r>
              <a:rPr lang="en-US" altLang="ko-KR" sz="2000" dirty="0">
                <a:ea typeface="굴림" charset="-127"/>
              </a:rPr>
              <a:t> disks from </a:t>
            </a:r>
            <a:r>
              <a:rPr lang="en-US" altLang="ko-KR" sz="2000" dirty="0" err="1">
                <a:ea typeface="굴림" charset="-127"/>
              </a:rPr>
              <a:t>From</a:t>
            </a:r>
            <a:r>
              <a:rPr lang="en-US" altLang="ko-KR" sz="2000" dirty="0">
                <a:ea typeface="굴림" charset="-127"/>
              </a:rPr>
              <a:t> to </a:t>
            </a:r>
            <a:r>
              <a:rPr lang="en-US" altLang="ko-KR" sz="2000" dirty="0" err="1">
                <a:ea typeface="굴림" charset="-127"/>
              </a:rPr>
              <a:t>to</a:t>
            </a:r>
            <a:endParaRPr lang="en-US" altLang="ko-KR" sz="2000" dirty="0"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1 disk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1800" b="1" dirty="0">
              <a:solidFill>
                <a:srgbClr val="FF00FF"/>
              </a:solidFill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r>
              <a:rPr lang="en-US" altLang="ko-KR" sz="1800" dirty="0">
                <a:ea typeface="굴림" charset="-127"/>
              </a:rPr>
              <a:t> </a:t>
            </a:r>
          </a:p>
          <a:p>
            <a:endParaRPr lang="ko-KR" altLang="en-US" sz="2000" dirty="0"/>
          </a:p>
        </p:txBody>
      </p:sp>
      <p:sp>
        <p:nvSpPr>
          <p:cNvPr id="4105" name="슬라이드 번호 개체 틀 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AF041-42DD-4B79-B29B-5839BB884E68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220072" y="5121275"/>
            <a:ext cx="1873250" cy="1116013"/>
            <a:chOff x="1828800" y="5105400"/>
            <a:chExt cx="1873250" cy="1116013"/>
          </a:xfrm>
        </p:grpSpPr>
        <p:sp>
          <p:nvSpPr>
            <p:cNvPr id="61462" name="Freeform 22"/>
            <p:cNvSpPr>
              <a:spLocks/>
            </p:cNvSpPr>
            <p:nvPr/>
          </p:nvSpPr>
          <p:spPr bwMode="auto">
            <a:xfrm>
              <a:off x="1828800" y="5105400"/>
              <a:ext cx="1873250" cy="1116013"/>
            </a:xfrm>
            <a:custGeom>
              <a:avLst/>
              <a:gdLst/>
              <a:ahLst/>
              <a:cxnLst>
                <a:cxn ang="0">
                  <a:pos x="65" y="144"/>
                </a:cxn>
                <a:cxn ang="0">
                  <a:pos x="343" y="154"/>
                </a:cxn>
                <a:cxn ang="0">
                  <a:pos x="1044" y="10"/>
                </a:cxn>
                <a:cxn ang="0">
                  <a:pos x="132" y="0"/>
                </a:cxn>
                <a:cxn ang="0">
                  <a:pos x="17" y="67"/>
                </a:cxn>
                <a:cxn ang="0">
                  <a:pos x="7" y="183"/>
                </a:cxn>
                <a:cxn ang="0">
                  <a:pos x="36" y="173"/>
                </a:cxn>
                <a:cxn ang="0">
                  <a:pos x="65" y="154"/>
                </a:cxn>
                <a:cxn ang="0">
                  <a:pos x="94" y="144"/>
                </a:cxn>
                <a:cxn ang="0">
                  <a:pos x="65" y="144"/>
                </a:cxn>
              </a:cxnLst>
              <a:rect l="0" t="0" r="r" b="b"/>
              <a:pathLst>
                <a:path w="1209" h="362">
                  <a:moveTo>
                    <a:pt x="65" y="144"/>
                  </a:moveTo>
                  <a:cubicBezTo>
                    <a:pt x="155" y="116"/>
                    <a:pt x="252" y="135"/>
                    <a:pt x="343" y="154"/>
                  </a:cubicBezTo>
                  <a:cubicBezTo>
                    <a:pt x="1209" y="142"/>
                    <a:pt x="1106" y="362"/>
                    <a:pt x="1044" y="10"/>
                  </a:cubicBezTo>
                  <a:cubicBezTo>
                    <a:pt x="773" y="19"/>
                    <a:pt x="361" y="79"/>
                    <a:pt x="132" y="0"/>
                  </a:cubicBezTo>
                  <a:cubicBezTo>
                    <a:pt x="64" y="9"/>
                    <a:pt x="38" y="2"/>
                    <a:pt x="17" y="67"/>
                  </a:cubicBezTo>
                  <a:cubicBezTo>
                    <a:pt x="14" y="106"/>
                    <a:pt x="0" y="145"/>
                    <a:pt x="7" y="183"/>
                  </a:cubicBezTo>
                  <a:cubicBezTo>
                    <a:pt x="9" y="193"/>
                    <a:pt x="27" y="178"/>
                    <a:pt x="36" y="173"/>
                  </a:cubicBezTo>
                  <a:cubicBezTo>
                    <a:pt x="46" y="168"/>
                    <a:pt x="55" y="159"/>
                    <a:pt x="65" y="154"/>
                  </a:cubicBezTo>
                  <a:cubicBezTo>
                    <a:pt x="74" y="149"/>
                    <a:pt x="94" y="154"/>
                    <a:pt x="94" y="144"/>
                  </a:cubicBezTo>
                  <a:cubicBezTo>
                    <a:pt x="94" y="134"/>
                    <a:pt x="75" y="144"/>
                    <a:pt x="65" y="14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dirty="0">
                <a:ea typeface="굴림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08250" y="5193987"/>
              <a:ext cx="696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굵은안상수체" pitchFamily="2" charset="-127"/>
                  <a:ea typeface="굵은안상수체" pitchFamily="2" charset="-127"/>
                </a:rPr>
                <a:t>Charlie</a:t>
              </a:r>
              <a:endParaRPr lang="ko-KR" altLang="en-US" dirty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endParaRPr>
            </a:p>
          </p:txBody>
        </p:sp>
      </p:grpSp>
      <p:sp>
        <p:nvSpPr>
          <p:cNvPr id="27" name="Freeform 23"/>
          <p:cNvSpPr>
            <a:spLocks/>
          </p:cNvSpPr>
          <p:nvPr/>
        </p:nvSpPr>
        <p:spPr bwMode="auto">
          <a:xfrm>
            <a:off x="2190369" y="5095643"/>
            <a:ext cx="1033463" cy="700087"/>
          </a:xfrm>
          <a:custGeom>
            <a:avLst/>
            <a:gdLst/>
            <a:ahLst/>
            <a:cxnLst>
              <a:cxn ang="0">
                <a:pos x="38" y="221"/>
              </a:cxn>
              <a:cxn ang="0">
                <a:pos x="336" y="173"/>
              </a:cxn>
              <a:cxn ang="0">
                <a:pos x="1075" y="182"/>
              </a:cxn>
              <a:cxn ang="0">
                <a:pos x="1065" y="153"/>
              </a:cxn>
              <a:cxn ang="0">
                <a:pos x="1075" y="125"/>
              </a:cxn>
              <a:cxn ang="0">
                <a:pos x="1065" y="67"/>
              </a:cxn>
              <a:cxn ang="0">
                <a:pos x="1017" y="57"/>
              </a:cxn>
              <a:cxn ang="0">
                <a:pos x="940" y="0"/>
              </a:cxn>
              <a:cxn ang="0">
                <a:pos x="76" y="29"/>
              </a:cxn>
              <a:cxn ang="0">
                <a:pos x="76" y="163"/>
              </a:cxn>
              <a:cxn ang="0">
                <a:pos x="48" y="182"/>
              </a:cxn>
              <a:cxn ang="0">
                <a:pos x="9" y="192"/>
              </a:cxn>
              <a:cxn ang="0">
                <a:pos x="38" y="221"/>
              </a:cxn>
            </a:cxnLst>
            <a:rect l="0" t="0" r="r" b="b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Alpha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99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-0.07199 C -0.01702 -0.12315 -0.01615 -0.17407 -0.00643 -0.22407 C -0.00157 -0.2493 0.00659 -0.27361 0.0125 -0.29838 C 0.01753 -0.31944 0.01996 -0.34143 0.02482 -0.3625 C 0.02934 -0.38171 0.03472 -0.40069 0.03889 -0.42037 C 0.04739 -0.46065 0.06041 -0.50254 0.08507 -0.52986 C 0.09097 -0.53634 0.09548 -0.54352 0.10312 -0.54629 C 0.10885 -0.55092 0.11319 -0.55254 0.11996 -0.5537 C 0.13507 -0.55949 0.15277 -0.55972 0.16823 -0.56134 C 0.21007 -0.56018 0.2059 -0.56134 0.23038 -0.55625 C 0.2401 -0.55092 0.24826 -0.54444 0.2559 -0.53495 C 0.2585 -0.53171 0.26041 -0.52754 0.26337 -0.52477 C 0.27118 -0.51713 0.27986 -0.50694 0.28507 -0.49583 C 0.28854 -0.48819 0.28975 -0.4794 0.29357 -0.47199 C 0.29566 -0.46204 0.3 -0.44954 0.30399 -0.44051 C 0.30625 -0.42778 0.30295 -0.44444 0.30781 -0.42917 C 0.3125 -0.41481 0.31614 -0.4 0.32187 -0.38634 C 0.32413 -0.38079 0.32777 -0.37616 0.32951 -0.37014 C 0.33264 -0.35972 0.33507 -0.34907 0.33802 -0.33866 C 0.33871 -0.33287 0.33941 -0.32778 0.3408 -0.32222 C 0.34184 -0.31273 0.34514 -0.30486 0.34739 -0.29583 C 0.34896 -0.28981 0.3493 -0.28333 0.35017 -0.27708 C 0.35121 -0.26967 0.35364 -0.26273 0.35486 -0.25555 C 0.35746 -0.24028 0.35712 -0.2243 0.35972 -0.20903 C 0.36007 -0.20278 0.36007 -0.19653 0.36059 -0.19028 C 0.36093 -0.18634 0.36371 -0.17546 0.3625 -0.17893 C 0.3618 -0.18055 0.36128 -0.18241 0.36059 -0.18403 C 0.35764 -0.17083 0.36146 -0.1537 0.36146 -0.13981 " pathEditMode="relative" ptsTypes="fffffffffffffffffffffffffff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219200" y="3048000"/>
            <a:ext cx="6477000" cy="3189288"/>
            <a:chOff x="768" y="1392"/>
            <a:chExt cx="4512" cy="2585"/>
          </a:xfrm>
        </p:grpSpPr>
        <p:grpSp>
          <p:nvGrpSpPr>
            <p:cNvPr id="4109" name="Group 3"/>
            <p:cNvGrpSpPr>
              <a:grpSpLocks/>
            </p:cNvGrpSpPr>
            <p:nvPr/>
          </p:nvGrpSpPr>
          <p:grpSpPr bwMode="auto">
            <a:xfrm>
              <a:off x="912" y="1536"/>
              <a:ext cx="4176" cy="2441"/>
              <a:chOff x="288" y="1632"/>
              <a:chExt cx="4176" cy="2441"/>
            </a:xfrm>
          </p:grpSpPr>
          <p:sp>
            <p:nvSpPr>
              <p:cNvPr id="4118" name="Freeform 4"/>
              <p:cNvSpPr>
                <a:spLocks/>
              </p:cNvSpPr>
              <p:nvPr/>
            </p:nvSpPr>
            <p:spPr bwMode="auto">
              <a:xfrm>
                <a:off x="288" y="3648"/>
                <a:ext cx="4176" cy="243"/>
              </a:xfrm>
              <a:custGeom>
                <a:avLst/>
                <a:gdLst>
                  <a:gd name="T0" fmla="*/ 0 w 3494"/>
                  <a:gd name="T1" fmla="*/ 240 h 243"/>
                  <a:gd name="T2" fmla="*/ 787 w 3494"/>
                  <a:gd name="T3" fmla="*/ 240 h 243"/>
                  <a:gd name="T4" fmla="*/ 3494 w 3494"/>
                  <a:gd name="T5" fmla="*/ 240 h 243"/>
                  <a:gd name="T6" fmla="*/ 3302 w 3494"/>
                  <a:gd name="T7" fmla="*/ 0 h 243"/>
                  <a:gd name="T8" fmla="*/ 86 w 3494"/>
                  <a:gd name="T9" fmla="*/ 0 h 243"/>
                  <a:gd name="T10" fmla="*/ 0 w 3494"/>
                  <a:gd name="T11" fmla="*/ 240 h 2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4"/>
                  <a:gd name="T19" fmla="*/ 0 h 243"/>
                  <a:gd name="T20" fmla="*/ 3494 w 3494"/>
                  <a:gd name="T21" fmla="*/ 243 h 2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4" h="243">
                    <a:moveTo>
                      <a:pt x="0" y="240"/>
                    </a:moveTo>
                    <a:cubicBezTo>
                      <a:pt x="225" y="88"/>
                      <a:pt x="533" y="239"/>
                      <a:pt x="787" y="240"/>
                    </a:cubicBezTo>
                    <a:cubicBezTo>
                      <a:pt x="1689" y="243"/>
                      <a:pt x="2592" y="240"/>
                      <a:pt x="3494" y="240"/>
                    </a:cubicBezTo>
                    <a:lnTo>
                      <a:pt x="3302" y="0"/>
                    </a:lnTo>
                    <a:lnTo>
                      <a:pt x="86" y="0"/>
                    </a:lnTo>
                    <a:lnTo>
                      <a:pt x="0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33">
                      <a:alpha val="70000"/>
                    </a:srgb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5" name="Freeform 5"/>
              <p:cNvSpPr>
                <a:spLocks/>
              </p:cNvSpPr>
              <p:nvPr/>
            </p:nvSpPr>
            <p:spPr bwMode="auto">
              <a:xfrm>
                <a:off x="1008" y="1757"/>
                <a:ext cx="222" cy="1922"/>
              </a:xfrm>
              <a:custGeom>
                <a:avLst/>
                <a:gdLst/>
                <a:ahLst/>
                <a:cxnLst>
                  <a:cxn ang="0">
                    <a:pos x="67" y="1872"/>
                  </a:cxn>
                  <a:cxn ang="0">
                    <a:pos x="38" y="1440"/>
                  </a:cxn>
                  <a:cxn ang="0">
                    <a:pos x="0" y="1325"/>
                  </a:cxn>
                  <a:cxn ang="0">
                    <a:pos x="29" y="864"/>
                  </a:cxn>
                  <a:cxn ang="0">
                    <a:pos x="58" y="86"/>
                  </a:cxn>
                  <a:cxn ang="0">
                    <a:pos x="125" y="0"/>
                  </a:cxn>
                  <a:cxn ang="0">
                    <a:pos x="154" y="230"/>
                  </a:cxn>
                  <a:cxn ang="0">
                    <a:pos x="144" y="326"/>
                  </a:cxn>
                  <a:cxn ang="0">
                    <a:pos x="125" y="355"/>
                  </a:cxn>
                  <a:cxn ang="0">
                    <a:pos x="134" y="432"/>
                  </a:cxn>
                  <a:cxn ang="0">
                    <a:pos x="154" y="489"/>
                  </a:cxn>
                  <a:cxn ang="0">
                    <a:pos x="154" y="1843"/>
                  </a:cxn>
                  <a:cxn ang="0">
                    <a:pos x="154" y="1901"/>
                  </a:cxn>
                  <a:cxn ang="0">
                    <a:pos x="67" y="1872"/>
                  </a:cxn>
                </a:cxnLst>
                <a:rect l="0" t="0" r="r" b="b"/>
                <a:pathLst>
                  <a:path w="222" h="1922">
                    <a:moveTo>
                      <a:pt x="67" y="1872"/>
                    </a:moveTo>
                    <a:cubicBezTo>
                      <a:pt x="109" y="1749"/>
                      <a:pt x="117" y="1554"/>
                      <a:pt x="38" y="1440"/>
                    </a:cubicBezTo>
                    <a:cubicBezTo>
                      <a:pt x="25" y="1402"/>
                      <a:pt x="14" y="1363"/>
                      <a:pt x="0" y="1325"/>
                    </a:cubicBezTo>
                    <a:cubicBezTo>
                      <a:pt x="8" y="1169"/>
                      <a:pt x="22" y="1021"/>
                      <a:pt x="29" y="864"/>
                    </a:cubicBezTo>
                    <a:cubicBezTo>
                      <a:pt x="35" y="585"/>
                      <a:pt x="42" y="358"/>
                      <a:pt x="58" y="86"/>
                    </a:cubicBezTo>
                    <a:cubicBezTo>
                      <a:pt x="61" y="41"/>
                      <a:pt x="85" y="12"/>
                      <a:pt x="125" y="0"/>
                    </a:cubicBezTo>
                    <a:cubicBezTo>
                      <a:pt x="148" y="74"/>
                      <a:pt x="154" y="230"/>
                      <a:pt x="154" y="230"/>
                    </a:cubicBezTo>
                    <a:cubicBezTo>
                      <a:pt x="151" y="262"/>
                      <a:pt x="151" y="295"/>
                      <a:pt x="144" y="326"/>
                    </a:cubicBezTo>
                    <a:cubicBezTo>
                      <a:pt x="141" y="337"/>
                      <a:pt x="126" y="343"/>
                      <a:pt x="125" y="355"/>
                    </a:cubicBezTo>
                    <a:cubicBezTo>
                      <a:pt x="123" y="381"/>
                      <a:pt x="129" y="407"/>
                      <a:pt x="134" y="432"/>
                    </a:cubicBezTo>
                    <a:cubicBezTo>
                      <a:pt x="138" y="452"/>
                      <a:pt x="154" y="489"/>
                      <a:pt x="154" y="489"/>
                    </a:cubicBezTo>
                    <a:cubicBezTo>
                      <a:pt x="159" y="797"/>
                      <a:pt x="222" y="1556"/>
                      <a:pt x="154" y="1843"/>
                    </a:cubicBezTo>
                    <a:cubicBezTo>
                      <a:pt x="155" y="1847"/>
                      <a:pt x="177" y="1897"/>
                      <a:pt x="154" y="1901"/>
                    </a:cubicBezTo>
                    <a:cubicBezTo>
                      <a:pt x="36" y="1922"/>
                      <a:pt x="48" y="1913"/>
                      <a:pt x="67" y="187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6" name="Freeform 6"/>
              <p:cNvSpPr>
                <a:spLocks/>
              </p:cNvSpPr>
              <p:nvPr/>
            </p:nvSpPr>
            <p:spPr bwMode="auto">
              <a:xfrm>
                <a:off x="3299" y="1662"/>
                <a:ext cx="216" cy="2038"/>
              </a:xfrm>
              <a:custGeom>
                <a:avLst/>
                <a:gdLst/>
                <a:ahLst/>
                <a:cxnLst>
                  <a:cxn ang="0">
                    <a:pos x="31" y="2016"/>
                  </a:cxn>
                  <a:cxn ang="0">
                    <a:pos x="22" y="221"/>
                  </a:cxn>
                  <a:cxn ang="0">
                    <a:pos x="70" y="0"/>
                  </a:cxn>
                  <a:cxn ang="0">
                    <a:pos x="166" y="38"/>
                  </a:cxn>
                  <a:cxn ang="0">
                    <a:pos x="185" y="86"/>
                  </a:cxn>
                  <a:cxn ang="0">
                    <a:pos x="166" y="777"/>
                  </a:cxn>
                  <a:cxn ang="0">
                    <a:pos x="204" y="1987"/>
                  </a:cxn>
                  <a:cxn ang="0">
                    <a:pos x="70" y="2025"/>
                  </a:cxn>
                  <a:cxn ang="0">
                    <a:pos x="41" y="2035"/>
                  </a:cxn>
                  <a:cxn ang="0">
                    <a:pos x="31" y="2016"/>
                  </a:cxn>
                </a:cxnLst>
                <a:rect l="0" t="0" r="r" b="b"/>
                <a:pathLst>
                  <a:path w="215" h="2039">
                    <a:moveTo>
                      <a:pt x="31" y="2016"/>
                    </a:moveTo>
                    <a:cubicBezTo>
                      <a:pt x="28" y="1570"/>
                      <a:pt x="69" y="775"/>
                      <a:pt x="22" y="221"/>
                    </a:cubicBezTo>
                    <a:cubicBezTo>
                      <a:pt x="29" y="96"/>
                      <a:pt x="0" y="66"/>
                      <a:pt x="70" y="0"/>
                    </a:cubicBezTo>
                    <a:cubicBezTo>
                      <a:pt x="107" y="9"/>
                      <a:pt x="130" y="27"/>
                      <a:pt x="166" y="38"/>
                    </a:cubicBezTo>
                    <a:cubicBezTo>
                      <a:pt x="215" y="71"/>
                      <a:pt x="186" y="39"/>
                      <a:pt x="185" y="86"/>
                    </a:cubicBezTo>
                    <a:cubicBezTo>
                      <a:pt x="163" y="822"/>
                      <a:pt x="201" y="486"/>
                      <a:pt x="166" y="777"/>
                    </a:cubicBezTo>
                    <a:cubicBezTo>
                      <a:pt x="158" y="1151"/>
                      <a:pt x="83" y="1637"/>
                      <a:pt x="204" y="1987"/>
                    </a:cubicBezTo>
                    <a:cubicBezTo>
                      <a:pt x="162" y="2015"/>
                      <a:pt x="120" y="2017"/>
                      <a:pt x="70" y="2025"/>
                    </a:cubicBezTo>
                    <a:cubicBezTo>
                      <a:pt x="60" y="2028"/>
                      <a:pt x="50" y="2039"/>
                      <a:pt x="41" y="2035"/>
                    </a:cubicBezTo>
                    <a:cubicBezTo>
                      <a:pt x="30" y="2030"/>
                      <a:pt x="31" y="1987"/>
                      <a:pt x="31" y="20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7" name="Freeform 7"/>
              <p:cNvSpPr>
                <a:spLocks/>
              </p:cNvSpPr>
              <p:nvPr/>
            </p:nvSpPr>
            <p:spPr bwMode="auto">
              <a:xfrm>
                <a:off x="2208" y="1632"/>
                <a:ext cx="177" cy="2102"/>
              </a:xfrm>
              <a:custGeom>
                <a:avLst/>
                <a:gdLst/>
                <a:ahLst/>
                <a:cxnLst>
                  <a:cxn ang="0">
                    <a:pos x="24" y="29"/>
                  </a:cxn>
                  <a:cxn ang="0">
                    <a:pos x="24" y="154"/>
                  </a:cxn>
                  <a:cxn ang="0">
                    <a:pos x="4" y="835"/>
                  </a:cxn>
                  <a:cxn ang="0">
                    <a:pos x="4" y="2054"/>
                  </a:cxn>
                  <a:cxn ang="0">
                    <a:pos x="177" y="1987"/>
                  </a:cxn>
                  <a:cxn ang="0">
                    <a:pos x="110" y="0"/>
                  </a:cxn>
                  <a:cxn ang="0">
                    <a:pos x="24" y="29"/>
                  </a:cxn>
                </a:cxnLst>
                <a:rect l="0" t="0" r="r" b="b"/>
                <a:pathLst>
                  <a:path w="177" h="2103">
                    <a:moveTo>
                      <a:pt x="24" y="29"/>
                    </a:moveTo>
                    <a:cubicBezTo>
                      <a:pt x="0" y="99"/>
                      <a:pt x="24" y="16"/>
                      <a:pt x="24" y="154"/>
                    </a:cubicBezTo>
                    <a:cubicBezTo>
                      <a:pt x="24" y="546"/>
                      <a:pt x="21" y="556"/>
                      <a:pt x="4" y="835"/>
                    </a:cubicBezTo>
                    <a:cubicBezTo>
                      <a:pt x="13" y="1244"/>
                      <a:pt x="4" y="1644"/>
                      <a:pt x="4" y="2054"/>
                    </a:cubicBezTo>
                    <a:cubicBezTo>
                      <a:pt x="132" y="2062"/>
                      <a:pt x="177" y="2103"/>
                      <a:pt x="177" y="1987"/>
                    </a:cubicBezTo>
                    <a:lnTo>
                      <a:pt x="110" y="0"/>
                    </a:lnTo>
                    <a:lnTo>
                      <a:pt x="24" y="2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8" name="Freeform 8"/>
              <p:cNvSpPr>
                <a:spLocks/>
              </p:cNvSpPr>
              <p:nvPr/>
            </p:nvSpPr>
            <p:spPr bwMode="auto">
              <a:xfrm>
                <a:off x="624" y="2880"/>
                <a:ext cx="979" cy="360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3" y="163"/>
                  </a:cxn>
                  <a:cxn ang="0">
                    <a:pos x="1075" y="163"/>
                  </a:cxn>
                  <a:cxn ang="0">
                    <a:pos x="941" y="0"/>
                  </a:cxn>
                  <a:cxn ang="0">
                    <a:pos x="29" y="0"/>
                  </a:cxn>
                  <a:cxn ang="0">
                    <a:pos x="0" y="154"/>
                  </a:cxn>
                </a:cxnLst>
                <a:rect l="0" t="0" r="r" b="b"/>
                <a:pathLst>
                  <a:path w="1075" h="166">
                    <a:moveTo>
                      <a:pt x="0" y="154"/>
                    </a:moveTo>
                    <a:cubicBezTo>
                      <a:pt x="58" y="134"/>
                      <a:pt x="113" y="162"/>
                      <a:pt x="173" y="163"/>
                    </a:cubicBezTo>
                    <a:cubicBezTo>
                      <a:pt x="474" y="166"/>
                      <a:pt x="774" y="163"/>
                      <a:pt x="1075" y="163"/>
                    </a:cubicBezTo>
                    <a:lnTo>
                      <a:pt x="941" y="0"/>
                    </a:lnTo>
                    <a:lnTo>
                      <a:pt x="29" y="0"/>
                    </a:lnTo>
                    <a:lnTo>
                      <a:pt x="0" y="1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9" name="Freeform 9"/>
              <p:cNvSpPr>
                <a:spLocks/>
              </p:cNvSpPr>
              <p:nvPr/>
            </p:nvSpPr>
            <p:spPr bwMode="auto">
              <a:xfrm>
                <a:off x="528" y="3168"/>
                <a:ext cx="1305" cy="905"/>
              </a:xfrm>
              <a:custGeom>
                <a:avLst/>
                <a:gdLst/>
                <a:ahLst/>
                <a:cxnLst>
                  <a:cxn ang="0">
                    <a:pos x="65" y="144"/>
                  </a:cxn>
                  <a:cxn ang="0">
                    <a:pos x="343" y="154"/>
                  </a:cxn>
                  <a:cxn ang="0">
                    <a:pos x="1044" y="10"/>
                  </a:cxn>
                  <a:cxn ang="0">
                    <a:pos x="132" y="0"/>
                  </a:cxn>
                  <a:cxn ang="0">
                    <a:pos x="17" y="67"/>
                  </a:cxn>
                  <a:cxn ang="0">
                    <a:pos x="7" y="183"/>
                  </a:cxn>
                  <a:cxn ang="0">
                    <a:pos x="36" y="173"/>
                  </a:cxn>
                  <a:cxn ang="0">
                    <a:pos x="65" y="154"/>
                  </a:cxn>
                  <a:cxn ang="0">
                    <a:pos x="94" y="144"/>
                  </a:cxn>
                  <a:cxn ang="0">
                    <a:pos x="65" y="144"/>
                  </a:cxn>
                </a:cxnLst>
                <a:rect l="0" t="0" r="r" b="b"/>
                <a:pathLst>
                  <a:path w="1209" h="362">
                    <a:moveTo>
                      <a:pt x="65" y="144"/>
                    </a:moveTo>
                    <a:cubicBezTo>
                      <a:pt x="155" y="116"/>
                      <a:pt x="252" y="135"/>
                      <a:pt x="343" y="154"/>
                    </a:cubicBezTo>
                    <a:cubicBezTo>
                      <a:pt x="1209" y="142"/>
                      <a:pt x="1106" y="362"/>
                      <a:pt x="1044" y="10"/>
                    </a:cubicBezTo>
                    <a:cubicBezTo>
                      <a:pt x="773" y="19"/>
                      <a:pt x="361" y="79"/>
                      <a:pt x="132" y="0"/>
                    </a:cubicBezTo>
                    <a:cubicBezTo>
                      <a:pt x="64" y="9"/>
                      <a:pt x="38" y="2"/>
                      <a:pt x="17" y="67"/>
                    </a:cubicBezTo>
                    <a:cubicBezTo>
                      <a:pt x="14" y="106"/>
                      <a:pt x="0" y="145"/>
                      <a:pt x="7" y="183"/>
                    </a:cubicBezTo>
                    <a:cubicBezTo>
                      <a:pt x="9" y="193"/>
                      <a:pt x="27" y="178"/>
                      <a:pt x="36" y="173"/>
                    </a:cubicBezTo>
                    <a:cubicBezTo>
                      <a:pt x="46" y="168"/>
                      <a:pt x="55" y="159"/>
                      <a:pt x="65" y="154"/>
                    </a:cubicBezTo>
                    <a:cubicBezTo>
                      <a:pt x="74" y="149"/>
                      <a:pt x="94" y="154"/>
                      <a:pt x="94" y="144"/>
                    </a:cubicBezTo>
                    <a:cubicBezTo>
                      <a:pt x="94" y="134"/>
                      <a:pt x="75" y="144"/>
                      <a:pt x="65" y="1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0" name="Freeform 10"/>
              <p:cNvSpPr>
                <a:spLocks/>
              </p:cNvSpPr>
              <p:nvPr/>
            </p:nvSpPr>
            <p:spPr bwMode="auto">
              <a:xfrm>
                <a:off x="720" y="2400"/>
                <a:ext cx="720" cy="567"/>
              </a:xfrm>
              <a:custGeom>
                <a:avLst/>
                <a:gdLst/>
                <a:ahLst/>
                <a:cxnLst>
                  <a:cxn ang="0">
                    <a:pos x="38" y="221"/>
                  </a:cxn>
                  <a:cxn ang="0">
                    <a:pos x="336" y="173"/>
                  </a:cxn>
                  <a:cxn ang="0">
                    <a:pos x="1075" y="182"/>
                  </a:cxn>
                  <a:cxn ang="0">
                    <a:pos x="1065" y="153"/>
                  </a:cxn>
                  <a:cxn ang="0">
                    <a:pos x="1075" y="125"/>
                  </a:cxn>
                  <a:cxn ang="0">
                    <a:pos x="1065" y="67"/>
                  </a:cxn>
                  <a:cxn ang="0">
                    <a:pos x="1017" y="57"/>
                  </a:cxn>
                  <a:cxn ang="0">
                    <a:pos x="940" y="0"/>
                  </a:cxn>
                  <a:cxn ang="0">
                    <a:pos x="76" y="29"/>
                  </a:cxn>
                  <a:cxn ang="0">
                    <a:pos x="76" y="163"/>
                  </a:cxn>
                  <a:cxn ang="0">
                    <a:pos x="48" y="182"/>
                  </a:cxn>
                  <a:cxn ang="0">
                    <a:pos x="9" y="192"/>
                  </a:cxn>
                  <a:cxn ang="0">
                    <a:pos x="38" y="221"/>
                  </a:cxn>
                </a:cxnLst>
                <a:rect l="0" t="0" r="r" b="b"/>
                <a:pathLst>
                  <a:path w="1085" h="227">
                    <a:moveTo>
                      <a:pt x="38" y="221"/>
                    </a:moveTo>
                    <a:cubicBezTo>
                      <a:pt x="142" y="185"/>
                      <a:pt x="220" y="179"/>
                      <a:pt x="336" y="173"/>
                    </a:cubicBezTo>
                    <a:cubicBezTo>
                      <a:pt x="582" y="176"/>
                      <a:pt x="829" y="189"/>
                      <a:pt x="1075" y="182"/>
                    </a:cubicBezTo>
                    <a:cubicBezTo>
                      <a:pt x="1085" y="182"/>
                      <a:pt x="1065" y="163"/>
                      <a:pt x="1065" y="153"/>
                    </a:cubicBezTo>
                    <a:cubicBezTo>
                      <a:pt x="1065" y="143"/>
                      <a:pt x="1072" y="134"/>
                      <a:pt x="1075" y="125"/>
                    </a:cubicBezTo>
                    <a:cubicBezTo>
                      <a:pt x="1072" y="106"/>
                      <a:pt x="1078" y="82"/>
                      <a:pt x="1065" y="67"/>
                    </a:cubicBezTo>
                    <a:cubicBezTo>
                      <a:pt x="1054" y="55"/>
                      <a:pt x="1032" y="64"/>
                      <a:pt x="1017" y="57"/>
                    </a:cubicBezTo>
                    <a:cubicBezTo>
                      <a:pt x="980" y="40"/>
                      <a:pt x="965" y="24"/>
                      <a:pt x="940" y="0"/>
                    </a:cubicBezTo>
                    <a:cubicBezTo>
                      <a:pt x="612" y="31"/>
                      <a:pt x="620" y="22"/>
                      <a:pt x="76" y="29"/>
                    </a:cubicBezTo>
                    <a:cubicBezTo>
                      <a:pt x="53" y="99"/>
                      <a:pt x="54" y="91"/>
                      <a:pt x="76" y="163"/>
                    </a:cubicBezTo>
                    <a:cubicBezTo>
                      <a:pt x="67" y="169"/>
                      <a:pt x="58" y="178"/>
                      <a:pt x="48" y="182"/>
                    </a:cubicBezTo>
                    <a:cubicBezTo>
                      <a:pt x="36" y="187"/>
                      <a:pt x="0" y="183"/>
                      <a:pt x="9" y="192"/>
                    </a:cubicBezTo>
                    <a:cubicBezTo>
                      <a:pt x="44" y="227"/>
                      <a:pt x="104" y="175"/>
                      <a:pt x="38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1" name="Freeform 11"/>
              <p:cNvSpPr>
                <a:spLocks/>
              </p:cNvSpPr>
              <p:nvPr/>
            </p:nvSpPr>
            <p:spPr bwMode="auto">
              <a:xfrm>
                <a:off x="864" y="2016"/>
                <a:ext cx="480" cy="480"/>
              </a:xfrm>
              <a:custGeom>
                <a:avLst/>
                <a:gdLst/>
                <a:ahLst/>
                <a:cxnLst>
                  <a:cxn ang="0">
                    <a:pos x="22" y="174"/>
                  </a:cxn>
                  <a:cxn ang="0">
                    <a:pos x="944" y="183"/>
                  </a:cxn>
                  <a:cxn ang="0">
                    <a:pos x="1021" y="116"/>
                  </a:cxn>
                  <a:cxn ang="0">
                    <a:pos x="963" y="58"/>
                  </a:cxn>
                  <a:cxn ang="0">
                    <a:pos x="665" y="49"/>
                  </a:cxn>
                  <a:cxn ang="0">
                    <a:pos x="205" y="58"/>
                  </a:cxn>
                  <a:cxn ang="0">
                    <a:pos x="70" y="78"/>
                  </a:cxn>
                  <a:cxn ang="0">
                    <a:pos x="3" y="135"/>
                  </a:cxn>
                  <a:cxn ang="0">
                    <a:pos x="13" y="183"/>
                  </a:cxn>
                  <a:cxn ang="0">
                    <a:pos x="51" y="174"/>
                  </a:cxn>
                  <a:cxn ang="0">
                    <a:pos x="22" y="174"/>
                  </a:cxn>
                </a:cxnLst>
                <a:rect l="0" t="0" r="r" b="b"/>
                <a:pathLst>
                  <a:path w="1037" h="208">
                    <a:moveTo>
                      <a:pt x="22" y="174"/>
                    </a:moveTo>
                    <a:cubicBezTo>
                      <a:pt x="349" y="208"/>
                      <a:pt x="527" y="188"/>
                      <a:pt x="944" y="183"/>
                    </a:cubicBezTo>
                    <a:cubicBezTo>
                      <a:pt x="976" y="162"/>
                      <a:pt x="989" y="137"/>
                      <a:pt x="1021" y="116"/>
                    </a:cubicBezTo>
                    <a:cubicBezTo>
                      <a:pt x="1037" y="63"/>
                      <a:pt x="1008" y="70"/>
                      <a:pt x="963" y="58"/>
                    </a:cubicBezTo>
                    <a:cubicBezTo>
                      <a:pt x="875" y="0"/>
                      <a:pt x="764" y="46"/>
                      <a:pt x="665" y="49"/>
                    </a:cubicBezTo>
                    <a:cubicBezTo>
                      <a:pt x="512" y="54"/>
                      <a:pt x="358" y="55"/>
                      <a:pt x="205" y="58"/>
                    </a:cubicBezTo>
                    <a:cubicBezTo>
                      <a:pt x="160" y="65"/>
                      <a:pt x="96" y="40"/>
                      <a:pt x="70" y="78"/>
                    </a:cubicBezTo>
                    <a:cubicBezTo>
                      <a:pt x="48" y="110"/>
                      <a:pt x="40" y="123"/>
                      <a:pt x="3" y="135"/>
                    </a:cubicBezTo>
                    <a:cubicBezTo>
                      <a:pt x="6" y="151"/>
                      <a:pt x="0" y="173"/>
                      <a:pt x="13" y="183"/>
                    </a:cubicBezTo>
                    <a:cubicBezTo>
                      <a:pt x="23" y="191"/>
                      <a:pt x="42" y="183"/>
                      <a:pt x="51" y="174"/>
                    </a:cubicBezTo>
                    <a:cubicBezTo>
                      <a:pt x="58" y="167"/>
                      <a:pt x="32" y="174"/>
                      <a:pt x="22" y="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</p:grp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768" y="1392"/>
              <a:ext cx="4512" cy="25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3" name="Freeform 13"/>
            <p:cNvSpPr>
              <a:spLocks/>
            </p:cNvSpPr>
            <p:nvPr/>
          </p:nvSpPr>
          <p:spPr bwMode="auto">
            <a:xfrm>
              <a:off x="3924" y="1564"/>
              <a:ext cx="215" cy="2039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4112" name="Freeform 14"/>
            <p:cNvSpPr>
              <a:spLocks/>
            </p:cNvSpPr>
            <p:nvPr/>
          </p:nvSpPr>
          <p:spPr bwMode="auto">
            <a:xfrm>
              <a:off x="816" y="3552"/>
              <a:ext cx="4272" cy="336"/>
            </a:xfrm>
            <a:custGeom>
              <a:avLst/>
              <a:gdLst>
                <a:gd name="T0" fmla="*/ 0 w 3494"/>
                <a:gd name="T1" fmla="*/ 240 h 243"/>
                <a:gd name="T2" fmla="*/ 787 w 3494"/>
                <a:gd name="T3" fmla="*/ 240 h 243"/>
                <a:gd name="T4" fmla="*/ 3494 w 3494"/>
                <a:gd name="T5" fmla="*/ 240 h 243"/>
                <a:gd name="T6" fmla="*/ 3302 w 3494"/>
                <a:gd name="T7" fmla="*/ 0 h 243"/>
                <a:gd name="T8" fmla="*/ 86 w 3494"/>
                <a:gd name="T9" fmla="*/ 0 h 243"/>
                <a:gd name="T10" fmla="*/ 0 w 3494"/>
                <a:gd name="T11" fmla="*/ 24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5" name="Freeform 15"/>
            <p:cNvSpPr>
              <a:spLocks/>
            </p:cNvSpPr>
            <p:nvPr/>
          </p:nvSpPr>
          <p:spPr bwMode="auto">
            <a:xfrm>
              <a:off x="1632" y="1661"/>
              <a:ext cx="222" cy="1922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6" name="Freeform 16"/>
            <p:cNvSpPr>
              <a:spLocks/>
            </p:cNvSpPr>
            <p:nvPr/>
          </p:nvSpPr>
          <p:spPr bwMode="auto">
            <a:xfrm>
              <a:off x="2832" y="1536"/>
              <a:ext cx="177" cy="2102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Hanoi </a:t>
            </a:r>
            <a:r>
              <a:rPr lang="en-US" altLang="ko-KR" dirty="0" smtClean="0">
                <a:ea typeface="굴림" pitchFamily="50" charset="-127"/>
              </a:rPr>
              <a:t>towers</a:t>
            </a:r>
            <a:endParaRPr lang="ko-KR" altLang="en-US" dirty="0"/>
          </a:p>
        </p:txBody>
      </p:sp>
      <p:sp>
        <p:nvSpPr>
          <p:cNvPr id="61460" name="Rectangle 20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609600" indent="-609600"/>
            <a:r>
              <a:rPr lang="en-US" altLang="ko-KR" sz="2000" dirty="0">
                <a:ea typeface="굴림" charset="-127"/>
              </a:rPr>
              <a:t>Move n </a:t>
            </a: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(4)</a:t>
            </a:r>
            <a:r>
              <a:rPr lang="en-US" altLang="ko-KR" sz="2000" dirty="0">
                <a:ea typeface="굴림" charset="-127"/>
              </a:rPr>
              <a:t> disks from </a:t>
            </a:r>
            <a:r>
              <a:rPr lang="en-US" altLang="ko-KR" sz="20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2000" dirty="0">
                <a:ea typeface="굴림" charset="-127"/>
              </a:rPr>
              <a:t>  to </a:t>
            </a:r>
            <a:r>
              <a:rPr lang="en-US" altLang="ko-KR" sz="20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2000" b="1" dirty="0">
              <a:solidFill>
                <a:srgbClr val="FF00FF"/>
              </a:solidFill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(3)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  <a:endParaRPr lang="en-US" altLang="ko-KR" sz="1800" dirty="0"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1 disk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1800" dirty="0"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(3)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1800" dirty="0">
              <a:ea typeface="굴림" charset="-127"/>
            </a:endParaRPr>
          </a:p>
          <a:p>
            <a:pPr marL="609600" indent="-609600"/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4105" name="슬라이드 번호 개체 틀 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AF041-42DD-4B79-B29B-5839BB884E68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61461" name="Freeform 21"/>
          <p:cNvSpPr>
            <a:spLocks/>
          </p:cNvSpPr>
          <p:nvPr/>
        </p:nvSpPr>
        <p:spPr bwMode="auto">
          <a:xfrm>
            <a:off x="1966913" y="4724400"/>
            <a:ext cx="1404937" cy="44291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73" y="163"/>
              </a:cxn>
              <a:cxn ang="0">
                <a:pos x="1075" y="163"/>
              </a:cxn>
              <a:cxn ang="0">
                <a:pos x="941" y="0"/>
              </a:cxn>
              <a:cxn ang="0">
                <a:pos x="29" y="0"/>
              </a:cxn>
              <a:cxn ang="0">
                <a:pos x="0" y="154"/>
              </a:cxn>
            </a:cxnLst>
            <a:rect l="0" t="0" r="r" b="b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61462" name="Freeform 22"/>
          <p:cNvSpPr>
            <a:spLocks/>
          </p:cNvSpPr>
          <p:nvPr/>
        </p:nvSpPr>
        <p:spPr bwMode="auto">
          <a:xfrm>
            <a:off x="1828800" y="5105400"/>
            <a:ext cx="1873250" cy="1116013"/>
          </a:xfrm>
          <a:custGeom>
            <a:avLst/>
            <a:gdLst/>
            <a:ahLst/>
            <a:cxnLst>
              <a:cxn ang="0">
                <a:pos x="65" y="144"/>
              </a:cxn>
              <a:cxn ang="0">
                <a:pos x="343" y="154"/>
              </a:cxn>
              <a:cxn ang="0">
                <a:pos x="1044" y="10"/>
              </a:cxn>
              <a:cxn ang="0">
                <a:pos x="132" y="0"/>
              </a:cxn>
              <a:cxn ang="0">
                <a:pos x="17" y="67"/>
              </a:cxn>
              <a:cxn ang="0">
                <a:pos x="7" y="183"/>
              </a:cxn>
              <a:cxn ang="0">
                <a:pos x="36" y="173"/>
              </a:cxn>
              <a:cxn ang="0">
                <a:pos x="65" y="154"/>
              </a:cxn>
              <a:cxn ang="0">
                <a:pos x="94" y="144"/>
              </a:cxn>
              <a:cxn ang="0">
                <a:pos x="65" y="144"/>
              </a:cxn>
            </a:cxnLst>
            <a:rect l="0" t="0" r="r" b="b"/>
            <a:pathLst>
              <a:path w="1209" h="362">
                <a:moveTo>
                  <a:pt x="65" y="144"/>
                </a:moveTo>
                <a:cubicBezTo>
                  <a:pt x="155" y="116"/>
                  <a:pt x="252" y="135"/>
                  <a:pt x="343" y="154"/>
                </a:cubicBezTo>
                <a:cubicBezTo>
                  <a:pt x="1209" y="142"/>
                  <a:pt x="1106" y="362"/>
                  <a:pt x="1044" y="10"/>
                </a:cubicBezTo>
                <a:cubicBezTo>
                  <a:pt x="773" y="19"/>
                  <a:pt x="361" y="79"/>
                  <a:pt x="132" y="0"/>
                </a:cubicBezTo>
                <a:cubicBezTo>
                  <a:pt x="64" y="9"/>
                  <a:pt x="38" y="2"/>
                  <a:pt x="17" y="67"/>
                </a:cubicBezTo>
                <a:cubicBezTo>
                  <a:pt x="14" y="106"/>
                  <a:pt x="0" y="145"/>
                  <a:pt x="7" y="183"/>
                </a:cubicBezTo>
                <a:cubicBezTo>
                  <a:pt x="9" y="193"/>
                  <a:pt x="27" y="178"/>
                  <a:pt x="36" y="173"/>
                </a:cubicBezTo>
                <a:cubicBezTo>
                  <a:pt x="46" y="168"/>
                  <a:pt x="55" y="159"/>
                  <a:pt x="65" y="154"/>
                </a:cubicBezTo>
                <a:cubicBezTo>
                  <a:pt x="74" y="149"/>
                  <a:pt x="94" y="154"/>
                  <a:pt x="94" y="144"/>
                </a:cubicBezTo>
                <a:cubicBezTo>
                  <a:pt x="94" y="134"/>
                  <a:pt x="75" y="144"/>
                  <a:pt x="65" y="144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61463" name="Freeform 23"/>
          <p:cNvSpPr>
            <a:spLocks/>
          </p:cNvSpPr>
          <p:nvPr/>
        </p:nvSpPr>
        <p:spPr bwMode="auto">
          <a:xfrm>
            <a:off x="2105025" y="4132263"/>
            <a:ext cx="1033463" cy="700087"/>
          </a:xfrm>
          <a:custGeom>
            <a:avLst/>
            <a:gdLst/>
            <a:ahLst/>
            <a:cxnLst>
              <a:cxn ang="0">
                <a:pos x="38" y="221"/>
              </a:cxn>
              <a:cxn ang="0">
                <a:pos x="336" y="173"/>
              </a:cxn>
              <a:cxn ang="0">
                <a:pos x="1075" y="182"/>
              </a:cxn>
              <a:cxn ang="0">
                <a:pos x="1065" y="153"/>
              </a:cxn>
              <a:cxn ang="0">
                <a:pos x="1075" y="125"/>
              </a:cxn>
              <a:cxn ang="0">
                <a:pos x="1065" y="67"/>
              </a:cxn>
              <a:cxn ang="0">
                <a:pos x="1017" y="57"/>
              </a:cxn>
              <a:cxn ang="0">
                <a:pos x="940" y="0"/>
              </a:cxn>
              <a:cxn ang="0">
                <a:pos x="76" y="29"/>
              </a:cxn>
              <a:cxn ang="0">
                <a:pos x="76" y="163"/>
              </a:cxn>
              <a:cxn ang="0">
                <a:pos x="48" y="182"/>
              </a:cxn>
              <a:cxn ang="0">
                <a:pos x="9" y="192"/>
              </a:cxn>
              <a:cxn ang="0">
                <a:pos x="38" y="221"/>
              </a:cxn>
            </a:cxnLst>
            <a:rect l="0" t="0" r="r" b="b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61464" name="Freeform 24"/>
          <p:cNvSpPr>
            <a:spLocks/>
          </p:cNvSpPr>
          <p:nvPr/>
        </p:nvSpPr>
        <p:spPr bwMode="auto">
          <a:xfrm>
            <a:off x="2311400" y="3657600"/>
            <a:ext cx="688975" cy="592138"/>
          </a:xfrm>
          <a:custGeom>
            <a:avLst/>
            <a:gdLst/>
            <a:ahLst/>
            <a:cxnLst>
              <a:cxn ang="0">
                <a:pos x="22" y="174"/>
              </a:cxn>
              <a:cxn ang="0">
                <a:pos x="944" y="183"/>
              </a:cxn>
              <a:cxn ang="0">
                <a:pos x="1021" y="116"/>
              </a:cxn>
              <a:cxn ang="0">
                <a:pos x="963" y="58"/>
              </a:cxn>
              <a:cxn ang="0">
                <a:pos x="665" y="49"/>
              </a:cxn>
              <a:cxn ang="0">
                <a:pos x="205" y="58"/>
              </a:cxn>
              <a:cxn ang="0">
                <a:pos x="70" y="78"/>
              </a:cxn>
              <a:cxn ang="0">
                <a:pos x="3" y="135"/>
              </a:cxn>
              <a:cxn ang="0">
                <a:pos x="13" y="183"/>
              </a:cxn>
              <a:cxn ang="0">
                <a:pos x="51" y="174"/>
              </a:cxn>
              <a:cxn ang="0">
                <a:pos x="22" y="174"/>
              </a:cxn>
            </a:cxnLst>
            <a:rect l="0" t="0" r="r" b="b"/>
            <a:pathLst>
              <a:path w="1037" h="208">
                <a:moveTo>
                  <a:pt x="22" y="174"/>
                </a:moveTo>
                <a:cubicBezTo>
                  <a:pt x="349" y="208"/>
                  <a:pt x="527" y="188"/>
                  <a:pt x="944" y="183"/>
                </a:cubicBezTo>
                <a:cubicBezTo>
                  <a:pt x="976" y="162"/>
                  <a:pt x="989" y="137"/>
                  <a:pt x="1021" y="116"/>
                </a:cubicBezTo>
                <a:cubicBezTo>
                  <a:pt x="1037" y="63"/>
                  <a:pt x="1008" y="70"/>
                  <a:pt x="963" y="58"/>
                </a:cubicBezTo>
                <a:cubicBezTo>
                  <a:pt x="875" y="0"/>
                  <a:pt x="764" y="46"/>
                  <a:pt x="665" y="49"/>
                </a:cubicBezTo>
                <a:cubicBezTo>
                  <a:pt x="512" y="54"/>
                  <a:pt x="358" y="55"/>
                  <a:pt x="205" y="58"/>
                </a:cubicBezTo>
                <a:cubicBezTo>
                  <a:pt x="160" y="65"/>
                  <a:pt x="96" y="40"/>
                  <a:pt x="70" y="78"/>
                </a:cubicBezTo>
                <a:cubicBezTo>
                  <a:pt x="48" y="110"/>
                  <a:pt x="40" y="123"/>
                  <a:pt x="3" y="135"/>
                </a:cubicBezTo>
                <a:cubicBezTo>
                  <a:pt x="6" y="151"/>
                  <a:pt x="0" y="173"/>
                  <a:pt x="13" y="183"/>
                </a:cubicBezTo>
                <a:cubicBezTo>
                  <a:pt x="23" y="191"/>
                  <a:pt x="42" y="183"/>
                  <a:pt x="51" y="174"/>
                </a:cubicBezTo>
                <a:cubicBezTo>
                  <a:pt x="58" y="167"/>
                  <a:pt x="32" y="174"/>
                  <a:pt x="22" y="174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581400" y="4114800"/>
            <a:ext cx="1447800" cy="1600200"/>
            <a:chOff x="1632" y="2064"/>
            <a:chExt cx="979" cy="1224"/>
          </a:xfrm>
        </p:grpSpPr>
        <p:sp>
          <p:nvSpPr>
            <p:cNvPr id="61466" name="Freeform 26"/>
            <p:cNvSpPr>
              <a:spLocks/>
            </p:cNvSpPr>
            <p:nvPr/>
          </p:nvSpPr>
          <p:spPr bwMode="auto">
            <a:xfrm>
              <a:off x="1632" y="2929"/>
              <a:ext cx="979" cy="359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173" y="163"/>
                </a:cxn>
                <a:cxn ang="0">
                  <a:pos x="1075" y="163"/>
                </a:cxn>
                <a:cxn ang="0">
                  <a:pos x="941" y="0"/>
                </a:cxn>
                <a:cxn ang="0">
                  <a:pos x="29" y="0"/>
                </a:cxn>
                <a:cxn ang="0">
                  <a:pos x="0" y="154"/>
                </a:cxn>
              </a:cxnLst>
              <a:rect l="0" t="0" r="r" b="b"/>
              <a:pathLst>
                <a:path w="1075" h="166">
                  <a:moveTo>
                    <a:pt x="0" y="154"/>
                  </a:moveTo>
                  <a:cubicBezTo>
                    <a:pt x="58" y="134"/>
                    <a:pt x="113" y="162"/>
                    <a:pt x="173" y="163"/>
                  </a:cubicBezTo>
                  <a:cubicBezTo>
                    <a:pt x="474" y="166"/>
                    <a:pt x="774" y="163"/>
                    <a:pt x="1075" y="163"/>
                  </a:cubicBezTo>
                  <a:lnTo>
                    <a:pt x="941" y="0"/>
                  </a:lnTo>
                  <a:lnTo>
                    <a:pt x="29" y="0"/>
                  </a:lnTo>
                  <a:lnTo>
                    <a:pt x="0" y="154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67" name="Freeform 27"/>
            <p:cNvSpPr>
              <a:spLocks/>
            </p:cNvSpPr>
            <p:nvPr/>
          </p:nvSpPr>
          <p:spPr bwMode="auto">
            <a:xfrm>
              <a:off x="1728" y="2448"/>
              <a:ext cx="720" cy="568"/>
            </a:xfrm>
            <a:custGeom>
              <a:avLst/>
              <a:gdLst/>
              <a:ahLst/>
              <a:cxnLst>
                <a:cxn ang="0">
                  <a:pos x="38" y="221"/>
                </a:cxn>
                <a:cxn ang="0">
                  <a:pos x="336" y="173"/>
                </a:cxn>
                <a:cxn ang="0">
                  <a:pos x="1075" y="182"/>
                </a:cxn>
                <a:cxn ang="0">
                  <a:pos x="1065" y="153"/>
                </a:cxn>
                <a:cxn ang="0">
                  <a:pos x="1075" y="125"/>
                </a:cxn>
                <a:cxn ang="0">
                  <a:pos x="1065" y="67"/>
                </a:cxn>
                <a:cxn ang="0">
                  <a:pos x="1017" y="57"/>
                </a:cxn>
                <a:cxn ang="0">
                  <a:pos x="940" y="0"/>
                </a:cxn>
                <a:cxn ang="0">
                  <a:pos x="76" y="29"/>
                </a:cxn>
                <a:cxn ang="0">
                  <a:pos x="76" y="163"/>
                </a:cxn>
                <a:cxn ang="0">
                  <a:pos x="48" y="182"/>
                </a:cxn>
                <a:cxn ang="0">
                  <a:pos x="9" y="192"/>
                </a:cxn>
                <a:cxn ang="0">
                  <a:pos x="38" y="221"/>
                </a:cxn>
              </a:cxnLst>
              <a:rect l="0" t="0" r="r" b="b"/>
              <a:pathLst>
                <a:path w="1085" h="227">
                  <a:moveTo>
                    <a:pt x="38" y="221"/>
                  </a:moveTo>
                  <a:cubicBezTo>
                    <a:pt x="142" y="185"/>
                    <a:pt x="220" y="179"/>
                    <a:pt x="336" y="173"/>
                  </a:cubicBezTo>
                  <a:cubicBezTo>
                    <a:pt x="582" y="176"/>
                    <a:pt x="829" y="189"/>
                    <a:pt x="1075" y="182"/>
                  </a:cubicBezTo>
                  <a:cubicBezTo>
                    <a:pt x="1085" y="182"/>
                    <a:pt x="1065" y="163"/>
                    <a:pt x="1065" y="153"/>
                  </a:cubicBezTo>
                  <a:cubicBezTo>
                    <a:pt x="1065" y="143"/>
                    <a:pt x="1072" y="134"/>
                    <a:pt x="1075" y="125"/>
                  </a:cubicBezTo>
                  <a:cubicBezTo>
                    <a:pt x="1072" y="106"/>
                    <a:pt x="1078" y="82"/>
                    <a:pt x="1065" y="67"/>
                  </a:cubicBezTo>
                  <a:cubicBezTo>
                    <a:pt x="1054" y="55"/>
                    <a:pt x="1032" y="64"/>
                    <a:pt x="1017" y="57"/>
                  </a:cubicBezTo>
                  <a:cubicBezTo>
                    <a:pt x="980" y="40"/>
                    <a:pt x="965" y="24"/>
                    <a:pt x="940" y="0"/>
                  </a:cubicBezTo>
                  <a:cubicBezTo>
                    <a:pt x="612" y="31"/>
                    <a:pt x="620" y="22"/>
                    <a:pt x="76" y="29"/>
                  </a:cubicBezTo>
                  <a:cubicBezTo>
                    <a:pt x="53" y="99"/>
                    <a:pt x="54" y="91"/>
                    <a:pt x="76" y="163"/>
                  </a:cubicBezTo>
                  <a:cubicBezTo>
                    <a:pt x="67" y="169"/>
                    <a:pt x="58" y="178"/>
                    <a:pt x="48" y="182"/>
                  </a:cubicBezTo>
                  <a:cubicBezTo>
                    <a:pt x="36" y="187"/>
                    <a:pt x="0" y="183"/>
                    <a:pt x="9" y="192"/>
                  </a:cubicBezTo>
                  <a:cubicBezTo>
                    <a:pt x="44" y="227"/>
                    <a:pt x="104" y="175"/>
                    <a:pt x="38" y="22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68" name="Freeform 28"/>
            <p:cNvSpPr>
              <a:spLocks/>
            </p:cNvSpPr>
            <p:nvPr/>
          </p:nvSpPr>
          <p:spPr bwMode="auto">
            <a:xfrm>
              <a:off x="1872" y="2064"/>
              <a:ext cx="480" cy="480"/>
            </a:xfrm>
            <a:custGeom>
              <a:avLst/>
              <a:gdLst/>
              <a:ahLst/>
              <a:cxnLst>
                <a:cxn ang="0">
                  <a:pos x="22" y="174"/>
                </a:cxn>
                <a:cxn ang="0">
                  <a:pos x="944" y="183"/>
                </a:cxn>
                <a:cxn ang="0">
                  <a:pos x="1021" y="116"/>
                </a:cxn>
                <a:cxn ang="0">
                  <a:pos x="963" y="58"/>
                </a:cxn>
                <a:cxn ang="0">
                  <a:pos x="665" y="49"/>
                </a:cxn>
                <a:cxn ang="0">
                  <a:pos x="205" y="58"/>
                </a:cxn>
                <a:cxn ang="0">
                  <a:pos x="70" y="78"/>
                </a:cxn>
                <a:cxn ang="0">
                  <a:pos x="3" y="135"/>
                </a:cxn>
                <a:cxn ang="0">
                  <a:pos x="13" y="183"/>
                </a:cxn>
                <a:cxn ang="0">
                  <a:pos x="51" y="174"/>
                </a:cxn>
                <a:cxn ang="0">
                  <a:pos x="22" y="174"/>
                </a:cxn>
              </a:cxnLst>
              <a:rect l="0" t="0" r="r" b="b"/>
              <a:pathLst>
                <a:path w="1037" h="208">
                  <a:moveTo>
                    <a:pt x="22" y="174"/>
                  </a:moveTo>
                  <a:cubicBezTo>
                    <a:pt x="349" y="208"/>
                    <a:pt x="527" y="188"/>
                    <a:pt x="944" y="183"/>
                  </a:cubicBezTo>
                  <a:cubicBezTo>
                    <a:pt x="976" y="162"/>
                    <a:pt x="989" y="137"/>
                    <a:pt x="1021" y="116"/>
                  </a:cubicBezTo>
                  <a:cubicBezTo>
                    <a:pt x="1037" y="63"/>
                    <a:pt x="1008" y="70"/>
                    <a:pt x="963" y="58"/>
                  </a:cubicBezTo>
                  <a:cubicBezTo>
                    <a:pt x="875" y="0"/>
                    <a:pt x="764" y="46"/>
                    <a:pt x="665" y="49"/>
                  </a:cubicBezTo>
                  <a:cubicBezTo>
                    <a:pt x="512" y="54"/>
                    <a:pt x="358" y="55"/>
                    <a:pt x="205" y="58"/>
                  </a:cubicBezTo>
                  <a:cubicBezTo>
                    <a:pt x="160" y="65"/>
                    <a:pt x="96" y="40"/>
                    <a:pt x="70" y="78"/>
                  </a:cubicBezTo>
                  <a:cubicBezTo>
                    <a:pt x="48" y="110"/>
                    <a:pt x="40" y="123"/>
                    <a:pt x="3" y="135"/>
                  </a:cubicBezTo>
                  <a:cubicBezTo>
                    <a:pt x="6" y="151"/>
                    <a:pt x="0" y="173"/>
                    <a:pt x="13" y="183"/>
                  </a:cubicBezTo>
                  <a:cubicBezTo>
                    <a:pt x="23" y="191"/>
                    <a:pt x="42" y="183"/>
                    <a:pt x="51" y="174"/>
                  </a:cubicBezTo>
                  <a:cubicBezTo>
                    <a:pt x="58" y="167"/>
                    <a:pt x="32" y="174"/>
                    <a:pt x="22" y="17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</p:grp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2097729" y="5712937"/>
            <a:ext cx="937385" cy="3997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rPr>
              <a:t>From</a:t>
            </a:r>
            <a:endParaRPr lang="en-GB" altLang="ko-KR" sz="20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charset="0"/>
              <a:ea typeface="굴림" charset="-127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3762915" y="5712937"/>
            <a:ext cx="1055096" cy="3997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rPr>
              <a:t>Spare</a:t>
            </a:r>
            <a:endParaRPr lang="en-GB" altLang="ko-KR" sz="20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charset="0"/>
              <a:ea typeface="굴림" charset="-127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5657782" y="5712937"/>
            <a:ext cx="575638" cy="3997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rPr>
              <a:t>TO</a:t>
            </a:r>
            <a:endParaRPr lang="en-GB" altLang="ko-KR" sz="20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996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326 -0.10486 0.0467 -0.20972 0.07674 -0.19537 C 0.10677 -0.18102 0.16302 0.04167 0.18004 0.0868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326 -0.10486 0.0467 -0.20972 0.07674 -0.19537 C 0.10677 -0.18102 0.16302 0.04167 0.18004 0.0868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326 -0.10486 0.0467 -0.20972 0.07674 -0.19537 C 0.10677 -0.18102 0.16302 0.04167 0.18004 0.08681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8.88889E-6 C 0.03559 -0.12315 0.07136 -0.2463 0.1184 -0.29329 C 0.16545 -0.34028 0.24063 -0.33079 0.28177 -0.28218 C 0.32292 -0.23357 0.35156 -0.04885 0.36511 -0.00232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1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C 0.02257 -0.07569 0.04583 -0.15046 0.07066 -0.17777 C 0.09583 -0.20416 0.12951 -0.18148 0.14982 -0.1625 C 0.16944 -0.14328 0.18489 -0.07916 0.19166 -0.0625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-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1" grpId="0" animBg="1"/>
      <p:bldP spid="61461" grpId="1" animBg="1"/>
      <p:bldP spid="61462" grpId="0" animBg="1"/>
      <p:bldP spid="61463" grpId="0" animBg="1"/>
      <p:bldP spid="61463" grpId="1" animBg="1"/>
      <p:bldP spid="61464" grpId="0" animBg="1"/>
      <p:bldP spid="6146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Hanoi towers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496944" cy="44116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ko-KR" sz="2000" b="1" dirty="0" err="1" smtClean="0">
                <a:latin typeface="+mj-ea"/>
                <a:ea typeface="+mj-ea"/>
              </a:rPr>
              <a:t>def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latin typeface="+mj-ea"/>
                <a:ea typeface="+mj-ea"/>
              </a:rPr>
              <a:t>hanoi</a:t>
            </a:r>
            <a:r>
              <a:rPr lang="en-US" altLang="ko-KR" sz="2000" b="1" dirty="0">
                <a:latin typeface="+mj-ea"/>
                <a:ea typeface="+mj-ea"/>
              </a:rPr>
              <a:t>(n, </a:t>
            </a:r>
            <a:r>
              <a:rPr lang="en-US" altLang="ko-KR" sz="2000" b="1" dirty="0" err="1">
                <a:latin typeface="+mj-ea"/>
                <a:ea typeface="+mj-ea"/>
              </a:rPr>
              <a:t>ffrom</a:t>
            </a:r>
            <a:r>
              <a:rPr lang="en-US" altLang="ko-KR" sz="2000" b="1" dirty="0">
                <a:latin typeface="+mj-ea"/>
                <a:ea typeface="+mj-ea"/>
              </a:rPr>
              <a:t>, to, spare):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b="1" dirty="0">
                <a:latin typeface="+mj-ea"/>
                <a:ea typeface="+mj-ea"/>
              </a:rPr>
              <a:t>    if n &gt; 0: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b="1" dirty="0" smtClean="0">
                <a:latin typeface="+mj-ea"/>
                <a:ea typeface="+mj-ea"/>
              </a:rPr>
              <a:t>     </a:t>
            </a: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b="1" dirty="0">
                <a:latin typeface="+mj-ea"/>
                <a:ea typeface="+mj-ea"/>
              </a:rPr>
              <a:t>        </a:t>
            </a:r>
            <a:r>
              <a:rPr lang="en-US" altLang="ko-KR" sz="2000" b="1" dirty="0" err="1">
                <a:latin typeface="+mj-ea"/>
                <a:ea typeface="+mj-ea"/>
              </a:rPr>
              <a:t>hanoi</a:t>
            </a:r>
            <a:r>
              <a:rPr lang="en-US" altLang="ko-KR" sz="2000" b="1" dirty="0">
                <a:latin typeface="+mj-ea"/>
                <a:ea typeface="+mj-ea"/>
              </a:rPr>
              <a:t>(n-1, </a:t>
            </a:r>
            <a:r>
              <a:rPr lang="en-US" altLang="ko-KR" sz="2000" b="1" dirty="0" err="1">
                <a:latin typeface="+mj-ea"/>
                <a:ea typeface="+mj-ea"/>
              </a:rPr>
              <a:t>ffrom</a:t>
            </a:r>
            <a:r>
              <a:rPr lang="en-US" altLang="ko-KR" sz="2000" b="1" dirty="0">
                <a:latin typeface="+mj-ea"/>
                <a:ea typeface="+mj-ea"/>
              </a:rPr>
              <a:t>, spare, to)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b="1" dirty="0">
                <a:latin typeface="+mj-ea"/>
                <a:ea typeface="+mj-ea"/>
              </a:rPr>
              <a:t>        print("%d</a:t>
            </a:r>
            <a:r>
              <a:rPr lang="ko-KR" altLang="en-US" sz="2000" b="1" dirty="0">
                <a:latin typeface="+mj-ea"/>
                <a:ea typeface="+mj-ea"/>
              </a:rPr>
              <a:t>번 원반을 </a:t>
            </a:r>
            <a:r>
              <a:rPr lang="en-US" altLang="ko-KR" sz="2000" b="1" dirty="0">
                <a:latin typeface="+mj-ea"/>
                <a:ea typeface="+mj-ea"/>
              </a:rPr>
              <a:t>%s</a:t>
            </a:r>
            <a:r>
              <a:rPr lang="ko-KR" altLang="en-US" sz="2000" b="1" dirty="0">
                <a:latin typeface="+mj-ea"/>
                <a:ea typeface="+mj-ea"/>
              </a:rPr>
              <a:t>에서 </a:t>
            </a:r>
            <a:r>
              <a:rPr lang="en-US" altLang="ko-KR" sz="2000" b="1" dirty="0">
                <a:latin typeface="+mj-ea"/>
                <a:ea typeface="+mj-ea"/>
              </a:rPr>
              <a:t>%s</a:t>
            </a:r>
            <a:r>
              <a:rPr lang="ko-KR" altLang="en-US" sz="2000" b="1" dirty="0">
                <a:latin typeface="+mj-ea"/>
                <a:ea typeface="+mj-ea"/>
              </a:rPr>
              <a:t>로 옮김</a:t>
            </a:r>
            <a:r>
              <a:rPr lang="en-US" altLang="ko-KR" sz="2000" b="1" dirty="0">
                <a:latin typeface="+mj-ea"/>
                <a:ea typeface="+mj-ea"/>
              </a:rPr>
              <a:t>" %(n, </a:t>
            </a:r>
            <a:r>
              <a:rPr lang="en-US" altLang="ko-KR" sz="2000" b="1" dirty="0" err="1">
                <a:latin typeface="+mj-ea"/>
                <a:ea typeface="+mj-ea"/>
              </a:rPr>
              <a:t>ffrom</a:t>
            </a:r>
            <a:r>
              <a:rPr lang="en-US" altLang="ko-KR" sz="2000" b="1" dirty="0">
                <a:latin typeface="+mj-ea"/>
                <a:ea typeface="+mj-ea"/>
              </a:rPr>
              <a:t>, to))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b="1" dirty="0">
                <a:latin typeface="+mj-ea"/>
                <a:ea typeface="+mj-ea"/>
              </a:rPr>
              <a:t>        </a:t>
            </a:r>
            <a:r>
              <a:rPr lang="en-US" altLang="ko-KR" sz="2000" b="1" dirty="0" err="1">
                <a:latin typeface="+mj-ea"/>
                <a:ea typeface="+mj-ea"/>
              </a:rPr>
              <a:t>hanoi</a:t>
            </a:r>
            <a:r>
              <a:rPr lang="en-US" altLang="ko-KR" sz="2000" b="1" dirty="0">
                <a:latin typeface="+mj-ea"/>
                <a:ea typeface="+mj-ea"/>
              </a:rPr>
              <a:t>(n-1, spare, to, </a:t>
            </a:r>
            <a:r>
              <a:rPr lang="en-US" altLang="ko-KR" sz="2000" b="1" dirty="0" err="1">
                <a:latin typeface="+mj-ea"/>
                <a:ea typeface="+mj-ea"/>
              </a:rPr>
              <a:t>ffrom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</a:p>
          <a:p>
            <a:pPr>
              <a:lnSpc>
                <a:spcPct val="80000"/>
              </a:lnSpc>
              <a:buNone/>
            </a:pP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000" b="1" dirty="0">
                <a:latin typeface="+mj-ea"/>
                <a:ea typeface="+mj-ea"/>
              </a:rPr>
              <a:t>print("</a:t>
            </a:r>
            <a:r>
              <a:rPr lang="ko-KR" altLang="en-US" sz="2000" b="1" dirty="0">
                <a:latin typeface="+mj-ea"/>
                <a:ea typeface="+mj-ea"/>
              </a:rPr>
              <a:t>원반의 </a:t>
            </a:r>
            <a:r>
              <a:rPr lang="ko-KR" altLang="en-US" sz="2000" b="1" dirty="0" err="1">
                <a:latin typeface="+mj-ea"/>
                <a:ea typeface="+mj-ea"/>
              </a:rPr>
              <a:t>갯수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: ")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b="1" dirty="0">
                <a:latin typeface="+mj-ea"/>
                <a:ea typeface="+mj-ea"/>
              </a:rPr>
              <a:t>n = 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(input())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b="1" dirty="0" err="1">
                <a:latin typeface="+mj-ea"/>
                <a:ea typeface="+mj-ea"/>
              </a:rPr>
              <a:t>hanoi</a:t>
            </a:r>
            <a:r>
              <a:rPr lang="en-US" altLang="ko-KR" sz="2000" b="1" dirty="0">
                <a:latin typeface="+mj-ea"/>
                <a:ea typeface="+mj-ea"/>
              </a:rPr>
              <a:t>(n, 'from', 'to' , 'spare' )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BF69346-FD18-4721-A5AA-E1FDC0F1D764}" type="slidenum">
              <a:rPr lang="en-US" altLang="en-US"/>
              <a:pPr eaLnBrk="1" hangingPunct="1"/>
              <a:t>42</a:t>
            </a:fld>
            <a:endParaRPr lang="en-US" altLang="en-US" dirty="0"/>
          </a:p>
        </p:txBody>
      </p:sp>
      <p:sp>
        <p:nvSpPr>
          <p:cNvPr id="6" name="Freeform 43"/>
          <p:cNvSpPr>
            <a:spLocks/>
          </p:cNvSpPr>
          <p:nvPr/>
        </p:nvSpPr>
        <p:spPr bwMode="auto">
          <a:xfrm>
            <a:off x="8125507" y="3957195"/>
            <a:ext cx="161842" cy="1786267"/>
          </a:xfrm>
          <a:custGeom>
            <a:avLst/>
            <a:gdLst/>
            <a:ahLst/>
            <a:cxnLst>
              <a:cxn ang="0">
                <a:pos x="31" y="2016"/>
              </a:cxn>
              <a:cxn ang="0">
                <a:pos x="22" y="221"/>
              </a:cxn>
              <a:cxn ang="0">
                <a:pos x="70" y="0"/>
              </a:cxn>
              <a:cxn ang="0">
                <a:pos x="166" y="38"/>
              </a:cxn>
              <a:cxn ang="0">
                <a:pos x="185" y="86"/>
              </a:cxn>
              <a:cxn ang="0">
                <a:pos x="166" y="777"/>
              </a:cxn>
              <a:cxn ang="0">
                <a:pos x="204" y="1987"/>
              </a:cxn>
              <a:cxn ang="0">
                <a:pos x="70" y="2025"/>
              </a:cxn>
              <a:cxn ang="0">
                <a:pos x="41" y="2035"/>
              </a:cxn>
              <a:cxn ang="0">
                <a:pos x="31" y="2016"/>
              </a:cxn>
            </a:cxnLst>
            <a:rect l="0" t="0" r="r" b="b"/>
            <a:pathLst>
              <a:path w="215" h="2039">
                <a:moveTo>
                  <a:pt x="31" y="2016"/>
                </a:moveTo>
                <a:cubicBezTo>
                  <a:pt x="28" y="1570"/>
                  <a:pt x="69" y="775"/>
                  <a:pt x="22" y="221"/>
                </a:cubicBezTo>
                <a:cubicBezTo>
                  <a:pt x="29" y="96"/>
                  <a:pt x="0" y="66"/>
                  <a:pt x="70" y="0"/>
                </a:cubicBezTo>
                <a:cubicBezTo>
                  <a:pt x="107" y="9"/>
                  <a:pt x="130" y="27"/>
                  <a:pt x="166" y="38"/>
                </a:cubicBezTo>
                <a:cubicBezTo>
                  <a:pt x="215" y="71"/>
                  <a:pt x="186" y="39"/>
                  <a:pt x="185" y="86"/>
                </a:cubicBezTo>
                <a:cubicBezTo>
                  <a:pt x="163" y="822"/>
                  <a:pt x="201" y="486"/>
                  <a:pt x="166" y="777"/>
                </a:cubicBezTo>
                <a:cubicBezTo>
                  <a:pt x="158" y="1151"/>
                  <a:pt x="83" y="1637"/>
                  <a:pt x="204" y="1987"/>
                </a:cubicBezTo>
                <a:cubicBezTo>
                  <a:pt x="162" y="2015"/>
                  <a:pt x="120" y="2017"/>
                  <a:pt x="70" y="2025"/>
                </a:cubicBezTo>
                <a:cubicBezTo>
                  <a:pt x="60" y="2028"/>
                  <a:pt x="50" y="2039"/>
                  <a:pt x="41" y="2035"/>
                </a:cubicBezTo>
                <a:cubicBezTo>
                  <a:pt x="30" y="2030"/>
                  <a:pt x="31" y="1987"/>
                  <a:pt x="31" y="2016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>
                  <a:alpha val="70000"/>
                </a:srgbClr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" name="Freeform 44"/>
          <p:cNvSpPr>
            <a:spLocks/>
          </p:cNvSpPr>
          <p:nvPr/>
        </p:nvSpPr>
        <p:spPr bwMode="auto">
          <a:xfrm>
            <a:off x="5872995" y="5698201"/>
            <a:ext cx="3133353" cy="205179"/>
          </a:xfrm>
          <a:custGeom>
            <a:avLst/>
            <a:gdLst>
              <a:gd name="T0" fmla="*/ 0 w 3494"/>
              <a:gd name="T1" fmla="*/ 240 h 243"/>
              <a:gd name="T2" fmla="*/ 787 w 3494"/>
              <a:gd name="T3" fmla="*/ 240 h 243"/>
              <a:gd name="T4" fmla="*/ 3494 w 3494"/>
              <a:gd name="T5" fmla="*/ 240 h 243"/>
              <a:gd name="T6" fmla="*/ 3302 w 3494"/>
              <a:gd name="T7" fmla="*/ 0 h 243"/>
              <a:gd name="T8" fmla="*/ 86 w 3494"/>
              <a:gd name="T9" fmla="*/ 0 h 243"/>
              <a:gd name="T10" fmla="*/ 0 w 3494"/>
              <a:gd name="T11" fmla="*/ 240 h 2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94"/>
              <a:gd name="T19" fmla="*/ 0 h 243"/>
              <a:gd name="T20" fmla="*/ 3494 w 3494"/>
              <a:gd name="T21" fmla="*/ 243 h 2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94" h="243">
                <a:moveTo>
                  <a:pt x="0" y="240"/>
                </a:moveTo>
                <a:cubicBezTo>
                  <a:pt x="225" y="88"/>
                  <a:pt x="533" y="239"/>
                  <a:pt x="787" y="240"/>
                </a:cubicBezTo>
                <a:cubicBezTo>
                  <a:pt x="1689" y="243"/>
                  <a:pt x="2592" y="240"/>
                  <a:pt x="3494" y="240"/>
                </a:cubicBezTo>
                <a:lnTo>
                  <a:pt x="3302" y="0"/>
                </a:lnTo>
                <a:lnTo>
                  <a:pt x="86" y="0"/>
                </a:lnTo>
                <a:lnTo>
                  <a:pt x="0" y="240"/>
                </a:lnTo>
                <a:close/>
              </a:path>
            </a:pathLst>
          </a:custGeom>
          <a:gradFill rotWithShape="1">
            <a:gsLst>
              <a:gs pos="0">
                <a:srgbClr val="996633">
                  <a:alpha val="70000"/>
                </a:srgb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" name="Freeform 45"/>
          <p:cNvSpPr>
            <a:spLocks/>
          </p:cNvSpPr>
          <p:nvPr/>
        </p:nvSpPr>
        <p:spPr bwMode="auto">
          <a:xfrm>
            <a:off x="6400968" y="4041680"/>
            <a:ext cx="167148" cy="1686694"/>
          </a:xfrm>
          <a:custGeom>
            <a:avLst/>
            <a:gdLst/>
            <a:ahLst/>
            <a:cxnLst>
              <a:cxn ang="0">
                <a:pos x="67" y="1872"/>
              </a:cxn>
              <a:cxn ang="0">
                <a:pos x="38" y="1440"/>
              </a:cxn>
              <a:cxn ang="0">
                <a:pos x="0" y="1325"/>
              </a:cxn>
              <a:cxn ang="0">
                <a:pos x="29" y="864"/>
              </a:cxn>
              <a:cxn ang="0">
                <a:pos x="58" y="86"/>
              </a:cxn>
              <a:cxn ang="0">
                <a:pos x="125" y="0"/>
              </a:cxn>
              <a:cxn ang="0">
                <a:pos x="154" y="230"/>
              </a:cxn>
              <a:cxn ang="0">
                <a:pos x="144" y="326"/>
              </a:cxn>
              <a:cxn ang="0">
                <a:pos x="125" y="355"/>
              </a:cxn>
              <a:cxn ang="0">
                <a:pos x="134" y="432"/>
              </a:cxn>
              <a:cxn ang="0">
                <a:pos x="154" y="489"/>
              </a:cxn>
              <a:cxn ang="0">
                <a:pos x="154" y="1843"/>
              </a:cxn>
              <a:cxn ang="0">
                <a:pos x="154" y="1901"/>
              </a:cxn>
              <a:cxn ang="0">
                <a:pos x="67" y="1872"/>
              </a:cxn>
            </a:cxnLst>
            <a:rect l="0" t="0" r="r" b="b"/>
            <a:pathLst>
              <a:path w="222" h="1922">
                <a:moveTo>
                  <a:pt x="67" y="1872"/>
                </a:moveTo>
                <a:cubicBezTo>
                  <a:pt x="109" y="1749"/>
                  <a:pt x="117" y="1554"/>
                  <a:pt x="38" y="1440"/>
                </a:cubicBezTo>
                <a:cubicBezTo>
                  <a:pt x="25" y="1402"/>
                  <a:pt x="14" y="1363"/>
                  <a:pt x="0" y="1325"/>
                </a:cubicBezTo>
                <a:cubicBezTo>
                  <a:pt x="8" y="1169"/>
                  <a:pt x="22" y="1021"/>
                  <a:pt x="29" y="864"/>
                </a:cubicBezTo>
                <a:cubicBezTo>
                  <a:pt x="35" y="585"/>
                  <a:pt x="42" y="358"/>
                  <a:pt x="58" y="86"/>
                </a:cubicBezTo>
                <a:cubicBezTo>
                  <a:pt x="61" y="41"/>
                  <a:pt x="85" y="12"/>
                  <a:pt x="125" y="0"/>
                </a:cubicBezTo>
                <a:cubicBezTo>
                  <a:pt x="148" y="74"/>
                  <a:pt x="154" y="230"/>
                  <a:pt x="154" y="230"/>
                </a:cubicBezTo>
                <a:cubicBezTo>
                  <a:pt x="151" y="262"/>
                  <a:pt x="151" y="295"/>
                  <a:pt x="144" y="326"/>
                </a:cubicBezTo>
                <a:cubicBezTo>
                  <a:pt x="141" y="337"/>
                  <a:pt x="126" y="343"/>
                  <a:pt x="125" y="355"/>
                </a:cubicBezTo>
                <a:cubicBezTo>
                  <a:pt x="123" y="381"/>
                  <a:pt x="129" y="407"/>
                  <a:pt x="134" y="432"/>
                </a:cubicBezTo>
                <a:cubicBezTo>
                  <a:pt x="138" y="452"/>
                  <a:pt x="154" y="489"/>
                  <a:pt x="154" y="489"/>
                </a:cubicBezTo>
                <a:cubicBezTo>
                  <a:pt x="159" y="797"/>
                  <a:pt x="222" y="1556"/>
                  <a:pt x="154" y="1843"/>
                </a:cubicBezTo>
                <a:cubicBezTo>
                  <a:pt x="155" y="1847"/>
                  <a:pt x="177" y="1897"/>
                  <a:pt x="154" y="1901"/>
                </a:cubicBezTo>
                <a:cubicBezTo>
                  <a:pt x="36" y="1922"/>
                  <a:pt x="48" y="1913"/>
                  <a:pt x="67" y="1872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>
                  <a:alpha val="70000"/>
                </a:srgbClr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" name="Freeform 46"/>
          <p:cNvSpPr>
            <a:spLocks/>
          </p:cNvSpPr>
          <p:nvPr/>
        </p:nvSpPr>
        <p:spPr bwMode="auto">
          <a:xfrm>
            <a:off x="7303035" y="3933056"/>
            <a:ext cx="132657" cy="1843596"/>
          </a:xfrm>
          <a:custGeom>
            <a:avLst/>
            <a:gdLst/>
            <a:ahLst/>
            <a:cxnLst>
              <a:cxn ang="0">
                <a:pos x="24" y="29"/>
              </a:cxn>
              <a:cxn ang="0">
                <a:pos x="24" y="154"/>
              </a:cxn>
              <a:cxn ang="0">
                <a:pos x="4" y="835"/>
              </a:cxn>
              <a:cxn ang="0">
                <a:pos x="4" y="2054"/>
              </a:cxn>
              <a:cxn ang="0">
                <a:pos x="177" y="1987"/>
              </a:cxn>
              <a:cxn ang="0">
                <a:pos x="110" y="0"/>
              </a:cxn>
              <a:cxn ang="0">
                <a:pos x="24" y="29"/>
              </a:cxn>
            </a:cxnLst>
            <a:rect l="0" t="0" r="r" b="b"/>
            <a:pathLst>
              <a:path w="177" h="2103">
                <a:moveTo>
                  <a:pt x="24" y="29"/>
                </a:moveTo>
                <a:cubicBezTo>
                  <a:pt x="0" y="99"/>
                  <a:pt x="24" y="16"/>
                  <a:pt x="24" y="154"/>
                </a:cubicBezTo>
                <a:cubicBezTo>
                  <a:pt x="24" y="546"/>
                  <a:pt x="21" y="556"/>
                  <a:pt x="4" y="835"/>
                </a:cubicBezTo>
                <a:cubicBezTo>
                  <a:pt x="13" y="1244"/>
                  <a:pt x="4" y="1644"/>
                  <a:pt x="4" y="2054"/>
                </a:cubicBezTo>
                <a:cubicBezTo>
                  <a:pt x="132" y="2062"/>
                  <a:pt x="177" y="2103"/>
                  <a:pt x="177" y="1987"/>
                </a:cubicBezTo>
                <a:lnTo>
                  <a:pt x="110" y="0"/>
                </a:lnTo>
                <a:lnTo>
                  <a:pt x="24" y="29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>
                  <a:alpha val="70000"/>
                </a:srgbClr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" name="Freeform 47"/>
          <p:cNvSpPr>
            <a:spLocks/>
          </p:cNvSpPr>
          <p:nvPr/>
        </p:nvSpPr>
        <p:spPr bwMode="auto">
          <a:xfrm>
            <a:off x="6071979" y="5363277"/>
            <a:ext cx="737572" cy="316820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73" y="163"/>
              </a:cxn>
              <a:cxn ang="0">
                <a:pos x="1075" y="163"/>
              </a:cxn>
              <a:cxn ang="0">
                <a:pos x="941" y="0"/>
              </a:cxn>
              <a:cxn ang="0">
                <a:pos x="29" y="0"/>
              </a:cxn>
              <a:cxn ang="0">
                <a:pos x="0" y="154"/>
              </a:cxn>
            </a:cxnLst>
            <a:rect l="0" t="0" r="r" b="b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" name="Freeform 48"/>
          <p:cNvSpPr>
            <a:spLocks/>
          </p:cNvSpPr>
          <p:nvPr/>
        </p:nvSpPr>
        <p:spPr bwMode="auto">
          <a:xfrm>
            <a:off x="6146267" y="4943865"/>
            <a:ext cx="541240" cy="497863"/>
          </a:xfrm>
          <a:custGeom>
            <a:avLst/>
            <a:gdLst/>
            <a:ahLst/>
            <a:cxnLst>
              <a:cxn ang="0">
                <a:pos x="38" y="221"/>
              </a:cxn>
              <a:cxn ang="0">
                <a:pos x="336" y="173"/>
              </a:cxn>
              <a:cxn ang="0">
                <a:pos x="1075" y="182"/>
              </a:cxn>
              <a:cxn ang="0">
                <a:pos x="1065" y="153"/>
              </a:cxn>
              <a:cxn ang="0">
                <a:pos x="1075" y="125"/>
              </a:cxn>
              <a:cxn ang="0">
                <a:pos x="1065" y="67"/>
              </a:cxn>
              <a:cxn ang="0">
                <a:pos x="1017" y="57"/>
              </a:cxn>
              <a:cxn ang="0">
                <a:pos x="940" y="0"/>
              </a:cxn>
              <a:cxn ang="0">
                <a:pos x="76" y="29"/>
              </a:cxn>
              <a:cxn ang="0">
                <a:pos x="76" y="163"/>
              </a:cxn>
              <a:cxn ang="0">
                <a:pos x="48" y="182"/>
              </a:cxn>
              <a:cxn ang="0">
                <a:pos x="9" y="192"/>
              </a:cxn>
              <a:cxn ang="0">
                <a:pos x="38" y="221"/>
              </a:cxn>
            </a:cxnLst>
            <a:rect l="0" t="0" r="r" b="b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2" name="Freeform 49"/>
          <p:cNvSpPr>
            <a:spLocks/>
          </p:cNvSpPr>
          <p:nvPr/>
        </p:nvSpPr>
        <p:spPr bwMode="auto">
          <a:xfrm>
            <a:off x="6252393" y="4605923"/>
            <a:ext cx="363480" cy="422428"/>
          </a:xfrm>
          <a:custGeom>
            <a:avLst/>
            <a:gdLst/>
            <a:ahLst/>
            <a:cxnLst>
              <a:cxn ang="0">
                <a:pos x="22" y="174"/>
              </a:cxn>
              <a:cxn ang="0">
                <a:pos x="944" y="183"/>
              </a:cxn>
              <a:cxn ang="0">
                <a:pos x="1021" y="116"/>
              </a:cxn>
              <a:cxn ang="0">
                <a:pos x="963" y="58"/>
              </a:cxn>
              <a:cxn ang="0">
                <a:pos x="665" y="49"/>
              </a:cxn>
              <a:cxn ang="0">
                <a:pos x="205" y="58"/>
              </a:cxn>
              <a:cxn ang="0">
                <a:pos x="70" y="78"/>
              </a:cxn>
              <a:cxn ang="0">
                <a:pos x="3" y="135"/>
              </a:cxn>
              <a:cxn ang="0">
                <a:pos x="13" y="183"/>
              </a:cxn>
              <a:cxn ang="0">
                <a:pos x="51" y="174"/>
              </a:cxn>
              <a:cxn ang="0">
                <a:pos x="22" y="174"/>
              </a:cxn>
            </a:cxnLst>
            <a:rect l="0" t="0" r="r" b="b"/>
            <a:pathLst>
              <a:path w="1037" h="208">
                <a:moveTo>
                  <a:pt x="22" y="174"/>
                </a:moveTo>
                <a:cubicBezTo>
                  <a:pt x="349" y="208"/>
                  <a:pt x="527" y="188"/>
                  <a:pt x="944" y="183"/>
                </a:cubicBezTo>
                <a:cubicBezTo>
                  <a:pt x="976" y="162"/>
                  <a:pt x="989" y="137"/>
                  <a:pt x="1021" y="116"/>
                </a:cubicBezTo>
                <a:cubicBezTo>
                  <a:pt x="1037" y="63"/>
                  <a:pt x="1008" y="70"/>
                  <a:pt x="963" y="58"/>
                </a:cubicBezTo>
                <a:cubicBezTo>
                  <a:pt x="875" y="0"/>
                  <a:pt x="764" y="46"/>
                  <a:pt x="665" y="49"/>
                </a:cubicBezTo>
                <a:cubicBezTo>
                  <a:pt x="512" y="54"/>
                  <a:pt x="358" y="55"/>
                  <a:pt x="205" y="58"/>
                </a:cubicBezTo>
                <a:cubicBezTo>
                  <a:pt x="160" y="65"/>
                  <a:pt x="96" y="40"/>
                  <a:pt x="70" y="78"/>
                </a:cubicBezTo>
                <a:cubicBezTo>
                  <a:pt x="48" y="110"/>
                  <a:pt x="40" y="123"/>
                  <a:pt x="3" y="135"/>
                </a:cubicBezTo>
                <a:cubicBezTo>
                  <a:pt x="6" y="151"/>
                  <a:pt x="0" y="173"/>
                  <a:pt x="13" y="183"/>
                </a:cubicBezTo>
                <a:cubicBezTo>
                  <a:pt x="23" y="191"/>
                  <a:pt x="42" y="183"/>
                  <a:pt x="51" y="174"/>
                </a:cubicBezTo>
                <a:cubicBezTo>
                  <a:pt x="58" y="167"/>
                  <a:pt x="32" y="174"/>
                  <a:pt x="22" y="174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3" name="Text Box 50"/>
          <p:cNvSpPr txBox="1">
            <a:spLocks noChangeArrowheads="1"/>
          </p:cNvSpPr>
          <p:nvPr/>
        </p:nvSpPr>
        <p:spPr bwMode="auto">
          <a:xfrm>
            <a:off x="6280332" y="5908612"/>
            <a:ext cx="38985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ko-KR" sz="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  <a:ea typeface="굴림" pitchFamily="50" charset="-127"/>
              </a:rPr>
              <a:t>A</a:t>
            </a:r>
          </a:p>
          <a:p>
            <a:pPr algn="ctr"/>
            <a:r>
              <a:rPr lang="en-GB" altLang="ko-KR" sz="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  <a:ea typeface="굴림" pitchFamily="50" charset="-127"/>
              </a:rPr>
              <a:t>from</a:t>
            </a:r>
            <a:endParaRPr lang="en-GB" altLang="ko-KR" sz="8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pitchFamily="34" charset="0"/>
              <a:ea typeface="굴림" pitchFamily="50" charset="-127"/>
            </a:endParaRPr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7300077" y="5908612"/>
            <a:ext cx="2712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ko-KR" sz="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  <a:ea typeface="굴림" pitchFamily="50" charset="-127"/>
              </a:rPr>
              <a:t>B</a:t>
            </a:r>
          </a:p>
          <a:p>
            <a:pPr algn="ctr"/>
            <a:r>
              <a:rPr lang="en-GB" altLang="ko-KR" sz="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  <a:ea typeface="굴림" pitchFamily="50" charset="-127"/>
              </a:rPr>
              <a:t>to</a:t>
            </a:r>
            <a:endParaRPr lang="en-GB" altLang="ko-KR" sz="8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pitchFamily="34" charset="0"/>
              <a:ea typeface="굴림" pitchFamily="50" charset="-127"/>
            </a:endParaRPr>
          </a:p>
        </p:txBody>
      </p: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8008956" y="5912566"/>
            <a:ext cx="44275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ko-KR" sz="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  <a:ea typeface="굴림" pitchFamily="50" charset="-127"/>
              </a:rPr>
              <a:t>C</a:t>
            </a:r>
          </a:p>
          <a:p>
            <a:pPr algn="ctr"/>
            <a:r>
              <a:rPr lang="en-GB" altLang="ko-KR" sz="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  <a:ea typeface="굴림" pitchFamily="50" charset="-127"/>
              </a:rPr>
              <a:t>spare</a:t>
            </a:r>
            <a:endParaRPr lang="en-GB" altLang="ko-KR" sz="8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pitchFamily="34" charset="0"/>
              <a:ea typeface="굴림" pitchFamily="50" charset="-127"/>
            </a:endParaRPr>
          </a:p>
        </p:txBody>
      </p:sp>
      <p:sp>
        <p:nvSpPr>
          <p:cNvPr id="16" name="Freeform 53"/>
          <p:cNvSpPr>
            <a:spLocks/>
          </p:cNvSpPr>
          <p:nvPr/>
        </p:nvSpPr>
        <p:spPr bwMode="auto">
          <a:xfrm>
            <a:off x="7016496" y="5330085"/>
            <a:ext cx="737572" cy="316822"/>
          </a:xfrm>
          <a:custGeom>
            <a:avLst/>
            <a:gdLst>
              <a:gd name="T0" fmla="*/ 0 w 1075"/>
              <a:gd name="T1" fmla="*/ 154 h 166"/>
              <a:gd name="T2" fmla="*/ 173 w 1075"/>
              <a:gd name="T3" fmla="*/ 163 h 166"/>
              <a:gd name="T4" fmla="*/ 1075 w 1075"/>
              <a:gd name="T5" fmla="*/ 163 h 166"/>
              <a:gd name="T6" fmla="*/ 941 w 1075"/>
              <a:gd name="T7" fmla="*/ 0 h 166"/>
              <a:gd name="T8" fmla="*/ 29 w 1075"/>
              <a:gd name="T9" fmla="*/ 0 h 166"/>
              <a:gd name="T10" fmla="*/ 0 w 1075"/>
              <a:gd name="T11" fmla="*/ 154 h 1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5"/>
              <a:gd name="T19" fmla="*/ 0 h 166"/>
              <a:gd name="T20" fmla="*/ 1075 w 1075"/>
              <a:gd name="T21" fmla="*/ 166 h 1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" name="Freeform 54"/>
          <p:cNvSpPr>
            <a:spLocks/>
          </p:cNvSpPr>
          <p:nvPr/>
        </p:nvSpPr>
        <p:spPr bwMode="auto">
          <a:xfrm>
            <a:off x="7016496" y="4895587"/>
            <a:ext cx="541240" cy="497863"/>
          </a:xfrm>
          <a:custGeom>
            <a:avLst/>
            <a:gdLst>
              <a:gd name="T0" fmla="*/ 38 w 1085"/>
              <a:gd name="T1" fmla="*/ 221 h 227"/>
              <a:gd name="T2" fmla="*/ 336 w 1085"/>
              <a:gd name="T3" fmla="*/ 173 h 227"/>
              <a:gd name="T4" fmla="*/ 1075 w 1085"/>
              <a:gd name="T5" fmla="*/ 182 h 227"/>
              <a:gd name="T6" fmla="*/ 1065 w 1085"/>
              <a:gd name="T7" fmla="*/ 153 h 227"/>
              <a:gd name="T8" fmla="*/ 1075 w 1085"/>
              <a:gd name="T9" fmla="*/ 125 h 227"/>
              <a:gd name="T10" fmla="*/ 1065 w 1085"/>
              <a:gd name="T11" fmla="*/ 67 h 227"/>
              <a:gd name="T12" fmla="*/ 1017 w 1085"/>
              <a:gd name="T13" fmla="*/ 57 h 227"/>
              <a:gd name="T14" fmla="*/ 940 w 1085"/>
              <a:gd name="T15" fmla="*/ 0 h 227"/>
              <a:gd name="T16" fmla="*/ 76 w 1085"/>
              <a:gd name="T17" fmla="*/ 29 h 227"/>
              <a:gd name="T18" fmla="*/ 76 w 1085"/>
              <a:gd name="T19" fmla="*/ 163 h 227"/>
              <a:gd name="T20" fmla="*/ 48 w 1085"/>
              <a:gd name="T21" fmla="*/ 182 h 227"/>
              <a:gd name="T22" fmla="*/ 9 w 1085"/>
              <a:gd name="T23" fmla="*/ 192 h 227"/>
              <a:gd name="T24" fmla="*/ 38 w 1085"/>
              <a:gd name="T25" fmla="*/ 221 h 22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"/>
              <a:gd name="T40" fmla="*/ 0 h 227"/>
              <a:gd name="T41" fmla="*/ 1085 w 1085"/>
              <a:gd name="T42" fmla="*/ 227 h 22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" name="Freeform 55"/>
          <p:cNvSpPr>
            <a:spLocks/>
          </p:cNvSpPr>
          <p:nvPr/>
        </p:nvSpPr>
        <p:spPr bwMode="auto">
          <a:xfrm>
            <a:off x="7143846" y="4605923"/>
            <a:ext cx="363480" cy="422428"/>
          </a:xfrm>
          <a:custGeom>
            <a:avLst/>
            <a:gdLst>
              <a:gd name="T0" fmla="*/ 22 w 1037"/>
              <a:gd name="T1" fmla="*/ 174 h 208"/>
              <a:gd name="T2" fmla="*/ 944 w 1037"/>
              <a:gd name="T3" fmla="*/ 183 h 208"/>
              <a:gd name="T4" fmla="*/ 1021 w 1037"/>
              <a:gd name="T5" fmla="*/ 116 h 208"/>
              <a:gd name="T6" fmla="*/ 963 w 1037"/>
              <a:gd name="T7" fmla="*/ 58 h 208"/>
              <a:gd name="T8" fmla="*/ 665 w 1037"/>
              <a:gd name="T9" fmla="*/ 49 h 208"/>
              <a:gd name="T10" fmla="*/ 205 w 1037"/>
              <a:gd name="T11" fmla="*/ 58 h 208"/>
              <a:gd name="T12" fmla="*/ 70 w 1037"/>
              <a:gd name="T13" fmla="*/ 78 h 208"/>
              <a:gd name="T14" fmla="*/ 3 w 1037"/>
              <a:gd name="T15" fmla="*/ 135 h 208"/>
              <a:gd name="T16" fmla="*/ 13 w 1037"/>
              <a:gd name="T17" fmla="*/ 183 h 208"/>
              <a:gd name="T18" fmla="*/ 51 w 1037"/>
              <a:gd name="T19" fmla="*/ 174 h 208"/>
              <a:gd name="T20" fmla="*/ 22 w 1037"/>
              <a:gd name="T21" fmla="*/ 174 h 2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37"/>
              <a:gd name="T34" fmla="*/ 0 h 208"/>
              <a:gd name="T35" fmla="*/ 1037 w 1037"/>
              <a:gd name="T36" fmla="*/ 208 h 2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37" h="208">
                <a:moveTo>
                  <a:pt x="22" y="174"/>
                </a:moveTo>
                <a:cubicBezTo>
                  <a:pt x="349" y="208"/>
                  <a:pt x="527" y="188"/>
                  <a:pt x="944" y="183"/>
                </a:cubicBezTo>
                <a:cubicBezTo>
                  <a:pt x="976" y="162"/>
                  <a:pt x="989" y="137"/>
                  <a:pt x="1021" y="116"/>
                </a:cubicBezTo>
                <a:cubicBezTo>
                  <a:pt x="1037" y="63"/>
                  <a:pt x="1008" y="70"/>
                  <a:pt x="963" y="58"/>
                </a:cubicBezTo>
                <a:cubicBezTo>
                  <a:pt x="875" y="0"/>
                  <a:pt x="764" y="46"/>
                  <a:pt x="665" y="49"/>
                </a:cubicBezTo>
                <a:cubicBezTo>
                  <a:pt x="512" y="54"/>
                  <a:pt x="358" y="55"/>
                  <a:pt x="205" y="58"/>
                </a:cubicBezTo>
                <a:cubicBezTo>
                  <a:pt x="160" y="65"/>
                  <a:pt x="96" y="40"/>
                  <a:pt x="70" y="78"/>
                </a:cubicBezTo>
                <a:cubicBezTo>
                  <a:pt x="48" y="110"/>
                  <a:pt x="40" y="123"/>
                  <a:pt x="3" y="135"/>
                </a:cubicBezTo>
                <a:cubicBezTo>
                  <a:pt x="6" y="151"/>
                  <a:pt x="0" y="173"/>
                  <a:pt x="13" y="183"/>
                </a:cubicBezTo>
                <a:cubicBezTo>
                  <a:pt x="23" y="191"/>
                  <a:pt x="42" y="183"/>
                  <a:pt x="51" y="174"/>
                </a:cubicBezTo>
                <a:cubicBezTo>
                  <a:pt x="58" y="167"/>
                  <a:pt x="32" y="174"/>
                  <a:pt x="22" y="17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48" y="2852936"/>
            <a:ext cx="868680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Hanoi </a:t>
            </a:r>
            <a:r>
              <a:rPr lang="en-US" altLang="ko-KR" dirty="0" smtClean="0">
                <a:ea typeface="굴림" pitchFamily="50" charset="-127"/>
              </a:rPr>
              <a:t>towers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n-US" altLang="ko-KR" sz="1800" dirty="0">
                <a:ea typeface="굴림" pitchFamily="50" charset="-127"/>
              </a:rPr>
              <a:t>Recursion tree: </a:t>
            </a:r>
          </a:p>
          <a:p>
            <a:pPr>
              <a:lnSpc>
                <a:spcPts val="2800"/>
              </a:lnSpc>
            </a:pPr>
            <a:r>
              <a:rPr lang="en-US" altLang="ko-KR" sz="1800" dirty="0">
                <a:ea typeface="굴림" pitchFamily="50" charset="-127"/>
              </a:rPr>
              <a:t>The order of recursive calls that results </a:t>
            </a:r>
            <a:r>
              <a:rPr lang="en-US" altLang="ko-KR" sz="1800">
                <a:ea typeface="굴림" pitchFamily="50" charset="-127"/>
              </a:rPr>
              <a:t>from </a:t>
            </a:r>
            <a:r>
              <a:rPr lang="en-US" altLang="ko-KR" sz="1800" b="1" i="1" smtClean="0">
                <a:latin typeface="Courier New" pitchFamily="49" charset="0"/>
                <a:ea typeface="굴림" pitchFamily="50" charset="-127"/>
              </a:rPr>
              <a:t>solveTowers(3,A,B,C</a:t>
            </a:r>
            <a:r>
              <a:rPr lang="en-US" altLang="ko-KR" sz="1800" b="1" i="1" dirty="0">
                <a:latin typeface="Courier New" pitchFamily="49" charset="0"/>
                <a:ea typeface="굴림" pitchFamily="50" charset="-127"/>
              </a:rPr>
              <a:t>)</a:t>
            </a:r>
          </a:p>
          <a:p>
            <a:endParaRPr lang="ko-KR" altLang="en-US" sz="1800" dirty="0"/>
          </a:p>
        </p:txBody>
      </p:sp>
      <p:sp>
        <p:nvSpPr>
          <p:cNvPr id="8196" name="슬라이드 번호 개체 틀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4D4A61-3C44-45DD-AEAE-40B3816F7D88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096914" y="752361"/>
            <a:ext cx="3133353" cy="2094036"/>
            <a:chOff x="6478588" y="1550988"/>
            <a:chExt cx="1874837" cy="1101725"/>
          </a:xfrm>
        </p:grpSpPr>
        <p:sp>
          <p:nvSpPr>
            <p:cNvPr id="7" name="Freeform 43"/>
            <p:cNvSpPr>
              <a:spLocks/>
            </p:cNvSpPr>
            <p:nvPr/>
          </p:nvSpPr>
          <p:spPr bwMode="auto">
            <a:xfrm>
              <a:off x="7826375" y="1563688"/>
              <a:ext cx="96838" cy="939800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" name="Freeform 44"/>
            <p:cNvSpPr>
              <a:spLocks/>
            </p:cNvSpPr>
            <p:nvPr/>
          </p:nvSpPr>
          <p:spPr bwMode="auto">
            <a:xfrm>
              <a:off x="6478588" y="2479675"/>
              <a:ext cx="1874837" cy="107950"/>
            </a:xfrm>
            <a:custGeom>
              <a:avLst/>
              <a:gdLst>
                <a:gd name="T0" fmla="*/ 0 w 3494"/>
                <a:gd name="T1" fmla="*/ 240 h 243"/>
                <a:gd name="T2" fmla="*/ 787 w 3494"/>
                <a:gd name="T3" fmla="*/ 240 h 243"/>
                <a:gd name="T4" fmla="*/ 3494 w 3494"/>
                <a:gd name="T5" fmla="*/ 240 h 243"/>
                <a:gd name="T6" fmla="*/ 3302 w 3494"/>
                <a:gd name="T7" fmla="*/ 0 h 243"/>
                <a:gd name="T8" fmla="*/ 86 w 3494"/>
                <a:gd name="T9" fmla="*/ 0 h 243"/>
                <a:gd name="T10" fmla="*/ 0 w 3494"/>
                <a:gd name="T11" fmla="*/ 24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9" name="Freeform 45"/>
            <p:cNvSpPr>
              <a:spLocks/>
            </p:cNvSpPr>
            <p:nvPr/>
          </p:nvSpPr>
          <p:spPr bwMode="auto">
            <a:xfrm>
              <a:off x="6794500" y="1608138"/>
              <a:ext cx="100013" cy="887412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" name="Freeform 46"/>
            <p:cNvSpPr>
              <a:spLocks/>
            </p:cNvSpPr>
            <p:nvPr/>
          </p:nvSpPr>
          <p:spPr bwMode="auto">
            <a:xfrm>
              <a:off x="7334250" y="1550988"/>
              <a:ext cx="79375" cy="969962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1" name="Freeform 47"/>
            <p:cNvSpPr>
              <a:spLocks/>
            </p:cNvSpPr>
            <p:nvPr/>
          </p:nvSpPr>
          <p:spPr bwMode="auto">
            <a:xfrm>
              <a:off x="6597650" y="2303463"/>
              <a:ext cx="441325" cy="166687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173" y="163"/>
                </a:cxn>
                <a:cxn ang="0">
                  <a:pos x="1075" y="163"/>
                </a:cxn>
                <a:cxn ang="0">
                  <a:pos x="941" y="0"/>
                </a:cxn>
                <a:cxn ang="0">
                  <a:pos x="29" y="0"/>
                </a:cxn>
                <a:cxn ang="0">
                  <a:pos x="0" y="154"/>
                </a:cxn>
              </a:cxnLst>
              <a:rect l="0" t="0" r="r" b="b"/>
              <a:pathLst>
                <a:path w="1075" h="166">
                  <a:moveTo>
                    <a:pt x="0" y="154"/>
                  </a:moveTo>
                  <a:cubicBezTo>
                    <a:pt x="58" y="134"/>
                    <a:pt x="113" y="162"/>
                    <a:pt x="173" y="163"/>
                  </a:cubicBezTo>
                  <a:cubicBezTo>
                    <a:pt x="474" y="166"/>
                    <a:pt x="774" y="163"/>
                    <a:pt x="1075" y="163"/>
                  </a:cubicBezTo>
                  <a:lnTo>
                    <a:pt x="941" y="0"/>
                  </a:lnTo>
                  <a:lnTo>
                    <a:pt x="29" y="0"/>
                  </a:lnTo>
                  <a:lnTo>
                    <a:pt x="0" y="154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2" name="Freeform 48"/>
            <p:cNvSpPr>
              <a:spLocks/>
            </p:cNvSpPr>
            <p:nvPr/>
          </p:nvSpPr>
          <p:spPr bwMode="auto">
            <a:xfrm>
              <a:off x="6642100" y="2082800"/>
              <a:ext cx="323850" cy="261938"/>
            </a:xfrm>
            <a:custGeom>
              <a:avLst/>
              <a:gdLst/>
              <a:ahLst/>
              <a:cxnLst>
                <a:cxn ang="0">
                  <a:pos x="38" y="221"/>
                </a:cxn>
                <a:cxn ang="0">
                  <a:pos x="336" y="173"/>
                </a:cxn>
                <a:cxn ang="0">
                  <a:pos x="1075" y="182"/>
                </a:cxn>
                <a:cxn ang="0">
                  <a:pos x="1065" y="153"/>
                </a:cxn>
                <a:cxn ang="0">
                  <a:pos x="1075" y="125"/>
                </a:cxn>
                <a:cxn ang="0">
                  <a:pos x="1065" y="67"/>
                </a:cxn>
                <a:cxn ang="0">
                  <a:pos x="1017" y="57"/>
                </a:cxn>
                <a:cxn ang="0">
                  <a:pos x="940" y="0"/>
                </a:cxn>
                <a:cxn ang="0">
                  <a:pos x="76" y="29"/>
                </a:cxn>
                <a:cxn ang="0">
                  <a:pos x="76" y="163"/>
                </a:cxn>
                <a:cxn ang="0">
                  <a:pos x="48" y="182"/>
                </a:cxn>
                <a:cxn ang="0">
                  <a:pos x="9" y="192"/>
                </a:cxn>
                <a:cxn ang="0">
                  <a:pos x="38" y="221"/>
                </a:cxn>
              </a:cxnLst>
              <a:rect l="0" t="0" r="r" b="b"/>
              <a:pathLst>
                <a:path w="1085" h="227">
                  <a:moveTo>
                    <a:pt x="38" y="221"/>
                  </a:moveTo>
                  <a:cubicBezTo>
                    <a:pt x="142" y="185"/>
                    <a:pt x="220" y="179"/>
                    <a:pt x="336" y="173"/>
                  </a:cubicBezTo>
                  <a:cubicBezTo>
                    <a:pt x="582" y="176"/>
                    <a:pt x="829" y="189"/>
                    <a:pt x="1075" y="182"/>
                  </a:cubicBezTo>
                  <a:cubicBezTo>
                    <a:pt x="1085" y="182"/>
                    <a:pt x="1065" y="163"/>
                    <a:pt x="1065" y="153"/>
                  </a:cubicBezTo>
                  <a:cubicBezTo>
                    <a:pt x="1065" y="143"/>
                    <a:pt x="1072" y="134"/>
                    <a:pt x="1075" y="125"/>
                  </a:cubicBezTo>
                  <a:cubicBezTo>
                    <a:pt x="1072" y="106"/>
                    <a:pt x="1078" y="82"/>
                    <a:pt x="1065" y="67"/>
                  </a:cubicBezTo>
                  <a:cubicBezTo>
                    <a:pt x="1054" y="55"/>
                    <a:pt x="1032" y="64"/>
                    <a:pt x="1017" y="57"/>
                  </a:cubicBezTo>
                  <a:cubicBezTo>
                    <a:pt x="980" y="40"/>
                    <a:pt x="965" y="24"/>
                    <a:pt x="940" y="0"/>
                  </a:cubicBezTo>
                  <a:cubicBezTo>
                    <a:pt x="612" y="31"/>
                    <a:pt x="620" y="22"/>
                    <a:pt x="76" y="29"/>
                  </a:cubicBezTo>
                  <a:cubicBezTo>
                    <a:pt x="53" y="99"/>
                    <a:pt x="54" y="91"/>
                    <a:pt x="76" y="163"/>
                  </a:cubicBezTo>
                  <a:cubicBezTo>
                    <a:pt x="67" y="169"/>
                    <a:pt x="58" y="178"/>
                    <a:pt x="48" y="182"/>
                  </a:cubicBezTo>
                  <a:cubicBezTo>
                    <a:pt x="36" y="187"/>
                    <a:pt x="0" y="183"/>
                    <a:pt x="9" y="192"/>
                  </a:cubicBezTo>
                  <a:cubicBezTo>
                    <a:pt x="44" y="227"/>
                    <a:pt x="104" y="175"/>
                    <a:pt x="38" y="22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3" name="Freeform 49"/>
            <p:cNvSpPr>
              <a:spLocks/>
            </p:cNvSpPr>
            <p:nvPr/>
          </p:nvSpPr>
          <p:spPr bwMode="auto">
            <a:xfrm>
              <a:off x="6705600" y="1905000"/>
              <a:ext cx="217488" cy="222250"/>
            </a:xfrm>
            <a:custGeom>
              <a:avLst/>
              <a:gdLst/>
              <a:ahLst/>
              <a:cxnLst>
                <a:cxn ang="0">
                  <a:pos x="22" y="174"/>
                </a:cxn>
                <a:cxn ang="0">
                  <a:pos x="944" y="183"/>
                </a:cxn>
                <a:cxn ang="0">
                  <a:pos x="1021" y="116"/>
                </a:cxn>
                <a:cxn ang="0">
                  <a:pos x="963" y="58"/>
                </a:cxn>
                <a:cxn ang="0">
                  <a:pos x="665" y="49"/>
                </a:cxn>
                <a:cxn ang="0">
                  <a:pos x="205" y="58"/>
                </a:cxn>
                <a:cxn ang="0">
                  <a:pos x="70" y="78"/>
                </a:cxn>
                <a:cxn ang="0">
                  <a:pos x="3" y="135"/>
                </a:cxn>
                <a:cxn ang="0">
                  <a:pos x="13" y="183"/>
                </a:cxn>
                <a:cxn ang="0">
                  <a:pos x="51" y="174"/>
                </a:cxn>
                <a:cxn ang="0">
                  <a:pos x="22" y="174"/>
                </a:cxn>
              </a:cxnLst>
              <a:rect l="0" t="0" r="r" b="b"/>
              <a:pathLst>
                <a:path w="1037" h="208">
                  <a:moveTo>
                    <a:pt x="22" y="174"/>
                  </a:moveTo>
                  <a:cubicBezTo>
                    <a:pt x="349" y="208"/>
                    <a:pt x="527" y="188"/>
                    <a:pt x="944" y="183"/>
                  </a:cubicBezTo>
                  <a:cubicBezTo>
                    <a:pt x="976" y="162"/>
                    <a:pt x="989" y="137"/>
                    <a:pt x="1021" y="116"/>
                  </a:cubicBezTo>
                  <a:cubicBezTo>
                    <a:pt x="1037" y="63"/>
                    <a:pt x="1008" y="70"/>
                    <a:pt x="963" y="58"/>
                  </a:cubicBezTo>
                  <a:cubicBezTo>
                    <a:pt x="875" y="0"/>
                    <a:pt x="764" y="46"/>
                    <a:pt x="665" y="49"/>
                  </a:cubicBezTo>
                  <a:cubicBezTo>
                    <a:pt x="512" y="54"/>
                    <a:pt x="358" y="55"/>
                    <a:pt x="205" y="58"/>
                  </a:cubicBezTo>
                  <a:cubicBezTo>
                    <a:pt x="160" y="65"/>
                    <a:pt x="96" y="40"/>
                    <a:pt x="70" y="78"/>
                  </a:cubicBezTo>
                  <a:cubicBezTo>
                    <a:pt x="48" y="110"/>
                    <a:pt x="40" y="123"/>
                    <a:pt x="3" y="135"/>
                  </a:cubicBezTo>
                  <a:cubicBezTo>
                    <a:pt x="6" y="151"/>
                    <a:pt x="0" y="173"/>
                    <a:pt x="13" y="183"/>
                  </a:cubicBezTo>
                  <a:cubicBezTo>
                    <a:pt x="23" y="191"/>
                    <a:pt x="42" y="183"/>
                    <a:pt x="51" y="174"/>
                  </a:cubicBezTo>
                  <a:cubicBezTo>
                    <a:pt x="58" y="167"/>
                    <a:pt x="32" y="174"/>
                    <a:pt x="22" y="17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>
              <a:off x="6705600" y="2438400"/>
              <a:ext cx="266700" cy="214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ko-KR" sz="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5" name="Text Box 51"/>
            <p:cNvSpPr txBox="1">
              <a:spLocks noChangeArrowheads="1"/>
            </p:cNvSpPr>
            <p:nvPr/>
          </p:nvSpPr>
          <p:spPr bwMode="auto">
            <a:xfrm>
              <a:off x="7253288" y="2438400"/>
              <a:ext cx="266700" cy="214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ko-KR" sz="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>
              <a:off x="7745413" y="2438400"/>
              <a:ext cx="269875" cy="214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ko-KR" sz="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7" name="Freeform 53"/>
            <p:cNvSpPr>
              <a:spLocks/>
            </p:cNvSpPr>
            <p:nvPr/>
          </p:nvSpPr>
          <p:spPr bwMode="auto">
            <a:xfrm>
              <a:off x="7162800" y="2286000"/>
              <a:ext cx="441325" cy="166688"/>
            </a:xfrm>
            <a:custGeom>
              <a:avLst/>
              <a:gdLst>
                <a:gd name="T0" fmla="*/ 0 w 1075"/>
                <a:gd name="T1" fmla="*/ 154 h 166"/>
                <a:gd name="T2" fmla="*/ 173 w 1075"/>
                <a:gd name="T3" fmla="*/ 163 h 166"/>
                <a:gd name="T4" fmla="*/ 1075 w 1075"/>
                <a:gd name="T5" fmla="*/ 163 h 166"/>
                <a:gd name="T6" fmla="*/ 941 w 1075"/>
                <a:gd name="T7" fmla="*/ 0 h 166"/>
                <a:gd name="T8" fmla="*/ 29 w 1075"/>
                <a:gd name="T9" fmla="*/ 0 h 166"/>
                <a:gd name="T10" fmla="*/ 0 w 1075"/>
                <a:gd name="T11" fmla="*/ 154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5"/>
                <a:gd name="T19" fmla="*/ 0 h 166"/>
                <a:gd name="T20" fmla="*/ 1075 w 1075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5" h="166">
                  <a:moveTo>
                    <a:pt x="0" y="154"/>
                  </a:moveTo>
                  <a:cubicBezTo>
                    <a:pt x="58" y="134"/>
                    <a:pt x="113" y="162"/>
                    <a:pt x="173" y="163"/>
                  </a:cubicBezTo>
                  <a:cubicBezTo>
                    <a:pt x="474" y="166"/>
                    <a:pt x="774" y="163"/>
                    <a:pt x="1075" y="163"/>
                  </a:cubicBezTo>
                  <a:lnTo>
                    <a:pt x="941" y="0"/>
                  </a:lnTo>
                  <a:lnTo>
                    <a:pt x="29" y="0"/>
                  </a:lnTo>
                  <a:lnTo>
                    <a:pt x="0" y="15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8" name="Freeform 54"/>
            <p:cNvSpPr>
              <a:spLocks/>
            </p:cNvSpPr>
            <p:nvPr/>
          </p:nvSpPr>
          <p:spPr bwMode="auto">
            <a:xfrm>
              <a:off x="7162800" y="2057400"/>
              <a:ext cx="323850" cy="261938"/>
            </a:xfrm>
            <a:custGeom>
              <a:avLst/>
              <a:gdLst>
                <a:gd name="T0" fmla="*/ 38 w 1085"/>
                <a:gd name="T1" fmla="*/ 221 h 227"/>
                <a:gd name="T2" fmla="*/ 336 w 1085"/>
                <a:gd name="T3" fmla="*/ 173 h 227"/>
                <a:gd name="T4" fmla="*/ 1075 w 1085"/>
                <a:gd name="T5" fmla="*/ 182 h 227"/>
                <a:gd name="T6" fmla="*/ 1065 w 1085"/>
                <a:gd name="T7" fmla="*/ 153 h 227"/>
                <a:gd name="T8" fmla="*/ 1075 w 1085"/>
                <a:gd name="T9" fmla="*/ 125 h 227"/>
                <a:gd name="T10" fmla="*/ 1065 w 1085"/>
                <a:gd name="T11" fmla="*/ 67 h 227"/>
                <a:gd name="T12" fmla="*/ 1017 w 1085"/>
                <a:gd name="T13" fmla="*/ 57 h 227"/>
                <a:gd name="T14" fmla="*/ 940 w 1085"/>
                <a:gd name="T15" fmla="*/ 0 h 227"/>
                <a:gd name="T16" fmla="*/ 76 w 1085"/>
                <a:gd name="T17" fmla="*/ 29 h 227"/>
                <a:gd name="T18" fmla="*/ 76 w 1085"/>
                <a:gd name="T19" fmla="*/ 163 h 227"/>
                <a:gd name="T20" fmla="*/ 48 w 1085"/>
                <a:gd name="T21" fmla="*/ 182 h 227"/>
                <a:gd name="T22" fmla="*/ 9 w 1085"/>
                <a:gd name="T23" fmla="*/ 192 h 227"/>
                <a:gd name="T24" fmla="*/ 38 w 1085"/>
                <a:gd name="T25" fmla="*/ 221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5"/>
                <a:gd name="T40" fmla="*/ 0 h 227"/>
                <a:gd name="T41" fmla="*/ 1085 w 1085"/>
                <a:gd name="T42" fmla="*/ 227 h 2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5" h="227">
                  <a:moveTo>
                    <a:pt x="38" y="221"/>
                  </a:moveTo>
                  <a:cubicBezTo>
                    <a:pt x="142" y="185"/>
                    <a:pt x="220" y="179"/>
                    <a:pt x="336" y="173"/>
                  </a:cubicBezTo>
                  <a:cubicBezTo>
                    <a:pt x="582" y="176"/>
                    <a:pt x="829" y="189"/>
                    <a:pt x="1075" y="182"/>
                  </a:cubicBezTo>
                  <a:cubicBezTo>
                    <a:pt x="1085" y="182"/>
                    <a:pt x="1065" y="163"/>
                    <a:pt x="1065" y="153"/>
                  </a:cubicBezTo>
                  <a:cubicBezTo>
                    <a:pt x="1065" y="143"/>
                    <a:pt x="1072" y="134"/>
                    <a:pt x="1075" y="125"/>
                  </a:cubicBezTo>
                  <a:cubicBezTo>
                    <a:pt x="1072" y="106"/>
                    <a:pt x="1078" y="82"/>
                    <a:pt x="1065" y="67"/>
                  </a:cubicBezTo>
                  <a:cubicBezTo>
                    <a:pt x="1054" y="55"/>
                    <a:pt x="1032" y="64"/>
                    <a:pt x="1017" y="57"/>
                  </a:cubicBezTo>
                  <a:cubicBezTo>
                    <a:pt x="980" y="40"/>
                    <a:pt x="965" y="24"/>
                    <a:pt x="940" y="0"/>
                  </a:cubicBezTo>
                  <a:cubicBezTo>
                    <a:pt x="612" y="31"/>
                    <a:pt x="620" y="22"/>
                    <a:pt x="76" y="29"/>
                  </a:cubicBezTo>
                  <a:cubicBezTo>
                    <a:pt x="53" y="99"/>
                    <a:pt x="54" y="91"/>
                    <a:pt x="76" y="163"/>
                  </a:cubicBezTo>
                  <a:cubicBezTo>
                    <a:pt x="67" y="169"/>
                    <a:pt x="58" y="178"/>
                    <a:pt x="48" y="182"/>
                  </a:cubicBezTo>
                  <a:cubicBezTo>
                    <a:pt x="36" y="187"/>
                    <a:pt x="0" y="183"/>
                    <a:pt x="9" y="192"/>
                  </a:cubicBezTo>
                  <a:cubicBezTo>
                    <a:pt x="44" y="227"/>
                    <a:pt x="104" y="175"/>
                    <a:pt x="38" y="22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9" name="Freeform 55"/>
            <p:cNvSpPr>
              <a:spLocks/>
            </p:cNvSpPr>
            <p:nvPr/>
          </p:nvSpPr>
          <p:spPr bwMode="auto">
            <a:xfrm>
              <a:off x="7239000" y="1905000"/>
              <a:ext cx="217488" cy="222250"/>
            </a:xfrm>
            <a:custGeom>
              <a:avLst/>
              <a:gdLst>
                <a:gd name="T0" fmla="*/ 22 w 1037"/>
                <a:gd name="T1" fmla="*/ 174 h 208"/>
                <a:gd name="T2" fmla="*/ 944 w 1037"/>
                <a:gd name="T3" fmla="*/ 183 h 208"/>
                <a:gd name="T4" fmla="*/ 1021 w 1037"/>
                <a:gd name="T5" fmla="*/ 116 h 208"/>
                <a:gd name="T6" fmla="*/ 963 w 1037"/>
                <a:gd name="T7" fmla="*/ 58 h 208"/>
                <a:gd name="T8" fmla="*/ 665 w 1037"/>
                <a:gd name="T9" fmla="*/ 49 h 208"/>
                <a:gd name="T10" fmla="*/ 205 w 1037"/>
                <a:gd name="T11" fmla="*/ 58 h 208"/>
                <a:gd name="T12" fmla="*/ 70 w 1037"/>
                <a:gd name="T13" fmla="*/ 78 h 208"/>
                <a:gd name="T14" fmla="*/ 3 w 1037"/>
                <a:gd name="T15" fmla="*/ 135 h 208"/>
                <a:gd name="T16" fmla="*/ 13 w 1037"/>
                <a:gd name="T17" fmla="*/ 183 h 208"/>
                <a:gd name="T18" fmla="*/ 51 w 1037"/>
                <a:gd name="T19" fmla="*/ 174 h 208"/>
                <a:gd name="T20" fmla="*/ 22 w 1037"/>
                <a:gd name="T21" fmla="*/ 174 h 2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37"/>
                <a:gd name="T34" fmla="*/ 0 h 208"/>
                <a:gd name="T35" fmla="*/ 1037 w 1037"/>
                <a:gd name="T36" fmla="*/ 208 h 2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37" h="208">
                  <a:moveTo>
                    <a:pt x="22" y="174"/>
                  </a:moveTo>
                  <a:cubicBezTo>
                    <a:pt x="349" y="208"/>
                    <a:pt x="527" y="188"/>
                    <a:pt x="944" y="183"/>
                  </a:cubicBezTo>
                  <a:cubicBezTo>
                    <a:pt x="976" y="162"/>
                    <a:pt x="989" y="137"/>
                    <a:pt x="1021" y="116"/>
                  </a:cubicBezTo>
                  <a:cubicBezTo>
                    <a:pt x="1037" y="63"/>
                    <a:pt x="1008" y="70"/>
                    <a:pt x="963" y="58"/>
                  </a:cubicBezTo>
                  <a:cubicBezTo>
                    <a:pt x="875" y="0"/>
                    <a:pt x="764" y="46"/>
                    <a:pt x="665" y="49"/>
                  </a:cubicBezTo>
                  <a:cubicBezTo>
                    <a:pt x="512" y="54"/>
                    <a:pt x="358" y="55"/>
                    <a:pt x="205" y="58"/>
                  </a:cubicBezTo>
                  <a:cubicBezTo>
                    <a:pt x="160" y="65"/>
                    <a:pt x="96" y="40"/>
                    <a:pt x="70" y="78"/>
                  </a:cubicBezTo>
                  <a:cubicBezTo>
                    <a:pt x="48" y="110"/>
                    <a:pt x="40" y="123"/>
                    <a:pt x="3" y="135"/>
                  </a:cubicBezTo>
                  <a:cubicBezTo>
                    <a:pt x="6" y="151"/>
                    <a:pt x="0" y="173"/>
                    <a:pt x="13" y="183"/>
                  </a:cubicBezTo>
                  <a:cubicBezTo>
                    <a:pt x="23" y="191"/>
                    <a:pt x="42" y="183"/>
                    <a:pt x="51" y="174"/>
                  </a:cubicBezTo>
                  <a:cubicBezTo>
                    <a:pt x="58" y="167"/>
                    <a:pt x="32" y="174"/>
                    <a:pt x="22" y="17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79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7784" y="267692"/>
            <a:ext cx="5663480" cy="922114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Exercise1</a:t>
            </a:r>
            <a:br>
              <a:rPr lang="en-US" altLang="ko-KR" smtClean="0"/>
            </a:br>
            <a:r>
              <a:rPr lang="en-US" altLang="ko-KR" smtClean="0"/>
              <a:t>Going </a:t>
            </a:r>
            <a:r>
              <a:rPr lang="en-US" altLang="ko-KR" dirty="0" smtClean="0"/>
              <a:t>up the Stairs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Gildong</a:t>
            </a:r>
            <a:r>
              <a:rPr lang="en-US" altLang="ko-KR" dirty="0"/>
              <a:t> tries to climb n steps.</a:t>
            </a:r>
          </a:p>
          <a:p>
            <a:r>
              <a:rPr lang="en-US" altLang="ko-KR" dirty="0" err="1"/>
              <a:t>Gildong</a:t>
            </a:r>
            <a:r>
              <a:rPr lang="en-US" altLang="ko-KR" dirty="0"/>
              <a:t> can climb first or second steps at </a:t>
            </a:r>
            <a:r>
              <a:rPr lang="en-US" altLang="ko-KR"/>
              <a:t>a </a:t>
            </a:r>
            <a:r>
              <a:rPr lang="en-US" altLang="ko-KR" smtClean="0"/>
              <a:t>time, </a:t>
            </a:r>
            <a:r>
              <a:rPr lang="en-US" altLang="ko-KR" dirty="0"/>
              <a:t>depending on the mood as he goes up the stairs.</a:t>
            </a:r>
          </a:p>
          <a:p>
            <a:r>
              <a:rPr lang="en-US" altLang="ko-KR" dirty="0"/>
              <a:t>When the height n of the stairs </a:t>
            </a:r>
            <a:r>
              <a:rPr lang="en-US" altLang="ko-KR"/>
              <a:t>is </a:t>
            </a:r>
            <a:r>
              <a:rPr lang="en-US" altLang="ko-KR" smtClean="0"/>
              <a:t>given, </a:t>
            </a:r>
            <a:r>
              <a:rPr lang="en-US" altLang="ko-KR" dirty="0"/>
              <a:t>write a program to find the number of cases in which </a:t>
            </a:r>
            <a:r>
              <a:rPr lang="en-US" altLang="ko-KR" dirty="0" err="1"/>
              <a:t>Gildong</a:t>
            </a:r>
            <a:r>
              <a:rPr lang="en-US" altLang="ko-KR" dirty="0"/>
              <a:t> can climb this step.</a:t>
            </a:r>
          </a:p>
          <a:p>
            <a:r>
              <a:rPr lang="en-US" altLang="ko-KR" dirty="0"/>
              <a:t>If there are </a:t>
            </a:r>
            <a:r>
              <a:rPr lang="en-US" altLang="ko-KR"/>
              <a:t>three </a:t>
            </a:r>
            <a:r>
              <a:rPr lang="en-US" altLang="ko-KR" smtClean="0"/>
              <a:t>stairs, </a:t>
            </a:r>
            <a:r>
              <a:rPr lang="en-US" altLang="ko-KR" dirty="0" err="1" smtClean="0"/>
              <a:t>Gildong</a:t>
            </a:r>
            <a:r>
              <a:rPr lang="en-US" altLang="ko-KR" dirty="0" smtClean="0"/>
              <a:t> </a:t>
            </a:r>
            <a:r>
              <a:rPr lang="en-US" altLang="ko-KR" dirty="0"/>
              <a:t>will go </a:t>
            </a:r>
            <a:r>
              <a:rPr lang="en-US" altLang="ko-KR"/>
              <a:t>up </a:t>
            </a:r>
            <a:r>
              <a:rPr lang="en-US" altLang="ko-KR" smtClean="0"/>
              <a:t>1, 1, 1, or 1,2 or 2, </a:t>
            </a:r>
            <a:r>
              <a:rPr lang="en-US" altLang="ko-KR" dirty="0" smtClean="0"/>
              <a:t>1.</a:t>
            </a:r>
            <a:endParaRPr lang="en-US" altLang="ko-KR" dirty="0"/>
          </a:p>
          <a:p>
            <a:r>
              <a:rPr lang="en-US" altLang="ko-KR" dirty="0"/>
              <a:t>There are three different ways to get up to.</a:t>
            </a:r>
          </a:p>
          <a:p>
            <a:r>
              <a:rPr lang="en-US" altLang="ko-KR" dirty="0"/>
              <a:t>Input</a:t>
            </a:r>
          </a:p>
          <a:p>
            <a:pPr lvl="1"/>
            <a:r>
              <a:rPr lang="en-US" altLang="ko-KR" dirty="0"/>
              <a:t>Number of stairs n is entered (only n is a natural number less than 20).</a:t>
            </a:r>
          </a:p>
          <a:p>
            <a:r>
              <a:rPr lang="en-US" altLang="ko-KR" dirty="0"/>
              <a:t>Output</a:t>
            </a:r>
          </a:p>
          <a:p>
            <a:pPr lvl="1"/>
            <a:r>
              <a:rPr lang="en-US" altLang="ko-KR" dirty="0"/>
              <a:t>Gil-Dong prints out all the ways to climb the stairs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Input	</a:t>
            </a:r>
            <a:r>
              <a:rPr lang="en-US" altLang="ko-KR" dirty="0"/>
              <a:t> </a:t>
            </a:r>
            <a:r>
              <a:rPr lang="en-US" altLang="ko-KR" dirty="0" smtClean="0"/>
              <a:t>Output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3               3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44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8" y="5974"/>
            <a:ext cx="2343157" cy="13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5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>
            <a:off x="3131840" y="1883794"/>
            <a:ext cx="648072" cy="85588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2231740" y="3099717"/>
            <a:ext cx="648072" cy="85588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1331640" y="4395861"/>
            <a:ext cx="648072" cy="85588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" name="직선 연결선 18"/>
          <p:cNvCxnSpPr>
            <a:stCxn id="13" idx="5"/>
          </p:cNvCxnSpPr>
          <p:nvPr/>
        </p:nvCxnSpPr>
        <p:spPr>
          <a:xfrm>
            <a:off x="2331765" y="4396770"/>
            <a:ext cx="368027" cy="825793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0" name="TextBox 19"/>
          <p:cNvSpPr txBox="1"/>
          <p:nvPr/>
        </p:nvSpPr>
        <p:spPr>
          <a:xfrm>
            <a:off x="2384228" y="6011996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&gt; 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3953" y="5949280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Here== n</a:t>
            </a:r>
          </a:p>
          <a:p>
            <a:r>
              <a:rPr lang="en-US" altLang="ko-KR" dirty="0" err="1" smtClean="0"/>
              <a:t>Ans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3222048" y="3099716"/>
            <a:ext cx="701880" cy="85588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3451556" y="4693659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Here== n</a:t>
            </a:r>
          </a:p>
          <a:p>
            <a:r>
              <a:rPr lang="en-US" altLang="ko-KR" dirty="0" err="1" smtClean="0"/>
              <a:t>Ans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4932040" y="1947589"/>
            <a:ext cx="1440160" cy="95321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259610" y="3223425"/>
            <a:ext cx="1040582" cy="85588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4867967" y="4605413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Here== n</a:t>
            </a:r>
          </a:p>
          <a:p>
            <a:r>
              <a:rPr lang="en-US" altLang="ko-KR" dirty="0" err="1" smtClean="0"/>
              <a:t>Ans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620234" y="3129807"/>
            <a:ext cx="368027" cy="825793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672697" y="4745033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&gt; n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1806" y="332656"/>
            <a:ext cx="6455568" cy="922114"/>
          </a:xfrm>
        </p:spPr>
        <p:txBody>
          <a:bodyPr/>
          <a:lstStyle/>
          <a:p>
            <a:r>
              <a:rPr lang="ko-KR" altLang="en-US" smtClean="0"/>
              <a:t>계단오르기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635896" y="1523754"/>
            <a:ext cx="1728192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Here</a:t>
            </a:r>
            <a:r>
              <a:rPr lang="ko-KR" altLang="en-US" dirty="0" smtClean="0"/>
              <a:t> </a:t>
            </a:r>
            <a:r>
              <a:rPr lang="en-US" altLang="ko-KR" dirty="0" smtClean="0"/>
              <a:t>= 0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555776" y="2504758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55676" y="3720681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55576" y="5016825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501968" y="5041713"/>
            <a:ext cx="792088" cy="79208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635896" y="3777588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6012160" y="2568552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079590" y="3720681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790437" y="3774750"/>
            <a:ext cx="792088" cy="79208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72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9" grpId="0"/>
      <p:bldP spid="38" grpId="0"/>
      <p:bldP spid="41" grpId="0"/>
      <p:bldP spid="6" grpId="0" animBg="1"/>
      <p:bldP spid="13" grpId="0" animBg="1"/>
      <p:bldP spid="15" grpId="0" animBg="1"/>
      <p:bldP spid="18" grpId="0" animBg="1"/>
      <p:bldP spid="28" grpId="0" animBg="1"/>
      <p:bldP spid="30" grpId="0" animBg="1"/>
      <p:bldP spid="33" grpId="0" animBg="1"/>
      <p:bldP spid="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49369" cy="1877177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ea typeface="Verdana" pitchFamily="34" charset="0"/>
              </a:rPr>
              <a:t>다음은 연결되어 있는 두 개의 정점 사이의 간선을 순서대로 나열 해 놓은 것이다</a:t>
            </a:r>
            <a:r>
              <a:rPr lang="en-US" altLang="ko-KR" sz="1800" dirty="0" smtClean="0">
                <a:ea typeface="Verdana" pitchFamily="34" charset="0"/>
              </a:rPr>
              <a:t>. </a:t>
            </a:r>
            <a:r>
              <a:rPr lang="ko-KR" altLang="en-US" sz="1800" dirty="0" smtClean="0">
                <a:ea typeface="Verdana" pitchFamily="34" charset="0"/>
              </a:rPr>
              <a:t>모든 정점을 깊이 우선 탐색하여 화면에 깊이 우선 탐색 경로를 </a:t>
            </a:r>
            <a:r>
              <a:rPr lang="ko-KR" altLang="en-US" sz="1800" dirty="0" err="1" smtClean="0">
                <a:ea typeface="Verdana" pitchFamily="34" charset="0"/>
              </a:rPr>
              <a:t>출력하시오</a:t>
            </a:r>
            <a:r>
              <a:rPr lang="en-US" altLang="ko-KR" sz="1800" dirty="0" smtClean="0">
                <a:ea typeface="Verdana" pitchFamily="34" charset="0"/>
              </a:rPr>
              <a:t>. </a:t>
            </a:r>
            <a:r>
              <a:rPr lang="ko-KR" altLang="en-US" sz="1800" dirty="0" smtClean="0">
                <a:ea typeface="Verdana" pitchFamily="34" charset="0"/>
              </a:rPr>
              <a:t>시작 정점을 </a:t>
            </a:r>
            <a:r>
              <a:rPr lang="en-US" altLang="ko-KR" sz="1800" dirty="0" smtClean="0">
                <a:ea typeface="Verdana" pitchFamily="34" charset="0"/>
              </a:rPr>
              <a:t>1</a:t>
            </a:r>
            <a:r>
              <a:rPr lang="ko-KR" altLang="en-US" sz="1800" dirty="0" smtClean="0">
                <a:ea typeface="Verdana" pitchFamily="34" charset="0"/>
              </a:rPr>
              <a:t>로 하시오</a:t>
            </a:r>
            <a:endParaRPr lang="en-US" altLang="ko-KR" sz="1800" dirty="0" smtClean="0">
              <a:ea typeface="Verdana" pitchFamily="34" charset="0"/>
            </a:endParaRPr>
          </a:p>
          <a:p>
            <a:r>
              <a:rPr lang="en-US" altLang="ko-KR" sz="1800" dirty="0" smtClean="0">
                <a:ea typeface="Verdana" pitchFamily="34" charset="0"/>
              </a:rPr>
              <a:t>Input : 1  </a:t>
            </a:r>
            <a:r>
              <a:rPr lang="en-US" altLang="ko-KR" sz="1800" dirty="0">
                <a:ea typeface="Verdana" pitchFamily="34" charset="0"/>
              </a:rPr>
              <a:t>2  1  3  2  4  2  5  4  6  5  6  6  7  3  </a:t>
            </a:r>
            <a:r>
              <a:rPr lang="en-US" altLang="ko-KR" sz="1800" dirty="0" smtClean="0">
                <a:ea typeface="Verdana" pitchFamily="34" charset="0"/>
              </a:rPr>
              <a:t>7</a:t>
            </a:r>
          </a:p>
          <a:p>
            <a:r>
              <a:rPr lang="en-US" altLang="ko-KR" sz="1800" dirty="0" smtClean="0">
                <a:ea typeface="Verdana" pitchFamily="34" charset="0"/>
              </a:rPr>
              <a:t>Output : 1 2 4 6 5 7 3</a:t>
            </a:r>
            <a:r>
              <a:rPr lang="en-US" altLang="ko-KR" sz="1800" dirty="0">
                <a:ea typeface="Verdana" pitchFamily="34" charset="0"/>
              </a:rPr>
              <a:t/>
            </a:r>
            <a:br>
              <a:rPr lang="en-US" altLang="ko-KR" sz="1800" dirty="0">
                <a:ea typeface="Verdana" pitchFamily="34" charset="0"/>
              </a:rPr>
            </a:b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22952" y="3477377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838865" y="4154024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171024" y="4154024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62218" y="4830671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20845" y="4830671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403991" y="6035757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20845" y="6035757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stCxn id="6" idx="3"/>
            <a:endCxn id="7" idx="7"/>
          </p:cNvCxnSpPr>
          <p:nvPr/>
        </p:nvCxnSpPr>
        <p:spPr>
          <a:xfrm flipH="1">
            <a:off x="7070254" y="3723228"/>
            <a:ext cx="492398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3"/>
            <a:endCxn id="9" idx="7"/>
          </p:cNvCxnSpPr>
          <p:nvPr/>
        </p:nvCxnSpPr>
        <p:spPr>
          <a:xfrm rot="5400000">
            <a:off x="6399598" y="4393884"/>
            <a:ext cx="472977" cy="484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5"/>
            <a:endCxn id="10" idx="1"/>
          </p:cNvCxnSpPr>
          <p:nvPr/>
        </p:nvCxnSpPr>
        <p:spPr>
          <a:xfrm>
            <a:off x="7070254" y="4399875"/>
            <a:ext cx="490291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5"/>
            <a:endCxn id="8" idx="1"/>
          </p:cNvCxnSpPr>
          <p:nvPr/>
        </p:nvCxnSpPr>
        <p:spPr>
          <a:xfrm>
            <a:off x="7754341" y="3723228"/>
            <a:ext cx="456383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5"/>
            <a:endCxn id="12" idx="1"/>
          </p:cNvCxnSpPr>
          <p:nvPr/>
        </p:nvCxnSpPr>
        <p:spPr>
          <a:xfrm>
            <a:off x="6393607" y="5076522"/>
            <a:ext cx="1166938" cy="1001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4"/>
            <a:endCxn id="12" idx="0"/>
          </p:cNvCxnSpPr>
          <p:nvPr/>
        </p:nvCxnSpPr>
        <p:spPr>
          <a:xfrm>
            <a:off x="7656390" y="5118703"/>
            <a:ext cx="0" cy="917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6"/>
            <a:endCxn id="11" idx="2"/>
          </p:cNvCxnSpPr>
          <p:nvPr/>
        </p:nvCxnSpPr>
        <p:spPr>
          <a:xfrm>
            <a:off x="7791934" y="6179773"/>
            <a:ext cx="612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821191" y="3591509"/>
            <a:ext cx="144016" cy="194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11" idx="0"/>
            <a:endCxn id="8" idx="4"/>
          </p:cNvCxnSpPr>
          <p:nvPr/>
        </p:nvCxnSpPr>
        <p:spPr>
          <a:xfrm flipH="1" flipV="1">
            <a:off x="8306569" y="4442056"/>
            <a:ext cx="232967" cy="1593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82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DFS -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1370013"/>
            <a:ext cx="77438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3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Depth First Forest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48</a:t>
            </a:fld>
            <a:endParaRPr lang="ko-KR" alt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196752"/>
            <a:ext cx="74485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9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Parenthesis </a:t>
            </a:r>
            <a:r>
              <a:rPr lang="en-US" altLang="ko-KR" dirty="0" smtClean="0"/>
              <a:t>Theorem - </a:t>
            </a:r>
            <a:r>
              <a:rPr lang="ko-KR" altLang="en-US" dirty="0" smtClean="0"/>
              <a:t>그림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74084"/>
            <a:ext cx="7920880" cy="544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9" t="54210" r="3597" b="3303"/>
          <a:stretch/>
        </p:blipFill>
        <p:spPr bwMode="auto">
          <a:xfrm>
            <a:off x="827584" y="4633243"/>
            <a:ext cx="453650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6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Insertion/Deletion process of stacks</a:t>
            </a:r>
          </a:p>
          <a:p>
            <a:pPr lvl="1"/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operation process to delete once after inserting </a:t>
            </a:r>
            <a:r>
              <a:rPr lang="en-US" altLang="ko-KR" sz="2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elements A,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 and C in an empty stack in order</a:t>
            </a:r>
            <a:endParaRPr lang="ko-KR" altLang="en-US" sz="20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24204" y="6588748"/>
            <a:ext cx="2133600" cy="365125"/>
          </a:xfr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79851"/>
              </p:ext>
            </p:extLst>
          </p:nvPr>
        </p:nvGraphicFramePr>
        <p:xfrm>
          <a:off x="683568" y="3068960"/>
          <a:ext cx="7437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8084" y="522920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Empty Stack</a:t>
            </a:r>
            <a:endParaRPr lang="ko-KR" altLang="en-US" sz="1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19104"/>
              </p:ext>
            </p:extLst>
          </p:nvPr>
        </p:nvGraphicFramePr>
        <p:xfrm>
          <a:off x="2316088" y="3068960"/>
          <a:ext cx="7437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37690"/>
              </p:ext>
            </p:extLst>
          </p:nvPr>
        </p:nvGraphicFramePr>
        <p:xfrm>
          <a:off x="4067944" y="3068960"/>
          <a:ext cx="7437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85353"/>
              </p:ext>
            </p:extLst>
          </p:nvPr>
        </p:nvGraphicFramePr>
        <p:xfrm>
          <a:off x="5700464" y="3068960"/>
          <a:ext cx="7437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34391"/>
              </p:ext>
            </p:extLst>
          </p:nvPr>
        </p:nvGraphicFramePr>
        <p:xfrm>
          <a:off x="7380312" y="3068960"/>
          <a:ext cx="7437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>
            <a:off x="1475656" y="5085184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5696" y="492142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</a:t>
            </a:r>
            <a:endParaRPr lang="ko-KR" altLang="en-US" sz="1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1835696" y="3356992"/>
            <a:ext cx="1440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491880" y="3356992"/>
            <a:ext cx="1440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148064" y="3356992"/>
            <a:ext cx="1440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6820916" y="3356992"/>
            <a:ext cx="1440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58812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push A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131840" y="4744889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91880" y="458112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860032" y="4384849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20072" y="422108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6516216" y="4024809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76256" y="386104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8172400" y="4365104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32440" y="377916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304628" y="2430470"/>
            <a:ext cx="313456" cy="27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8124" y="3067335"/>
            <a:ext cx="144016" cy="130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구부러진 연결선 31"/>
          <p:cNvCxnSpPr>
            <a:stCxn id="2" idx="3"/>
            <a:endCxn id="4" idx="0"/>
          </p:cNvCxnSpPr>
          <p:nvPr/>
        </p:nvCxnSpPr>
        <p:spPr>
          <a:xfrm>
            <a:off x="618084" y="2569695"/>
            <a:ext cx="437356" cy="49926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55776" y="258812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push B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88804" y="2435552"/>
            <a:ext cx="313456" cy="27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62300" y="3072417"/>
            <a:ext cx="144016" cy="130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구부러진 연결선 35"/>
          <p:cNvCxnSpPr>
            <a:stCxn id="34" idx="3"/>
            <a:endCxn id="7" idx="0"/>
          </p:cNvCxnSpPr>
          <p:nvPr/>
        </p:nvCxnSpPr>
        <p:spPr>
          <a:xfrm>
            <a:off x="2202260" y="2574777"/>
            <a:ext cx="485700" cy="49418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55976" y="259787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push C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89004" y="2445306"/>
            <a:ext cx="313456" cy="27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62500" y="3082171"/>
            <a:ext cx="144016" cy="130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39"/>
          <p:cNvCxnSpPr>
            <a:stCxn id="38" idx="3"/>
            <a:endCxn id="39" idx="0"/>
          </p:cNvCxnSpPr>
          <p:nvPr/>
        </p:nvCxnSpPr>
        <p:spPr>
          <a:xfrm>
            <a:off x="4002460" y="2584531"/>
            <a:ext cx="432048" cy="49764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25120" y="2597876"/>
            <a:ext cx="60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pop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68727" y="3082171"/>
            <a:ext cx="144016" cy="130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562800" y="2449463"/>
            <a:ext cx="313456" cy="27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구부러진 연결선 49"/>
          <p:cNvCxnSpPr>
            <a:stCxn id="43" idx="0"/>
            <a:endCxn id="48" idx="1"/>
          </p:cNvCxnSpPr>
          <p:nvPr/>
        </p:nvCxnSpPr>
        <p:spPr>
          <a:xfrm rot="5400000" flipH="1" flipV="1">
            <a:off x="6055026" y="2574398"/>
            <a:ext cx="493483" cy="52206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Preprocessing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ea typeface="Verdana" pitchFamily="34" charset="0"/>
              </a:rPr>
              <a:t>1  2  1  3  2  4  2  5  4  6  5  6  6  7  3  7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50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59072"/>
              </p:ext>
            </p:extLst>
          </p:nvPr>
        </p:nvGraphicFramePr>
        <p:xfrm>
          <a:off x="611560" y="2543252"/>
          <a:ext cx="3672405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835665912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716354936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560161215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268949834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3193182174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343572539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247745357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138766128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315301329"/>
                    </a:ext>
                  </a:extLst>
                </a:gridCol>
              </a:tblGrid>
              <a:tr h="3370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7876363"/>
                  </a:ext>
                </a:extLst>
              </a:tr>
              <a:tr h="33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27560"/>
                  </a:ext>
                </a:extLst>
              </a:tr>
              <a:tr h="33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175320"/>
                  </a:ext>
                </a:extLst>
              </a:tr>
              <a:tr h="33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04180"/>
                  </a:ext>
                </a:extLst>
              </a:tr>
              <a:tr h="33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803675"/>
                  </a:ext>
                </a:extLst>
              </a:tr>
              <a:tr h="33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756439"/>
                  </a:ext>
                </a:extLst>
              </a:tr>
              <a:tr h="33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062747"/>
                  </a:ext>
                </a:extLst>
              </a:tr>
              <a:tr h="33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133747"/>
                  </a:ext>
                </a:extLst>
              </a:tr>
              <a:tr h="33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83748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60162" y="3861048"/>
            <a:ext cx="4465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latin typeface="Verdana" pitchFamily="34" charset="0"/>
              <a:cs typeface="Verdana" pitchFamily="34" charset="0"/>
            </a:endParaRP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in range(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howmany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):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    Start= Data[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*2]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    Stop = Data[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*2+1]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MyMap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[Start][Stop] = 1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MyMap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[Stop][Start] = 1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60162" y="3181350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  <a:p>
            <a:r>
              <a:rPr lang="ko-KR" altLang="en-US" sz="2000" dirty="0"/>
              <a:t>Data =  list(map(int,input().split()))</a:t>
            </a:r>
          </a:p>
        </p:txBody>
      </p:sp>
    </p:spTree>
    <p:extLst>
      <p:ext uri="{BB962C8B-B14F-4D97-AF65-F5344CB8AC3E}">
        <p14:creationId xmlns:p14="http://schemas.microsoft.com/office/powerpoint/2010/main" val="38975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Preprocessing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5770984" cy="31663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>
                <a:ea typeface="Verdana" pitchFamily="34" charset="0"/>
              </a:rPr>
              <a:t>1  2  1  3  2  4  2  5  4  6  5  6  6  7  3  7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51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31991"/>
              </p:ext>
            </p:extLst>
          </p:nvPr>
        </p:nvGraphicFramePr>
        <p:xfrm>
          <a:off x="457200" y="2204864"/>
          <a:ext cx="3672405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835665912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716354936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560161215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268949834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3193182174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343572539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247745357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138766128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315301329"/>
                    </a:ext>
                  </a:extLst>
                </a:gridCol>
              </a:tblGrid>
              <a:tr h="3370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7876363"/>
                  </a:ext>
                </a:extLst>
              </a:tr>
              <a:tr h="33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27560"/>
                  </a:ext>
                </a:extLst>
              </a:tr>
              <a:tr h="33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175320"/>
                  </a:ext>
                </a:extLst>
              </a:tr>
              <a:tr h="33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04180"/>
                  </a:ext>
                </a:extLst>
              </a:tr>
              <a:tr h="33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803675"/>
                  </a:ext>
                </a:extLst>
              </a:tr>
              <a:tr h="33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756439"/>
                  </a:ext>
                </a:extLst>
              </a:tr>
              <a:tr h="33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062747"/>
                  </a:ext>
                </a:extLst>
              </a:tr>
              <a:tr h="33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133747"/>
                  </a:ext>
                </a:extLst>
              </a:tr>
              <a:tr h="33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83748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7581"/>
              </p:ext>
            </p:extLst>
          </p:nvPr>
        </p:nvGraphicFramePr>
        <p:xfrm>
          <a:off x="1403648" y="5877272"/>
          <a:ext cx="52565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073">
                  <a:extLst>
                    <a:ext uri="{9D8B030D-6E8A-4147-A177-3AD203B41FA5}">
                      <a16:colId xmlns:a16="http://schemas.microsoft.com/office/drawing/2014/main" val="3756694849"/>
                    </a:ext>
                  </a:extLst>
                </a:gridCol>
                <a:gridCol w="657073">
                  <a:extLst>
                    <a:ext uri="{9D8B030D-6E8A-4147-A177-3AD203B41FA5}">
                      <a16:colId xmlns:a16="http://schemas.microsoft.com/office/drawing/2014/main" val="3742321617"/>
                    </a:ext>
                  </a:extLst>
                </a:gridCol>
                <a:gridCol w="657073">
                  <a:extLst>
                    <a:ext uri="{9D8B030D-6E8A-4147-A177-3AD203B41FA5}">
                      <a16:colId xmlns:a16="http://schemas.microsoft.com/office/drawing/2014/main" val="3705995978"/>
                    </a:ext>
                  </a:extLst>
                </a:gridCol>
                <a:gridCol w="657073">
                  <a:extLst>
                    <a:ext uri="{9D8B030D-6E8A-4147-A177-3AD203B41FA5}">
                      <a16:colId xmlns:a16="http://schemas.microsoft.com/office/drawing/2014/main" val="2797263207"/>
                    </a:ext>
                  </a:extLst>
                </a:gridCol>
                <a:gridCol w="657073">
                  <a:extLst>
                    <a:ext uri="{9D8B030D-6E8A-4147-A177-3AD203B41FA5}">
                      <a16:colId xmlns:a16="http://schemas.microsoft.com/office/drawing/2014/main" val="2482189380"/>
                    </a:ext>
                  </a:extLst>
                </a:gridCol>
                <a:gridCol w="657073">
                  <a:extLst>
                    <a:ext uri="{9D8B030D-6E8A-4147-A177-3AD203B41FA5}">
                      <a16:colId xmlns:a16="http://schemas.microsoft.com/office/drawing/2014/main" val="166194579"/>
                    </a:ext>
                  </a:extLst>
                </a:gridCol>
                <a:gridCol w="657073">
                  <a:extLst>
                    <a:ext uri="{9D8B030D-6E8A-4147-A177-3AD203B41FA5}">
                      <a16:colId xmlns:a16="http://schemas.microsoft.com/office/drawing/2014/main" val="2075418404"/>
                    </a:ext>
                  </a:extLst>
                </a:gridCol>
                <a:gridCol w="657073">
                  <a:extLst>
                    <a:ext uri="{9D8B030D-6E8A-4147-A177-3AD203B41FA5}">
                      <a16:colId xmlns:a16="http://schemas.microsoft.com/office/drawing/2014/main" val="3318078386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6439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82233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679143" y="1956179"/>
            <a:ext cx="1145704" cy="30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a typeface="Verdana" pitchFamily="34" charset="0"/>
              </a:rPr>
              <a:t>MyMap</a:t>
            </a:r>
            <a:endParaRPr lang="ko-KR" altLang="en-US" sz="18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403648" y="5548020"/>
            <a:ext cx="1145704" cy="30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ea typeface="Verdana" pitchFamily="34" charset="0"/>
              </a:rPr>
              <a:t>visited</a:t>
            </a:r>
            <a:endParaRPr lang="ko-KR" altLang="en-US" sz="1800" dirty="0"/>
          </a:p>
        </p:txBody>
      </p:sp>
      <p:sp>
        <p:nvSpPr>
          <p:cNvPr id="11" name="타원 10"/>
          <p:cNvSpPr/>
          <p:nvPr/>
        </p:nvSpPr>
        <p:spPr>
          <a:xfrm>
            <a:off x="7020272" y="2361956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36185" y="3038603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668344" y="3038603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59538" y="3715250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018165" y="3715250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901311" y="4920336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018165" y="4920336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1" idx="3"/>
            <a:endCxn id="12" idx="7"/>
          </p:cNvCxnSpPr>
          <p:nvPr/>
        </p:nvCxnSpPr>
        <p:spPr>
          <a:xfrm flipH="1">
            <a:off x="6567574" y="2607807"/>
            <a:ext cx="492398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3"/>
            <a:endCxn id="14" idx="7"/>
          </p:cNvCxnSpPr>
          <p:nvPr/>
        </p:nvCxnSpPr>
        <p:spPr>
          <a:xfrm rot="5400000">
            <a:off x="5896918" y="3278463"/>
            <a:ext cx="472977" cy="484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" idx="5"/>
            <a:endCxn id="15" idx="1"/>
          </p:cNvCxnSpPr>
          <p:nvPr/>
        </p:nvCxnSpPr>
        <p:spPr>
          <a:xfrm>
            <a:off x="6567574" y="3284454"/>
            <a:ext cx="490291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5"/>
            <a:endCxn id="13" idx="1"/>
          </p:cNvCxnSpPr>
          <p:nvPr/>
        </p:nvCxnSpPr>
        <p:spPr>
          <a:xfrm>
            <a:off x="7251661" y="2607807"/>
            <a:ext cx="456383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5"/>
            <a:endCxn id="17" idx="1"/>
          </p:cNvCxnSpPr>
          <p:nvPr/>
        </p:nvCxnSpPr>
        <p:spPr>
          <a:xfrm>
            <a:off x="5890927" y="3961101"/>
            <a:ext cx="1166938" cy="1001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4"/>
            <a:endCxn id="17" idx="0"/>
          </p:cNvCxnSpPr>
          <p:nvPr/>
        </p:nvCxnSpPr>
        <p:spPr>
          <a:xfrm>
            <a:off x="7153710" y="4003282"/>
            <a:ext cx="0" cy="917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7" idx="6"/>
            <a:endCxn id="16" idx="2"/>
          </p:cNvCxnSpPr>
          <p:nvPr/>
        </p:nvCxnSpPr>
        <p:spPr>
          <a:xfrm>
            <a:off x="7289254" y="5064352"/>
            <a:ext cx="612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18511" y="2476088"/>
            <a:ext cx="144016" cy="194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16" idx="0"/>
            <a:endCxn id="13" idx="4"/>
          </p:cNvCxnSpPr>
          <p:nvPr/>
        </p:nvCxnSpPr>
        <p:spPr>
          <a:xfrm flipH="1" flipV="1">
            <a:off x="7803889" y="3326635"/>
            <a:ext cx="232967" cy="1593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6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 here =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52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5909"/>
              </p:ext>
            </p:extLst>
          </p:nvPr>
        </p:nvGraphicFramePr>
        <p:xfrm>
          <a:off x="107504" y="1774543"/>
          <a:ext cx="3178692" cy="2999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188">
                  <a:extLst>
                    <a:ext uri="{9D8B030D-6E8A-4147-A177-3AD203B41FA5}">
                      <a16:colId xmlns:a16="http://schemas.microsoft.com/office/drawing/2014/main" val="835665912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2716354936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2560161215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2268949834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3193182174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343572539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2247745357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2138766128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315301329"/>
                    </a:ext>
                  </a:extLst>
                </a:gridCol>
              </a:tblGrid>
              <a:tr h="3177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7876363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27560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175320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04180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803675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756439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062747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133747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83748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98353"/>
              </p:ext>
            </p:extLst>
          </p:nvPr>
        </p:nvGraphicFramePr>
        <p:xfrm>
          <a:off x="303773" y="5173112"/>
          <a:ext cx="354814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518">
                  <a:extLst>
                    <a:ext uri="{9D8B030D-6E8A-4147-A177-3AD203B41FA5}">
                      <a16:colId xmlns:a16="http://schemas.microsoft.com/office/drawing/2014/main" val="3756694849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3742321617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3705995978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2797263207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2482189380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166194579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2075418404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3318078386"/>
                    </a:ext>
                  </a:extLst>
                </a:gridCol>
              </a:tblGrid>
              <a:tr h="28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64393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882233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457201" y="1419324"/>
            <a:ext cx="1145704" cy="30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a typeface="Verdana" pitchFamily="34" charset="0"/>
              </a:rPr>
              <a:t>MyMap</a:t>
            </a:r>
            <a:endParaRPr lang="ko-KR" altLang="en-US" sz="18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0335" y="4871239"/>
            <a:ext cx="1145704" cy="30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ea typeface="Verdana" pitchFamily="34" charset="0"/>
              </a:rPr>
              <a:t>visited</a:t>
            </a:r>
            <a:endParaRPr lang="ko-KR" altLang="en-US" sz="1800" dirty="0"/>
          </a:p>
        </p:txBody>
      </p:sp>
      <p:sp>
        <p:nvSpPr>
          <p:cNvPr id="11" name="타원 10"/>
          <p:cNvSpPr/>
          <p:nvPr/>
        </p:nvSpPr>
        <p:spPr>
          <a:xfrm>
            <a:off x="7020272" y="2361956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36185" y="3038603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668344" y="3038603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59538" y="3715250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018165" y="3715250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901311" y="4920336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018165" y="4920336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1" idx="3"/>
            <a:endCxn id="12" idx="7"/>
          </p:cNvCxnSpPr>
          <p:nvPr/>
        </p:nvCxnSpPr>
        <p:spPr>
          <a:xfrm flipH="1">
            <a:off x="6567574" y="2607807"/>
            <a:ext cx="492398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3"/>
            <a:endCxn id="14" idx="7"/>
          </p:cNvCxnSpPr>
          <p:nvPr/>
        </p:nvCxnSpPr>
        <p:spPr>
          <a:xfrm rot="5400000">
            <a:off x="5896918" y="3278463"/>
            <a:ext cx="472977" cy="484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" idx="5"/>
            <a:endCxn id="15" idx="1"/>
          </p:cNvCxnSpPr>
          <p:nvPr/>
        </p:nvCxnSpPr>
        <p:spPr>
          <a:xfrm>
            <a:off x="6567574" y="3284454"/>
            <a:ext cx="490291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5"/>
            <a:endCxn id="13" idx="1"/>
          </p:cNvCxnSpPr>
          <p:nvPr/>
        </p:nvCxnSpPr>
        <p:spPr>
          <a:xfrm>
            <a:off x="7251661" y="2607807"/>
            <a:ext cx="456383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5"/>
            <a:endCxn id="17" idx="1"/>
          </p:cNvCxnSpPr>
          <p:nvPr/>
        </p:nvCxnSpPr>
        <p:spPr>
          <a:xfrm>
            <a:off x="5890927" y="3961101"/>
            <a:ext cx="1166938" cy="1001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4"/>
            <a:endCxn id="17" idx="0"/>
          </p:cNvCxnSpPr>
          <p:nvPr/>
        </p:nvCxnSpPr>
        <p:spPr>
          <a:xfrm>
            <a:off x="7153710" y="4003282"/>
            <a:ext cx="0" cy="917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7" idx="6"/>
            <a:endCxn id="16" idx="2"/>
          </p:cNvCxnSpPr>
          <p:nvPr/>
        </p:nvCxnSpPr>
        <p:spPr>
          <a:xfrm>
            <a:off x="7289254" y="5064352"/>
            <a:ext cx="612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18511" y="2476088"/>
            <a:ext cx="144016" cy="194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16" idx="0"/>
            <a:endCxn id="13" idx="4"/>
          </p:cNvCxnSpPr>
          <p:nvPr/>
        </p:nvCxnSpPr>
        <p:spPr>
          <a:xfrm flipH="1" flipV="1">
            <a:off x="7803889" y="3326635"/>
            <a:ext cx="232967" cy="1593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6920943" y="2266415"/>
            <a:ext cx="465531" cy="465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4283968" y="6054477"/>
            <a:ext cx="504056" cy="666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 smtClean="0">
                <a:ea typeface="Verdana" pitchFamily="34" charset="0"/>
              </a:rPr>
              <a:t>1</a:t>
            </a:r>
            <a:endParaRPr lang="ko-KR" altLang="en-US" sz="3600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823187" y="5439178"/>
            <a:ext cx="265583" cy="350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ea typeface="Verdana" pitchFamily="34" charset="0"/>
              </a:rPr>
              <a:t>T</a:t>
            </a:r>
            <a:endParaRPr lang="ko-KR" altLang="en-US" sz="1800" dirty="0"/>
          </a:p>
        </p:txBody>
      </p:sp>
      <p:sp>
        <p:nvSpPr>
          <p:cNvPr id="29" name="직사각형 28"/>
          <p:cNvSpPr/>
          <p:nvPr/>
        </p:nvSpPr>
        <p:spPr>
          <a:xfrm>
            <a:off x="114129" y="2361956"/>
            <a:ext cx="3271396" cy="369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73409" y="2361956"/>
            <a:ext cx="349778" cy="3699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9083" y="2361956"/>
            <a:ext cx="349778" cy="3699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64963" y="2361956"/>
            <a:ext cx="349778" cy="3699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166951" y="2368537"/>
            <a:ext cx="349778" cy="369990"/>
          </a:xfrm>
          <a:prstGeom prst="rect">
            <a:avLst/>
          </a:prstGeom>
          <a:solidFill>
            <a:srgbClr val="FFC000">
              <a:alpha val="56000"/>
            </a:srgbClr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166951" y="5381565"/>
            <a:ext cx="465531" cy="465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0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 here =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53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7410"/>
              </p:ext>
            </p:extLst>
          </p:nvPr>
        </p:nvGraphicFramePr>
        <p:xfrm>
          <a:off x="107504" y="1774543"/>
          <a:ext cx="3178692" cy="2999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188">
                  <a:extLst>
                    <a:ext uri="{9D8B030D-6E8A-4147-A177-3AD203B41FA5}">
                      <a16:colId xmlns:a16="http://schemas.microsoft.com/office/drawing/2014/main" val="835665912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2716354936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2560161215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2268949834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3193182174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343572539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2247745357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2138766128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315301329"/>
                    </a:ext>
                  </a:extLst>
                </a:gridCol>
              </a:tblGrid>
              <a:tr h="3177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7876363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27560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175320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04180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803675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756439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062747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133747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83748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63146"/>
              </p:ext>
            </p:extLst>
          </p:nvPr>
        </p:nvGraphicFramePr>
        <p:xfrm>
          <a:off x="303773" y="5173112"/>
          <a:ext cx="354814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518">
                  <a:extLst>
                    <a:ext uri="{9D8B030D-6E8A-4147-A177-3AD203B41FA5}">
                      <a16:colId xmlns:a16="http://schemas.microsoft.com/office/drawing/2014/main" val="3756694849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3742321617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3705995978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2797263207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2482189380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166194579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2075418404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3318078386"/>
                    </a:ext>
                  </a:extLst>
                </a:gridCol>
              </a:tblGrid>
              <a:tr h="28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64393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</a:t>
                      </a:r>
                      <a:endParaRPr lang="ko-KR" altLang="en-US" sz="1800" dirty="0"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882233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457201" y="1419324"/>
            <a:ext cx="1145704" cy="30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a typeface="Verdana" pitchFamily="34" charset="0"/>
              </a:rPr>
              <a:t>MyMap</a:t>
            </a:r>
            <a:endParaRPr lang="ko-KR" altLang="en-US" sz="18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0335" y="4871239"/>
            <a:ext cx="1145704" cy="30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ea typeface="Verdana" pitchFamily="34" charset="0"/>
              </a:rPr>
              <a:t>visited</a:t>
            </a:r>
            <a:endParaRPr lang="ko-KR" altLang="en-US" sz="1800" dirty="0"/>
          </a:p>
        </p:txBody>
      </p:sp>
      <p:sp>
        <p:nvSpPr>
          <p:cNvPr id="11" name="타원 10"/>
          <p:cNvSpPr/>
          <p:nvPr/>
        </p:nvSpPr>
        <p:spPr>
          <a:xfrm>
            <a:off x="7020272" y="2361956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36185" y="3038603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668344" y="3038603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59538" y="3715250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018165" y="3715250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901311" y="4920336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018165" y="4920336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1" idx="3"/>
            <a:endCxn id="12" idx="7"/>
          </p:cNvCxnSpPr>
          <p:nvPr/>
        </p:nvCxnSpPr>
        <p:spPr>
          <a:xfrm flipH="1">
            <a:off x="6567574" y="2607807"/>
            <a:ext cx="492398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3"/>
            <a:endCxn id="14" idx="7"/>
          </p:cNvCxnSpPr>
          <p:nvPr/>
        </p:nvCxnSpPr>
        <p:spPr>
          <a:xfrm rot="5400000">
            <a:off x="5896918" y="3278463"/>
            <a:ext cx="472977" cy="484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" idx="5"/>
            <a:endCxn id="15" idx="1"/>
          </p:cNvCxnSpPr>
          <p:nvPr/>
        </p:nvCxnSpPr>
        <p:spPr>
          <a:xfrm>
            <a:off x="6567574" y="3284454"/>
            <a:ext cx="490291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5"/>
            <a:endCxn id="13" idx="1"/>
          </p:cNvCxnSpPr>
          <p:nvPr/>
        </p:nvCxnSpPr>
        <p:spPr>
          <a:xfrm>
            <a:off x="7251661" y="2607807"/>
            <a:ext cx="456383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5"/>
            <a:endCxn id="17" idx="1"/>
          </p:cNvCxnSpPr>
          <p:nvPr/>
        </p:nvCxnSpPr>
        <p:spPr>
          <a:xfrm>
            <a:off x="5890927" y="3961101"/>
            <a:ext cx="1166938" cy="1001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4"/>
            <a:endCxn id="17" idx="0"/>
          </p:cNvCxnSpPr>
          <p:nvPr/>
        </p:nvCxnSpPr>
        <p:spPr>
          <a:xfrm>
            <a:off x="7153710" y="4003282"/>
            <a:ext cx="0" cy="917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7" idx="6"/>
            <a:endCxn id="16" idx="2"/>
          </p:cNvCxnSpPr>
          <p:nvPr/>
        </p:nvCxnSpPr>
        <p:spPr>
          <a:xfrm>
            <a:off x="7289254" y="5064352"/>
            <a:ext cx="612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18511" y="2476088"/>
            <a:ext cx="144016" cy="194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16" idx="0"/>
            <a:endCxn id="13" idx="4"/>
          </p:cNvCxnSpPr>
          <p:nvPr/>
        </p:nvCxnSpPr>
        <p:spPr>
          <a:xfrm flipH="1" flipV="1">
            <a:off x="7803889" y="3326635"/>
            <a:ext cx="232967" cy="1593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6228276" y="2932485"/>
            <a:ext cx="465531" cy="465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4283968" y="6054477"/>
            <a:ext cx="504056" cy="666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 smtClean="0">
                <a:ea typeface="Verdana" pitchFamily="34" charset="0"/>
              </a:rPr>
              <a:t>1</a:t>
            </a:r>
            <a:endParaRPr lang="ko-KR" altLang="en-US" sz="3600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259632" y="5445224"/>
            <a:ext cx="265583" cy="350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ea typeface="Verdana" pitchFamily="34" charset="0"/>
              </a:rPr>
              <a:t>T</a:t>
            </a:r>
            <a:endParaRPr lang="ko-KR" altLang="en-US" sz="1800" dirty="0"/>
          </a:p>
        </p:txBody>
      </p:sp>
      <p:sp>
        <p:nvSpPr>
          <p:cNvPr id="29" name="직사각형 28"/>
          <p:cNvSpPr/>
          <p:nvPr/>
        </p:nvSpPr>
        <p:spPr>
          <a:xfrm>
            <a:off x="114129" y="2698970"/>
            <a:ext cx="3271396" cy="369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73409" y="2698970"/>
            <a:ext cx="349778" cy="3699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9083" y="2698970"/>
            <a:ext cx="349778" cy="3699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84131" y="2687377"/>
            <a:ext cx="349778" cy="3699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57245" y="2698970"/>
            <a:ext cx="349778" cy="369990"/>
          </a:xfrm>
          <a:prstGeom prst="rect">
            <a:avLst/>
          </a:prstGeom>
          <a:solidFill>
            <a:srgbClr val="FFC000">
              <a:alpha val="56000"/>
            </a:srgbClr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2"/>
          <p:cNvSpPr txBox="1">
            <a:spLocks/>
          </p:cNvSpPr>
          <p:nvPr/>
        </p:nvSpPr>
        <p:spPr>
          <a:xfrm>
            <a:off x="4889259" y="6054477"/>
            <a:ext cx="504056" cy="666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 smtClean="0">
                <a:ea typeface="Verdana" pitchFamily="34" charset="0"/>
              </a:rPr>
              <a:t>2</a:t>
            </a:r>
            <a:endParaRPr lang="ko-KR" altLang="en-US" sz="3600" dirty="0"/>
          </a:p>
        </p:txBody>
      </p:sp>
      <p:sp>
        <p:nvSpPr>
          <p:cNvPr id="37" name="타원 36"/>
          <p:cNvSpPr/>
          <p:nvPr/>
        </p:nvSpPr>
        <p:spPr>
          <a:xfrm>
            <a:off x="701420" y="5411056"/>
            <a:ext cx="465531" cy="465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70282" y="2698970"/>
            <a:ext cx="349778" cy="3699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521366" y="2698970"/>
            <a:ext cx="349778" cy="3699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053465" y="5411056"/>
            <a:ext cx="465531" cy="465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7" grpId="0" animBg="1"/>
      <p:bldP spid="39" grpId="0" animBg="1"/>
      <p:bldP spid="40" grpId="0" animBg="1"/>
      <p:bldP spid="4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 here =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54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4584"/>
              </p:ext>
            </p:extLst>
          </p:nvPr>
        </p:nvGraphicFramePr>
        <p:xfrm>
          <a:off x="107504" y="1774543"/>
          <a:ext cx="3178692" cy="2999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188">
                  <a:extLst>
                    <a:ext uri="{9D8B030D-6E8A-4147-A177-3AD203B41FA5}">
                      <a16:colId xmlns:a16="http://schemas.microsoft.com/office/drawing/2014/main" val="835665912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2716354936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2560161215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2268949834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3193182174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343572539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2247745357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2138766128"/>
                    </a:ext>
                  </a:extLst>
                </a:gridCol>
                <a:gridCol w="353188">
                  <a:extLst>
                    <a:ext uri="{9D8B030D-6E8A-4147-A177-3AD203B41FA5}">
                      <a16:colId xmlns:a16="http://schemas.microsoft.com/office/drawing/2014/main" val="315301329"/>
                    </a:ext>
                  </a:extLst>
                </a:gridCol>
              </a:tblGrid>
              <a:tr h="3177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7876363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27560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175320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04180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803675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756439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062747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133747"/>
                  </a:ext>
                </a:extLst>
              </a:tr>
              <a:tr h="31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83748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14387"/>
              </p:ext>
            </p:extLst>
          </p:nvPr>
        </p:nvGraphicFramePr>
        <p:xfrm>
          <a:off x="303773" y="5173112"/>
          <a:ext cx="354814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518">
                  <a:extLst>
                    <a:ext uri="{9D8B030D-6E8A-4147-A177-3AD203B41FA5}">
                      <a16:colId xmlns:a16="http://schemas.microsoft.com/office/drawing/2014/main" val="3756694849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3742321617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3705995978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2797263207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2482189380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166194579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2075418404"/>
                    </a:ext>
                  </a:extLst>
                </a:gridCol>
                <a:gridCol w="443518">
                  <a:extLst>
                    <a:ext uri="{9D8B030D-6E8A-4147-A177-3AD203B41FA5}">
                      <a16:colId xmlns:a16="http://schemas.microsoft.com/office/drawing/2014/main" val="3318078386"/>
                    </a:ext>
                  </a:extLst>
                </a:gridCol>
              </a:tblGrid>
              <a:tr h="28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64393"/>
                  </a:ext>
                </a:extLst>
              </a:tr>
              <a:tr h="28007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</a:t>
                      </a:r>
                      <a:endParaRPr lang="ko-KR" altLang="en-US" sz="1800" dirty="0"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</a:t>
                      </a:r>
                      <a:endParaRPr lang="ko-KR" altLang="en-US" sz="1800" dirty="0">
                        <a:latin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882233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457201" y="1419324"/>
            <a:ext cx="1145704" cy="30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a typeface="Verdana" pitchFamily="34" charset="0"/>
              </a:rPr>
              <a:t>MyMap</a:t>
            </a:r>
            <a:endParaRPr lang="ko-KR" altLang="en-US" sz="18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0335" y="4871239"/>
            <a:ext cx="1145704" cy="30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ea typeface="Verdana" pitchFamily="34" charset="0"/>
              </a:rPr>
              <a:t>visited</a:t>
            </a:r>
            <a:endParaRPr lang="ko-KR" altLang="en-US" sz="1800" dirty="0"/>
          </a:p>
        </p:txBody>
      </p:sp>
      <p:sp>
        <p:nvSpPr>
          <p:cNvPr id="11" name="타원 10"/>
          <p:cNvSpPr/>
          <p:nvPr/>
        </p:nvSpPr>
        <p:spPr>
          <a:xfrm>
            <a:off x="7020272" y="2361956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36185" y="3038603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668344" y="3038603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59538" y="3715250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018165" y="3715250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901311" y="4920336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018165" y="4920336"/>
            <a:ext cx="271089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1" idx="3"/>
            <a:endCxn id="12" idx="7"/>
          </p:cNvCxnSpPr>
          <p:nvPr/>
        </p:nvCxnSpPr>
        <p:spPr>
          <a:xfrm flipH="1">
            <a:off x="6567574" y="2607807"/>
            <a:ext cx="492398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3"/>
            <a:endCxn id="14" idx="7"/>
          </p:cNvCxnSpPr>
          <p:nvPr/>
        </p:nvCxnSpPr>
        <p:spPr>
          <a:xfrm rot="5400000">
            <a:off x="5896918" y="3278463"/>
            <a:ext cx="472977" cy="484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" idx="5"/>
            <a:endCxn id="15" idx="1"/>
          </p:cNvCxnSpPr>
          <p:nvPr/>
        </p:nvCxnSpPr>
        <p:spPr>
          <a:xfrm>
            <a:off x="6567574" y="3284454"/>
            <a:ext cx="490291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5"/>
            <a:endCxn id="13" idx="1"/>
          </p:cNvCxnSpPr>
          <p:nvPr/>
        </p:nvCxnSpPr>
        <p:spPr>
          <a:xfrm>
            <a:off x="7251661" y="2607807"/>
            <a:ext cx="456383" cy="472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5"/>
            <a:endCxn id="17" idx="1"/>
          </p:cNvCxnSpPr>
          <p:nvPr/>
        </p:nvCxnSpPr>
        <p:spPr>
          <a:xfrm>
            <a:off x="5890927" y="3961101"/>
            <a:ext cx="1166938" cy="1001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4"/>
            <a:endCxn id="17" idx="0"/>
          </p:cNvCxnSpPr>
          <p:nvPr/>
        </p:nvCxnSpPr>
        <p:spPr>
          <a:xfrm>
            <a:off x="7153710" y="4003282"/>
            <a:ext cx="0" cy="917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7" idx="6"/>
            <a:endCxn id="16" idx="2"/>
          </p:cNvCxnSpPr>
          <p:nvPr/>
        </p:nvCxnSpPr>
        <p:spPr>
          <a:xfrm>
            <a:off x="7289254" y="5064352"/>
            <a:ext cx="612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18511" y="2476088"/>
            <a:ext cx="144016" cy="194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16" idx="0"/>
            <a:endCxn id="13" idx="4"/>
          </p:cNvCxnSpPr>
          <p:nvPr/>
        </p:nvCxnSpPr>
        <p:spPr>
          <a:xfrm flipH="1" flipV="1">
            <a:off x="7803889" y="3326635"/>
            <a:ext cx="232967" cy="1593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522617" y="3632595"/>
            <a:ext cx="465531" cy="465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4283968" y="6054477"/>
            <a:ext cx="1080120" cy="666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 smtClean="0">
                <a:ea typeface="Verdana" pitchFamily="34" charset="0"/>
              </a:rPr>
              <a:t>1 2</a:t>
            </a:r>
            <a:endParaRPr lang="ko-KR" altLang="en-US" sz="3600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2153438" y="5468667"/>
            <a:ext cx="265583" cy="350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ea typeface="Verdana" pitchFamily="34" charset="0"/>
              </a:rPr>
              <a:t>T</a:t>
            </a:r>
            <a:endParaRPr lang="ko-KR" altLang="en-US" sz="1800" dirty="0"/>
          </a:p>
        </p:txBody>
      </p:sp>
      <p:sp>
        <p:nvSpPr>
          <p:cNvPr id="29" name="직사각형 28"/>
          <p:cNvSpPr/>
          <p:nvPr/>
        </p:nvSpPr>
        <p:spPr>
          <a:xfrm>
            <a:off x="114129" y="3440593"/>
            <a:ext cx="3271396" cy="369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42729" y="3440593"/>
            <a:ext cx="349778" cy="3699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78403" y="3440593"/>
            <a:ext cx="349778" cy="3699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84233" y="3429143"/>
            <a:ext cx="349778" cy="3699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574388" y="3440593"/>
            <a:ext cx="349778" cy="369990"/>
          </a:xfrm>
          <a:prstGeom prst="rect">
            <a:avLst/>
          </a:prstGeom>
          <a:solidFill>
            <a:srgbClr val="FFC000">
              <a:alpha val="56000"/>
            </a:srgbClr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2"/>
          <p:cNvSpPr txBox="1">
            <a:spLocks/>
          </p:cNvSpPr>
          <p:nvPr/>
        </p:nvSpPr>
        <p:spPr>
          <a:xfrm>
            <a:off x="5364088" y="6054477"/>
            <a:ext cx="504056" cy="666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 smtClean="0">
                <a:ea typeface="Verdana" pitchFamily="34" charset="0"/>
              </a:rPr>
              <a:t>4</a:t>
            </a:r>
            <a:endParaRPr lang="ko-KR" altLang="en-US" sz="3600" dirty="0"/>
          </a:p>
        </p:txBody>
      </p:sp>
      <p:sp>
        <p:nvSpPr>
          <p:cNvPr id="37" name="타원 36"/>
          <p:cNvSpPr/>
          <p:nvPr/>
        </p:nvSpPr>
        <p:spPr>
          <a:xfrm>
            <a:off x="1177434" y="5412796"/>
            <a:ext cx="465531" cy="465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39602" y="3440593"/>
            <a:ext cx="349778" cy="3699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490686" y="3440593"/>
            <a:ext cx="349778" cy="3699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969365" y="5389591"/>
            <a:ext cx="465531" cy="465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862580" y="3440593"/>
            <a:ext cx="349778" cy="3699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195968" y="3452043"/>
            <a:ext cx="349778" cy="36999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4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DFS(1)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288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 smtClean="0"/>
              <a:t>def</a:t>
            </a:r>
            <a:r>
              <a:rPr lang="en-US" altLang="ko-KR" sz="2400" dirty="0" smtClean="0"/>
              <a:t> DFS(here):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print(here)</a:t>
            </a:r>
          </a:p>
          <a:p>
            <a:pPr marL="0" indent="0">
              <a:buNone/>
            </a:pPr>
            <a:r>
              <a:rPr lang="en-US" altLang="ko-KR" sz="2400" dirty="0" smtClean="0"/>
              <a:t>	Visited[here] = True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for next in range(8):</a:t>
            </a:r>
          </a:p>
          <a:p>
            <a:pPr marL="0" indent="0">
              <a:buNone/>
            </a:pPr>
            <a:r>
              <a:rPr lang="en-US" altLang="ko-KR" sz="2400" dirty="0" smtClean="0"/>
              <a:t>		if </a:t>
            </a:r>
            <a:r>
              <a:rPr lang="en-US" altLang="ko-KR" sz="2400" dirty="0" err="1" smtClean="0"/>
              <a:t>MyMap</a:t>
            </a:r>
            <a:r>
              <a:rPr lang="en-US" altLang="ko-KR" sz="2400" dirty="0" smtClean="0"/>
              <a:t>[here][next] and not visited[next]: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 	DFS(next)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1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Push algorithm for Stack</a:t>
            </a:r>
          </a:p>
          <a:p>
            <a:pPr lvl="1"/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‘top’ indicates the position of the last data in a stack.</a:t>
            </a:r>
            <a:endParaRPr lang="ko-KR" altLang="en-US" sz="2000" dirty="0" smtClean="0">
              <a:latin typeface="Verdana" pitchFamily="34" charset="0"/>
              <a:cs typeface="Verdana" pitchFamily="34" charset="0"/>
            </a:endParaRPr>
          </a:p>
          <a:p>
            <a:endParaRPr lang="ko-KR" altLang="en-US" sz="2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24204" y="6588748"/>
            <a:ext cx="2133600" cy="365125"/>
          </a:xfr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1844824"/>
            <a:ext cx="4608512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</a:rPr>
              <a:t>push(s, 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x)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    top 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 top + 1;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   if (top &gt;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itchFamily="49" charset="0"/>
              </a:rPr>
              <a:t>stack_size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) then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       overflow;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   else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       s(top) 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 x;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itchFamily="49" charset="0"/>
              </a:rPr>
              <a:t>end push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  <a:endParaRPr lang="ko-KR" altLang="en-US" sz="2000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Pop algorithm for Stack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24204" y="6588748"/>
            <a:ext cx="2133600" cy="365125"/>
          </a:xfr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1428736"/>
            <a:ext cx="5400600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pop(s)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   if (top =  0) then underflow;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   else 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   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         return s(top);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         top 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sym typeface="Wingdings" pitchFamily="2" charset="2"/>
              </a:rPr>
              <a:t> top – 1;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itchFamily="49" charset="0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sym typeface="Wingdings" pitchFamily="2" charset="2"/>
              </a:rPr>
              <a:t>    }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  <a:sym typeface="Wingdings" pitchFamily="2" charset="2"/>
              </a:rPr>
              <a:t>end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Consolas" pitchFamily="49" charset="0"/>
              </a:rPr>
              <a:t>pop</a:t>
            </a:r>
            <a:r>
              <a:rPr lang="en-US" altLang="ko-KR" sz="2000" dirty="0" smtClean="0">
                <a:solidFill>
                  <a:schemeClr val="tx1"/>
                </a:solidFill>
                <a:latin typeface="Consolas" pitchFamily="49" charset="0"/>
              </a:rPr>
              <a:t>()           </a:t>
            </a:r>
            <a:endParaRPr lang="ko-KR" altLang="en-US" sz="2000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Exercise 1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Let’s implement stacks</a:t>
            </a:r>
          </a:p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the </a:t>
            </a:r>
            <a:r>
              <a:rPr lang="en-US" altLang="ko-KR" sz="240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implemented stacks, </a:t>
            </a:r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save three data in </a:t>
            </a:r>
            <a:r>
              <a:rPr lang="en-US" altLang="ko-KR" sz="240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stack, </a:t>
            </a:r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draw out three times and print out.</a:t>
            </a:r>
          </a:p>
          <a:p>
            <a:pPr lvl="1"/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ko-KR" altLang="en-US" sz="20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40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3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Considerations for stack implementation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a stack is implemented using </a:t>
            </a:r>
            <a:r>
              <a:rPr lang="en-US" altLang="ko-KR" sz="2400" smtClean="0">
                <a:latin typeface="Verdana" pitchFamily="34" charset="0"/>
                <a:ea typeface="Verdana" pitchFamily="34" charset="0"/>
                <a:cs typeface="Verdana" pitchFamily="34" charset="0"/>
              </a:rPr>
              <a:t>1D array, </a:t>
            </a:r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has a strength that it is easy to implement but also has a weakness that it is hard to change the size of stacks.</a:t>
            </a:r>
          </a:p>
          <a:p>
            <a:pPr marL="0" indent="0">
              <a:buSzPct val="180000"/>
              <a:buBlip>
                <a:blip r:embed="rId3"/>
              </a:buBlip>
            </a:pPr>
            <a:endParaRPr lang="en-US" altLang="ko-KR" sz="2200" dirty="0" smtClean="0">
              <a:latin typeface="Verdana" pitchFamily="34" charset="0"/>
              <a:ea typeface="Verdana" pitchFamily="34" charset="0"/>
              <a:cs typeface="Verdana" pitchFamily="34" charset="0"/>
              <a:sym typeface="Wingdings" pitchFamily="2" charset="2"/>
            </a:endParaRPr>
          </a:p>
          <a:p>
            <a:pPr marL="271463" indent="-271463">
              <a:buSzPct val="180000"/>
              <a:buBlip>
                <a:blip r:embed="rId3"/>
              </a:buBlip>
            </a:pPr>
            <a:r>
              <a:rPr lang="en-US" altLang="ko-KR" sz="22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To solve </a:t>
            </a:r>
            <a:r>
              <a:rPr lang="en-US" altLang="ko-KR" sz="220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this problem, </a:t>
            </a:r>
            <a:r>
              <a:rPr lang="en-US" altLang="ko-KR" sz="22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there is a method to implement stacks by dynamically allocating the storing place. This means the method to implement stacks using the dynamic connection list. Although this has a shortcoming that implementation </a:t>
            </a:r>
            <a:r>
              <a:rPr lang="en-US" altLang="ko-KR" sz="220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is complicated, </a:t>
            </a:r>
            <a:r>
              <a:rPr lang="en-US" altLang="ko-KR" sz="22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it also has a merit that the method uses memory efficiently. The dynamic implementation of stacks is omitted.</a:t>
            </a:r>
            <a:endParaRPr lang="ko-KR" altLang="en-US" sz="22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2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5069</TotalTime>
  <Words>3818</Words>
  <Application>Microsoft Office PowerPoint</Application>
  <PresentationFormat>화면 슬라이드 쇼(4:3)</PresentationFormat>
  <Paragraphs>1146</Paragraphs>
  <Slides>55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73" baseType="lpstr">
      <vt:lpstr>HY각헤드라인M</vt:lpstr>
      <vt:lpstr>HY헤드라인M</vt:lpstr>
      <vt:lpstr>굴림</vt:lpstr>
      <vt:lpstr>굵은안상수체</vt:lpstr>
      <vt:lpstr>맑은 고딕</vt:lpstr>
      <vt:lpstr>샘물체</vt:lpstr>
      <vt:lpstr>Arial</vt:lpstr>
      <vt:lpstr>Book Antiqua</vt:lpstr>
      <vt:lpstr>Consolas</vt:lpstr>
      <vt:lpstr>Copperplate Gothic Bold</vt:lpstr>
      <vt:lpstr>Courier New</vt:lpstr>
      <vt:lpstr>Lucida Console</vt:lpstr>
      <vt:lpstr>Maiandra GD</vt:lpstr>
      <vt:lpstr>Symbol</vt:lpstr>
      <vt:lpstr>Tahoma</vt:lpstr>
      <vt:lpstr>Verdana</vt:lpstr>
      <vt:lpstr>Wingdings</vt:lpstr>
      <vt:lpstr>Office 테마</vt:lpstr>
      <vt:lpstr>Stack1</vt:lpstr>
      <vt:lpstr>Table of Contents</vt:lpstr>
      <vt:lpstr>Stack</vt:lpstr>
      <vt:lpstr>Implementation of Stacks</vt:lpstr>
      <vt:lpstr>PowerPoint 프레젠테이션</vt:lpstr>
      <vt:lpstr>PowerPoint 프레젠테이션</vt:lpstr>
      <vt:lpstr>PowerPoint 프레젠테이션</vt:lpstr>
      <vt:lpstr>Exercise 1</vt:lpstr>
      <vt:lpstr>Considerations for stack implementation</vt:lpstr>
      <vt:lpstr>Stack Application 1 : Parentheses test</vt:lpstr>
      <vt:lpstr>PowerPoint 프레젠테이션</vt:lpstr>
      <vt:lpstr>PowerPoint 프레젠테이션</vt:lpstr>
      <vt:lpstr>Exercise 2</vt:lpstr>
      <vt:lpstr>Recursion</vt:lpstr>
      <vt:lpstr>Stack Application 2 :  function call</vt:lpstr>
      <vt:lpstr>PowerPoint 프레젠테이션</vt:lpstr>
      <vt:lpstr>Recursive call</vt:lpstr>
      <vt:lpstr>PowerPoint 프레젠테이션</vt:lpstr>
      <vt:lpstr>M.C. Escher’s “Drawing Hands”</vt:lpstr>
      <vt:lpstr>Gödel, Escher, Bach. Anniversary Edition: </vt:lpstr>
      <vt:lpstr>Recursion Example 1</vt:lpstr>
      <vt:lpstr>Recursion Example 1</vt:lpstr>
      <vt:lpstr>Recursion Example 2</vt:lpstr>
      <vt:lpstr>Recursion Example 2</vt:lpstr>
      <vt:lpstr>Recursion Example 3</vt:lpstr>
      <vt:lpstr>Recursion Example 3</vt:lpstr>
      <vt:lpstr>Recursion Example 4</vt:lpstr>
      <vt:lpstr>Recursion Example 4</vt:lpstr>
      <vt:lpstr>Fibonacci Number</vt:lpstr>
      <vt:lpstr>Fibonacci Number</vt:lpstr>
      <vt:lpstr>Fibonacci Number</vt:lpstr>
      <vt:lpstr>Fibonacci Number</vt:lpstr>
      <vt:lpstr>Fibonacci Number</vt:lpstr>
      <vt:lpstr>Fibonacci Number : Iterative</vt:lpstr>
      <vt:lpstr>Fibonacci Number  : Recursive vs Iterative</vt:lpstr>
      <vt:lpstr>Hanoi Tower</vt:lpstr>
      <vt:lpstr>Hanoi Tower</vt:lpstr>
      <vt:lpstr>Hanoi Tower</vt:lpstr>
      <vt:lpstr>Hanoi towers</vt:lpstr>
      <vt:lpstr>Hanoi towers</vt:lpstr>
      <vt:lpstr>Hanoi towers</vt:lpstr>
      <vt:lpstr>Hanoi towers</vt:lpstr>
      <vt:lpstr>Hanoi towers</vt:lpstr>
      <vt:lpstr>Exercise1 Going up the Stairs</vt:lpstr>
      <vt:lpstr>계단오르기</vt:lpstr>
      <vt:lpstr>연습문제 3</vt:lpstr>
      <vt:lpstr>DFS - 예</vt:lpstr>
      <vt:lpstr>Depth First Forest</vt:lpstr>
      <vt:lpstr>Parenthesis Theorem - 그림</vt:lpstr>
      <vt:lpstr>Preprocessing 1</vt:lpstr>
      <vt:lpstr>Preprocessing 2</vt:lpstr>
      <vt:lpstr>Simulation  here = 1</vt:lpstr>
      <vt:lpstr>Simulation  here = 2</vt:lpstr>
      <vt:lpstr>Simulation  here = 4</vt:lpstr>
      <vt:lpstr>DFS(1)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multicampus</cp:lastModifiedBy>
  <cp:revision>229</cp:revision>
  <dcterms:created xsi:type="dcterms:W3CDTF">2018-07-30T06:52:17Z</dcterms:created>
  <dcterms:modified xsi:type="dcterms:W3CDTF">2020-02-07T06:49:25Z</dcterms:modified>
</cp:coreProperties>
</file>