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92" r:id="rId4"/>
    <p:sldId id="271" r:id="rId5"/>
    <p:sldId id="293" r:id="rId6"/>
    <p:sldId id="290" r:id="rId7"/>
    <p:sldId id="294" r:id="rId8"/>
    <p:sldId id="275" r:id="rId9"/>
    <p:sldId id="295" r:id="rId10"/>
    <p:sldId id="296" r:id="rId11"/>
    <p:sldId id="272" r:id="rId12"/>
    <p:sldId id="298" r:id="rId13"/>
    <p:sldId id="304" r:id="rId14"/>
    <p:sldId id="299" r:id="rId15"/>
    <p:sldId id="300" r:id="rId16"/>
    <p:sldId id="301" r:id="rId17"/>
    <p:sldId id="286" r:id="rId18"/>
    <p:sldId id="267" r:id="rId19"/>
    <p:sldId id="302" r:id="rId20"/>
    <p:sldId id="269" r:id="rId21"/>
    <p:sldId id="287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5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9A17-6B5A-4EBF-9ED9-4FAD79CEFAD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1E65-5B4C-49EC-B6B8-11715735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5343E8-4F97-4F39-89BD-A5953050DF51}"/>
              </a:ext>
            </a:extLst>
          </p:cNvPr>
          <p:cNvSpPr txBox="1"/>
          <p:nvPr/>
        </p:nvSpPr>
        <p:spPr>
          <a:xfrm>
            <a:off x="2334827" y="24236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047A5-9348-4DA7-99B5-FBCD766516EF}"/>
              </a:ext>
            </a:extLst>
          </p:cNvPr>
          <p:cNvSpPr txBox="1"/>
          <p:nvPr/>
        </p:nvSpPr>
        <p:spPr>
          <a:xfrm>
            <a:off x="443881" y="1365330"/>
            <a:ext cx="7776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Abadi" panose="020B0604020202020204" pitchFamily="34" charset="0"/>
              </a:rPr>
              <a:t>Determining Key Factors Contributing to Employee Attrition and Job Salary by Machine Learning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A286E-5D1E-438B-9AC4-870834822875}"/>
              </a:ext>
            </a:extLst>
          </p:cNvPr>
          <p:cNvSpPr txBox="1"/>
          <p:nvPr/>
        </p:nvSpPr>
        <p:spPr>
          <a:xfrm>
            <a:off x="3361709" y="4163628"/>
            <a:ext cx="2085827" cy="937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Yongjun Chu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April 17, 2019</a:t>
            </a:r>
          </a:p>
        </p:txBody>
      </p:sp>
    </p:spTree>
    <p:extLst>
      <p:ext uri="{BB962C8B-B14F-4D97-AF65-F5344CB8AC3E}">
        <p14:creationId xmlns:p14="http://schemas.microsoft.com/office/powerpoint/2010/main" val="403178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97637-D2AB-4531-87D5-45B517A436F7}"/>
              </a:ext>
            </a:extLst>
          </p:cNvPr>
          <p:cNvSpPr txBox="1"/>
          <p:nvPr/>
        </p:nvSpPr>
        <p:spPr>
          <a:xfrm>
            <a:off x="400083" y="2377284"/>
            <a:ext cx="7972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ROC curve (receiver operating characteristic curve), not accuracy, is a better metric to evaluate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cutoff rate to assign a person to attrition has to be determined for each model. The default value of 0.5 is not ideal in this situation.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F2090C-B736-4C61-8620-57E988EDF28F}"/>
              </a:ext>
            </a:extLst>
          </p:cNvPr>
          <p:cNvSpPr/>
          <p:nvPr/>
        </p:nvSpPr>
        <p:spPr>
          <a:xfrm>
            <a:off x="2916458" y="5221620"/>
            <a:ext cx="2939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##         0            1 </a:t>
            </a:r>
          </a:p>
          <a:p>
            <a:r>
              <a:rPr lang="en-US" dirty="0"/>
              <a:t>## 0.8390805    0.1609195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88CA4-4C3F-4EDB-9CBA-EB2D064493AE}"/>
              </a:ext>
            </a:extLst>
          </p:cNvPr>
          <p:cNvSpPr txBox="1"/>
          <p:nvPr/>
        </p:nvSpPr>
        <p:spPr>
          <a:xfrm>
            <a:off x="124581" y="931451"/>
            <a:ext cx="852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 to consider when dealing with imbalanced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207364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EEB5A-4F27-4F13-8E5B-C930E018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66" y="1574681"/>
            <a:ext cx="5174428" cy="46714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F6ADED-3859-4D56-A848-EAE294FBBBDF}"/>
              </a:ext>
            </a:extLst>
          </p:cNvPr>
          <p:cNvSpPr txBox="1"/>
          <p:nvPr/>
        </p:nvSpPr>
        <p:spPr>
          <a:xfrm>
            <a:off x="132871" y="221237"/>
            <a:ext cx="852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models have trouble to accurately predict the positive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B98F9-053E-4BBF-9183-8A4C68F8324C}"/>
              </a:ext>
            </a:extLst>
          </p:cNvPr>
          <p:cNvSpPr txBox="1"/>
          <p:nvPr/>
        </p:nvSpPr>
        <p:spPr>
          <a:xfrm>
            <a:off x="1913766" y="6383045"/>
            <a:ext cx="593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logistic regression analysis; the pseudo R2 is only 0.371 </a:t>
            </a:r>
          </a:p>
        </p:txBody>
      </p:sp>
    </p:spTree>
    <p:extLst>
      <p:ext uri="{BB962C8B-B14F-4D97-AF65-F5344CB8AC3E}">
        <p14:creationId xmlns:p14="http://schemas.microsoft.com/office/powerpoint/2010/main" val="126858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AD2973-5BC4-4273-9F21-6F6AE07A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37" y="1832132"/>
            <a:ext cx="5547841" cy="46714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528330-D91D-4AAA-9F00-A2C2B963C413}"/>
              </a:ext>
            </a:extLst>
          </p:cNvPr>
          <p:cNvSpPr txBox="1"/>
          <p:nvPr/>
        </p:nvSpPr>
        <p:spPr>
          <a:xfrm>
            <a:off x="0" y="460935"/>
            <a:ext cx="852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cutoff rate of 0.29 was found for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4339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2CF414-1996-4FC0-88AD-A6472A24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03" y="1667716"/>
            <a:ext cx="5520498" cy="51902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2C8362-3450-46B7-B195-81FC07C7B67F}"/>
              </a:ext>
            </a:extLst>
          </p:cNvPr>
          <p:cNvSpPr txBox="1"/>
          <p:nvPr/>
        </p:nvSpPr>
        <p:spPr>
          <a:xfrm>
            <a:off x="0" y="301137"/>
            <a:ext cx="852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cutoff rate of 0.29 strikes a good balance of sensitivity and specificity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B7DC-51E5-486B-AE5B-CC3F416C179C}"/>
              </a:ext>
            </a:extLst>
          </p:cNvPr>
          <p:cNvSpPr txBox="1"/>
          <p:nvPr/>
        </p:nvSpPr>
        <p:spPr>
          <a:xfrm>
            <a:off x="6246068" y="5598657"/>
            <a:ext cx="26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5942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269DCA-1869-4712-B3DF-6DA94AB9167A}"/>
              </a:ext>
            </a:extLst>
          </p:cNvPr>
          <p:cNvSpPr txBox="1"/>
          <p:nvPr/>
        </p:nvSpPr>
        <p:spPr>
          <a:xfrm>
            <a:off x="106532" y="895940"/>
            <a:ext cx="852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logistic regression model outperformed the other two models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56D7E0-162C-4142-812F-2BA127AB7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88604"/>
              </p:ext>
            </p:extLst>
          </p:nvPr>
        </p:nvGraphicFramePr>
        <p:xfrm>
          <a:off x="196485" y="2420608"/>
          <a:ext cx="8556898" cy="1856986"/>
        </p:xfrm>
        <a:graphic>
          <a:graphicData uri="http://schemas.openxmlformats.org/drawingml/2006/table">
            <a:tbl>
              <a:tblPr/>
              <a:tblGrid>
                <a:gridCol w="1047566">
                  <a:extLst>
                    <a:ext uri="{9D8B030D-6E8A-4147-A177-3AD203B41FA5}">
                      <a16:colId xmlns:a16="http://schemas.microsoft.com/office/drawing/2014/main" val="4207695224"/>
                    </a:ext>
                  </a:extLst>
                </a:gridCol>
                <a:gridCol w="1349405">
                  <a:extLst>
                    <a:ext uri="{9D8B030D-6E8A-4147-A177-3AD203B41FA5}">
                      <a16:colId xmlns:a16="http://schemas.microsoft.com/office/drawing/2014/main" val="205284877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596431615"/>
                    </a:ext>
                  </a:extLst>
                </a:gridCol>
                <a:gridCol w="1455937">
                  <a:extLst>
                    <a:ext uri="{9D8B030D-6E8A-4147-A177-3AD203B41FA5}">
                      <a16:colId xmlns:a16="http://schemas.microsoft.com/office/drawing/2014/main" val="3908384636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3562989353"/>
                    </a:ext>
                  </a:extLst>
                </a:gridCol>
                <a:gridCol w="1065321">
                  <a:extLst>
                    <a:ext uri="{9D8B030D-6E8A-4147-A177-3AD203B41FA5}">
                      <a16:colId xmlns:a16="http://schemas.microsoft.com/office/drawing/2014/main" val="1934725492"/>
                    </a:ext>
                  </a:extLst>
                </a:gridCol>
                <a:gridCol w="1028634">
                  <a:extLst>
                    <a:ext uri="{9D8B030D-6E8A-4147-A177-3AD203B41FA5}">
                      <a16:colId xmlns:a16="http://schemas.microsoft.com/office/drawing/2014/main" val="977581617"/>
                    </a:ext>
                  </a:extLst>
                </a:gridCol>
              </a:tblGrid>
              <a:tr h="714226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Logistic/Train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Logistic/test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XGBoost/Test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NB/Train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NB/Test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59773"/>
                  </a:ext>
                </a:extLst>
              </a:tr>
              <a:tr h="380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662101"/>
                  </a:ext>
                </a:extLst>
              </a:tr>
              <a:tr h="380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Sensivity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56018"/>
                  </a:ext>
                </a:extLst>
              </a:tr>
              <a:tr h="380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7968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EF226FA-F90A-4E9E-BCEE-52F9F2D87848}"/>
              </a:ext>
            </a:extLst>
          </p:cNvPr>
          <p:cNvSpPr/>
          <p:nvPr/>
        </p:nvSpPr>
        <p:spPr>
          <a:xfrm>
            <a:off x="1473693" y="3622089"/>
            <a:ext cx="2148396" cy="655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E6E9DE-70D2-43B8-B05C-D27B4DE8AD3C}"/>
              </a:ext>
            </a:extLst>
          </p:cNvPr>
          <p:cNvSpPr/>
          <p:nvPr/>
        </p:nvSpPr>
        <p:spPr>
          <a:xfrm>
            <a:off x="221943" y="1907272"/>
            <a:ext cx="39416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Final Model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(from logistic regression):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Attrition ~ Age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DistanceFromHome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EnvironmentSatisfaction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HourlyRate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JobInvolvement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JobRole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JobSatisfaction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MaritalStatus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NumCompaniesWorked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RelationshipSatisfaction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TotalWorkingYears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TrainingTimesLastYear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WorkLifeBalance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YearsAtCompany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YearsInCurrentRole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YearsSinceLastPromotion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YearsWithCurrManager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E1C6B-D203-4B2C-8A02-D8814C5E5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" t="15264" r="56893" b="20559"/>
          <a:stretch/>
        </p:blipFill>
        <p:spPr>
          <a:xfrm>
            <a:off x="4163627" y="1786244"/>
            <a:ext cx="4980373" cy="4247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96BA22-30BC-497B-ACDF-F01D50A8C72A}"/>
              </a:ext>
            </a:extLst>
          </p:cNvPr>
          <p:cNvSpPr txBox="1"/>
          <p:nvPr/>
        </p:nvSpPr>
        <p:spPr>
          <a:xfrm>
            <a:off x="221943" y="465918"/>
            <a:ext cx="8523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OverTime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MaritalStatus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YearsSinceLastPromotion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being the top three factors contributing to attrition</a:t>
            </a:r>
          </a:p>
        </p:txBody>
      </p:sp>
    </p:spTree>
    <p:extLst>
      <p:ext uri="{BB962C8B-B14F-4D97-AF65-F5344CB8AC3E}">
        <p14:creationId xmlns:p14="http://schemas.microsoft.com/office/powerpoint/2010/main" val="206143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07A47-D6F9-4941-B8CE-C90FB793F5E2}"/>
              </a:ext>
            </a:extLst>
          </p:cNvPr>
          <p:cNvSpPr txBox="1"/>
          <p:nvPr/>
        </p:nvSpPr>
        <p:spPr>
          <a:xfrm>
            <a:off x="212771" y="1007456"/>
            <a:ext cx="8523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factors contributing to employee monthly income discrepancy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3B345-756C-45F2-8C62-4663C342E553}"/>
              </a:ext>
            </a:extLst>
          </p:cNvPr>
          <p:cNvSpPr txBox="1"/>
          <p:nvPr/>
        </p:nvSpPr>
        <p:spPr>
          <a:xfrm>
            <a:off x="417839" y="2955710"/>
            <a:ext cx="7972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different types of regression models were chosen: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A683A-1753-4134-B0DD-CE77D19C1F0A}"/>
              </a:ext>
            </a:extLst>
          </p:cNvPr>
          <p:cNvSpPr txBox="1"/>
          <p:nvPr/>
        </p:nvSpPr>
        <p:spPr>
          <a:xfrm>
            <a:off x="1372000" y="4202006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linear regression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177097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34C682-7000-4920-9967-82F4AE8D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90379"/>
            <a:ext cx="4386297" cy="4123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5A60A-F40C-438F-9769-5238364B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6" y="2190379"/>
            <a:ext cx="4302844" cy="4045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F6FA9-B238-4353-AA4E-C04434DC7E16}"/>
              </a:ext>
            </a:extLst>
          </p:cNvPr>
          <p:cNvSpPr txBox="1"/>
          <p:nvPr/>
        </p:nvSpPr>
        <p:spPr>
          <a:xfrm>
            <a:off x="159505" y="278857"/>
            <a:ext cx="879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analysis suggested a log-transformation of dependent variable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MonthlyIncome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being preferred</a:t>
            </a:r>
          </a:p>
        </p:txBody>
      </p:sp>
    </p:spTree>
    <p:extLst>
      <p:ext uri="{BB962C8B-B14F-4D97-AF65-F5344CB8AC3E}">
        <p14:creationId xmlns:p14="http://schemas.microsoft.com/office/powerpoint/2010/main" val="18281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6E1383-489B-407E-9AE3-CB983153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5" y="2158590"/>
            <a:ext cx="2924899" cy="3265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D97519-9CB9-4225-B697-59E0D726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202" y="2158590"/>
            <a:ext cx="2924899" cy="3265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4110AA-C3DC-426E-A2D8-9A5DB7ED81A7}"/>
              </a:ext>
            </a:extLst>
          </p:cNvPr>
          <p:cNvSpPr txBox="1"/>
          <p:nvPr/>
        </p:nvSpPr>
        <p:spPr>
          <a:xfrm>
            <a:off x="0" y="711726"/>
            <a:ext cx="879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for multiple linear regression are mostly satisfied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4BC5D-21FD-48C6-9B5E-896F9B29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101" y="2127183"/>
            <a:ext cx="2924899" cy="32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724C9-8FA2-42CF-9BB2-35C57C3B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610" y="2082162"/>
            <a:ext cx="3180011" cy="3550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D344AD-78A8-433E-B4F2-35A11B947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" t="51683" r="53495" b="12072"/>
          <a:stretch/>
        </p:blipFill>
        <p:spPr>
          <a:xfrm>
            <a:off x="220136" y="2434702"/>
            <a:ext cx="5778474" cy="2574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B8FF8F-51AE-413B-BE7B-FE429180C5B3}"/>
              </a:ext>
            </a:extLst>
          </p:cNvPr>
          <p:cNvSpPr txBox="1"/>
          <p:nvPr/>
        </p:nvSpPr>
        <p:spPr>
          <a:xfrm>
            <a:off x="-142043" y="981262"/>
            <a:ext cx="879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MLR and LASSO performed equally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80DC8-9E7E-4679-97AA-03C449602403}"/>
              </a:ext>
            </a:extLst>
          </p:cNvPr>
          <p:cNvSpPr/>
          <p:nvPr/>
        </p:nvSpPr>
        <p:spPr>
          <a:xfrm>
            <a:off x="3258105" y="3746377"/>
            <a:ext cx="763479" cy="1322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6818A-A983-46FF-87C1-4ED17388D8E6}"/>
              </a:ext>
            </a:extLst>
          </p:cNvPr>
          <p:cNvSpPr txBox="1"/>
          <p:nvPr/>
        </p:nvSpPr>
        <p:spPr>
          <a:xfrm>
            <a:off x="3400147" y="772357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57A64-5CEE-4B1E-AF6F-2A6519B1C35B}"/>
              </a:ext>
            </a:extLst>
          </p:cNvPr>
          <p:cNvSpPr txBox="1"/>
          <p:nvPr/>
        </p:nvSpPr>
        <p:spPr>
          <a:xfrm>
            <a:off x="585927" y="1935331"/>
            <a:ext cx="7972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Dataset description and exploratory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Select a model that best describe the probabilities of employee departures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Build a model that explain the discrepancy in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2028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7CD71-0964-4110-A95C-76383730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40" y="1813464"/>
            <a:ext cx="5505375" cy="5044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C92C5-7240-47C3-AB4B-1DA0602C3697}"/>
              </a:ext>
            </a:extLst>
          </p:cNvPr>
          <p:cNvSpPr txBox="1"/>
          <p:nvPr/>
        </p:nvSpPr>
        <p:spPr>
          <a:xfrm>
            <a:off x="0" y="689576"/>
            <a:ext cx="879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LASSO identified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JobRole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JobLevel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being important variables</a:t>
            </a:r>
          </a:p>
        </p:txBody>
      </p:sp>
    </p:spTree>
    <p:extLst>
      <p:ext uri="{BB962C8B-B14F-4D97-AF65-F5344CB8AC3E}">
        <p14:creationId xmlns:p14="http://schemas.microsoft.com/office/powerpoint/2010/main" val="86128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FF03C-DEFB-4971-BC9F-E9D179D2A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" t="45125" r="34273" b="8619"/>
          <a:stretch/>
        </p:blipFill>
        <p:spPr>
          <a:xfrm>
            <a:off x="466076" y="2852431"/>
            <a:ext cx="8211847" cy="32847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B2ED0A-05EA-4EAC-9EB1-3B8D89716562}"/>
              </a:ext>
            </a:extLst>
          </p:cNvPr>
          <p:cNvSpPr/>
          <p:nvPr/>
        </p:nvSpPr>
        <p:spPr>
          <a:xfrm>
            <a:off x="594802" y="2037424"/>
            <a:ext cx="835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logMonthlyIn</a:t>
            </a:r>
            <a:r>
              <a:rPr lang="en-US" dirty="0"/>
              <a:t> ~ </a:t>
            </a:r>
            <a:r>
              <a:rPr lang="en-US" dirty="0" err="1"/>
              <a:t>JobLevel</a:t>
            </a:r>
            <a:r>
              <a:rPr lang="en-US" dirty="0"/>
              <a:t> + </a:t>
            </a:r>
            <a:r>
              <a:rPr lang="en-US" dirty="0" err="1"/>
              <a:t>JobRole</a:t>
            </a:r>
            <a:r>
              <a:rPr lang="en-US" dirty="0"/>
              <a:t> + </a:t>
            </a:r>
            <a:r>
              <a:rPr lang="en-US" dirty="0" err="1"/>
              <a:t>TotalWorkingYears</a:t>
            </a:r>
            <a:r>
              <a:rPr lang="en-US" dirty="0"/>
              <a:t> + </a:t>
            </a:r>
            <a:r>
              <a:rPr lang="en-US" dirty="0" err="1"/>
              <a:t>YearsInCurrentRole</a:t>
            </a:r>
            <a:r>
              <a:rPr lang="en-US" dirty="0"/>
              <a:t> + </a:t>
            </a:r>
            <a:r>
              <a:rPr lang="en-US" dirty="0" err="1"/>
              <a:t>EnvironmentSatisfaction</a:t>
            </a:r>
            <a:r>
              <a:rPr lang="en-US" dirty="0"/>
              <a:t> +  </a:t>
            </a:r>
            <a:r>
              <a:rPr lang="en-US" dirty="0" err="1"/>
              <a:t>NumCompaniesWorked</a:t>
            </a:r>
            <a:r>
              <a:rPr lang="en-US" dirty="0"/>
              <a:t> +Attrition + </a:t>
            </a:r>
            <a:r>
              <a:rPr lang="en-US" dirty="0" err="1"/>
              <a:t>BusinessTravel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3532-7679-46C5-89D4-FD59D4BB648C}"/>
              </a:ext>
            </a:extLst>
          </p:cNvPr>
          <p:cNvSpPr txBox="1"/>
          <p:nvPr/>
        </p:nvSpPr>
        <p:spPr>
          <a:xfrm>
            <a:off x="0" y="210181"/>
            <a:ext cx="879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MLR stepwise selection identified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JobRole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JobLevel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TotalWorkingYears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being top 3 significant variables</a:t>
            </a:r>
          </a:p>
        </p:txBody>
      </p:sp>
    </p:spTree>
    <p:extLst>
      <p:ext uri="{BB962C8B-B14F-4D97-AF65-F5344CB8AC3E}">
        <p14:creationId xmlns:p14="http://schemas.microsoft.com/office/powerpoint/2010/main" val="2556737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33ADF-68FB-4709-8ACC-57179BB6AC46}"/>
              </a:ext>
            </a:extLst>
          </p:cNvPr>
          <p:cNvSpPr txBox="1"/>
          <p:nvPr/>
        </p:nvSpPr>
        <p:spPr>
          <a:xfrm>
            <a:off x="0" y="760597"/>
            <a:ext cx="879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D7070-AF2D-4CE0-B30E-8DB7AD084194}"/>
              </a:ext>
            </a:extLst>
          </p:cNvPr>
          <p:cNvSpPr txBox="1"/>
          <p:nvPr/>
        </p:nvSpPr>
        <p:spPr>
          <a:xfrm>
            <a:off x="585926" y="1720840"/>
            <a:ext cx="80786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top three factors that play significant roles in employee attrition in our company are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OverTime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MaritalStatus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YearsSinceLastPromotion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may use obtained model to predict our current employees. Appropriate actions may then be taken to prevent talent loss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top three factors that contributed to the discrepancy of employee monthly income are: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JobRole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JobLevel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TotalWorkingYears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74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BF4561-6E14-4940-9B88-38AB9581A592}"/>
              </a:ext>
            </a:extLst>
          </p:cNvPr>
          <p:cNvSpPr txBox="1"/>
          <p:nvPr/>
        </p:nvSpPr>
        <p:spPr>
          <a:xfrm>
            <a:off x="700747" y="497150"/>
            <a:ext cx="7742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 relatively small 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97BE2-BF56-4C02-9787-DD65FAD369C6}"/>
              </a:ext>
            </a:extLst>
          </p:cNvPr>
          <p:cNvSpPr txBox="1"/>
          <p:nvPr/>
        </p:nvSpPr>
        <p:spPr>
          <a:xfrm>
            <a:off x="471105" y="1408193"/>
            <a:ext cx="7972146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Dataset 870 obs. and 37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F3188-22E5-4568-A6F2-A6242CFEFF55}"/>
              </a:ext>
            </a:extLst>
          </p:cNvPr>
          <p:cNvSpPr txBox="1"/>
          <p:nvPr/>
        </p:nvSpPr>
        <p:spPr>
          <a:xfrm>
            <a:off x="471104" y="5120389"/>
            <a:ext cx="8383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Break into a train dataset (80%) and a test dataset (20%)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FFE2F-BE6E-4AEA-A508-35A4743EDD01}"/>
              </a:ext>
            </a:extLst>
          </p:cNvPr>
          <p:cNvSpPr txBox="1"/>
          <p:nvPr/>
        </p:nvSpPr>
        <p:spPr>
          <a:xfrm>
            <a:off x="471105" y="3429000"/>
            <a:ext cx="7972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Dataset is imbalanced in terms of employee stays vs. departures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8D212-EEF7-48C6-95AB-2C1324F4BE71}"/>
              </a:ext>
            </a:extLst>
          </p:cNvPr>
          <p:cNvSpPr/>
          <p:nvPr/>
        </p:nvSpPr>
        <p:spPr>
          <a:xfrm>
            <a:off x="1188720" y="44740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         0         1 </a:t>
            </a:r>
          </a:p>
          <a:p>
            <a:r>
              <a:rPr lang="en-US" dirty="0"/>
              <a:t>## 0.8390805 0.1609195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7A16C9-E650-4B2B-854E-F8B0F1DDEE2E}"/>
              </a:ext>
            </a:extLst>
          </p:cNvPr>
          <p:cNvSpPr/>
          <p:nvPr/>
        </p:nvSpPr>
        <p:spPr>
          <a:xfrm>
            <a:off x="804674" y="2086294"/>
            <a:ext cx="8050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##  $ Age                     : int  32 40 35 32 24 27 41 37 34 34 ...</a:t>
            </a:r>
          </a:p>
          <a:p>
            <a:r>
              <a:rPr lang="en-US" sz="1600" dirty="0"/>
              <a:t>##  $ Attrition               : Factor w/ 2 levels "</a:t>
            </a:r>
            <a:r>
              <a:rPr lang="en-US" sz="1600" dirty="0" err="1"/>
              <a:t>No","Yes</a:t>
            </a:r>
            <a:r>
              <a:rPr lang="en-US" sz="1600" dirty="0"/>
              <a:t>": 1 1 1 1 1 1 1 1 1 1 ...</a:t>
            </a:r>
          </a:p>
          <a:p>
            <a:r>
              <a:rPr lang="en-US" sz="1600" dirty="0"/>
              <a:t>##  $ </a:t>
            </a:r>
            <a:r>
              <a:rPr lang="en-US" sz="1600" dirty="0" err="1"/>
              <a:t>BusinessTravel</a:t>
            </a:r>
            <a:r>
              <a:rPr lang="en-US" sz="1600" dirty="0"/>
              <a:t>          : Factor w/ 3 levels "Non-Travel","</a:t>
            </a:r>
            <a:r>
              <a:rPr lang="en-US" sz="1600" dirty="0" err="1"/>
              <a:t>Travel_Frequently</a:t>
            </a:r>
            <a:r>
              <a:rPr lang="en-US" sz="1600" dirty="0"/>
              <a:t>",..: 3 3 2 3 2 2 ...</a:t>
            </a:r>
          </a:p>
          <a:p>
            <a:r>
              <a:rPr lang="en-US" sz="1600" dirty="0"/>
              <a:t>##  $ </a:t>
            </a:r>
            <a:r>
              <a:rPr lang="en-US" sz="1600" dirty="0" err="1"/>
              <a:t>DailyRate</a:t>
            </a:r>
            <a:r>
              <a:rPr lang="en-US" sz="1600" dirty="0"/>
              <a:t>               : int  117 1308 200 801 567 294 1283 309 1333 653 ...</a:t>
            </a:r>
          </a:p>
          <a:p>
            <a:r>
              <a:rPr lang="en-US" sz="1600" dirty="0"/>
              <a:t>##  $ Department              : Factor w/ 3 levels "Human Resources",..: 3 2 2 3 2 2 2 3 3 2 ...</a:t>
            </a:r>
          </a:p>
        </p:txBody>
      </p:sp>
    </p:spTree>
    <p:extLst>
      <p:ext uri="{BB962C8B-B14F-4D97-AF65-F5344CB8AC3E}">
        <p14:creationId xmlns:p14="http://schemas.microsoft.com/office/powerpoint/2010/main" val="143366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F317E2-C513-44D6-8671-063F5C63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41" y="1200142"/>
            <a:ext cx="5627783" cy="5202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CC06C-A044-4A72-9A15-98184A04F3EC}"/>
              </a:ext>
            </a:extLst>
          </p:cNvPr>
          <p:cNvSpPr txBox="1"/>
          <p:nvPr/>
        </p:nvSpPr>
        <p:spPr>
          <a:xfrm>
            <a:off x="203780" y="292201"/>
            <a:ext cx="8768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few variables are strongly correlated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20263-B0D3-40E6-AB94-E1863DC18794}"/>
              </a:ext>
            </a:extLst>
          </p:cNvPr>
          <p:cNvSpPr txBox="1"/>
          <p:nvPr/>
        </p:nvSpPr>
        <p:spPr>
          <a:xfrm>
            <a:off x="1420730" y="4314280"/>
            <a:ext cx="384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MonthlyIncome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JobLevel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TotalWorkingYears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6F01F-57F7-4DFF-85B3-DE270F11F095}"/>
              </a:ext>
            </a:extLst>
          </p:cNvPr>
          <p:cNvSpPr/>
          <p:nvPr/>
        </p:nvSpPr>
        <p:spPr>
          <a:xfrm>
            <a:off x="203780" y="3407709"/>
            <a:ext cx="4101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YearsAtCompany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YearsInCurrentRole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YearsWithCurrManager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63A73-0FF1-457D-8F76-1518D56947DE}"/>
              </a:ext>
            </a:extLst>
          </p:cNvPr>
          <p:cNvSpPr txBox="1"/>
          <p:nvPr/>
        </p:nvSpPr>
        <p:spPr>
          <a:xfrm>
            <a:off x="3229061" y="5657858"/>
            <a:ext cx="384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PercentSalaryHike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PerformanceRating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70F6C9-34C5-402E-A413-E577759F2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7" t="15671" b="14221"/>
          <a:stretch/>
        </p:blipFill>
        <p:spPr>
          <a:xfrm>
            <a:off x="861985" y="2641322"/>
            <a:ext cx="8282015" cy="278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A69A4-9FFF-4427-B3B6-F10EE9E2BB85}"/>
              </a:ext>
            </a:extLst>
          </p:cNvPr>
          <p:cNvSpPr txBox="1"/>
          <p:nvPr/>
        </p:nvSpPr>
        <p:spPr>
          <a:xfrm>
            <a:off x="620849" y="827259"/>
            <a:ext cx="852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representatives are more likely to leave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08323-68DC-446A-AFD4-60EFAEBA50EF}"/>
              </a:ext>
            </a:extLst>
          </p:cNvPr>
          <p:cNvSpPr txBox="1"/>
          <p:nvPr/>
        </p:nvSpPr>
        <p:spPr>
          <a:xfrm>
            <a:off x="3862301" y="544702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3B89C-DB7B-4CA0-A6BC-12DF91314EEF}"/>
              </a:ext>
            </a:extLst>
          </p:cNvPr>
          <p:cNvSpPr txBox="1"/>
          <p:nvPr/>
        </p:nvSpPr>
        <p:spPr>
          <a:xfrm>
            <a:off x="106650" y="45614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76CE9-D445-47AC-A5C1-0EAF58A30753}"/>
              </a:ext>
            </a:extLst>
          </p:cNvPr>
          <p:cNvSpPr txBox="1"/>
          <p:nvPr/>
        </p:nvSpPr>
        <p:spPr>
          <a:xfrm>
            <a:off x="215014" y="33620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DD8F1-4F93-41C5-AAE0-C60EEEFE3909}"/>
              </a:ext>
            </a:extLst>
          </p:cNvPr>
          <p:cNvSpPr txBox="1"/>
          <p:nvPr/>
        </p:nvSpPr>
        <p:spPr>
          <a:xfrm>
            <a:off x="7695378" y="2343074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Sales Rep.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8783E-1162-4147-AA7C-A0A05D16DDEE}"/>
              </a:ext>
            </a:extLst>
          </p:cNvPr>
          <p:cNvSpPr txBox="1"/>
          <p:nvPr/>
        </p:nvSpPr>
        <p:spPr>
          <a:xfrm>
            <a:off x="215014" y="2363597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Healthcare rep.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88ECC-8E52-4D6C-82E8-FBF932CE18A3}"/>
              </a:ext>
            </a:extLst>
          </p:cNvPr>
          <p:cNvSpPr txBox="1"/>
          <p:nvPr/>
        </p:nvSpPr>
        <p:spPr>
          <a:xfrm>
            <a:off x="811720" y="2185200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Human Resources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4FD48-E39D-4255-9ACB-BDF5725336A1}"/>
              </a:ext>
            </a:extLst>
          </p:cNvPr>
          <p:cNvSpPr txBox="1"/>
          <p:nvPr/>
        </p:nvSpPr>
        <p:spPr>
          <a:xfrm>
            <a:off x="1599756" y="2348493"/>
            <a:ext cx="182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Laboratory Technician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2B5E3-A001-4DDC-AA7F-87A98E00E139}"/>
              </a:ext>
            </a:extLst>
          </p:cNvPr>
          <p:cNvSpPr txBox="1"/>
          <p:nvPr/>
        </p:nvSpPr>
        <p:spPr>
          <a:xfrm>
            <a:off x="2984498" y="218520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F65B5-A7EA-4C8C-A441-E0526F15EDCA}"/>
              </a:ext>
            </a:extLst>
          </p:cNvPr>
          <p:cNvSpPr txBox="1"/>
          <p:nvPr/>
        </p:nvSpPr>
        <p:spPr>
          <a:xfrm>
            <a:off x="3279573" y="2355926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Manuf. Director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78211-5C0C-4AE9-AEA7-1F18A6CE5C86}"/>
              </a:ext>
            </a:extLst>
          </p:cNvPr>
          <p:cNvSpPr txBox="1"/>
          <p:nvPr/>
        </p:nvSpPr>
        <p:spPr>
          <a:xfrm>
            <a:off x="3689177" y="2179831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Research Director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0627A-DF47-4387-A191-52A02E639615}"/>
              </a:ext>
            </a:extLst>
          </p:cNvPr>
          <p:cNvSpPr txBox="1"/>
          <p:nvPr/>
        </p:nvSpPr>
        <p:spPr>
          <a:xfrm>
            <a:off x="5015022" y="2363597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Research Scientist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1866B-8532-4DA9-B088-8A82716DC2E5}"/>
              </a:ext>
            </a:extLst>
          </p:cNvPr>
          <p:cNvSpPr txBox="1"/>
          <p:nvPr/>
        </p:nvSpPr>
        <p:spPr>
          <a:xfrm>
            <a:off x="6458395" y="2343074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Sales Executive</a:t>
            </a:r>
          </a:p>
        </p:txBody>
      </p:sp>
    </p:spTree>
    <p:extLst>
      <p:ext uri="{BB962C8B-B14F-4D97-AF65-F5344CB8AC3E}">
        <p14:creationId xmlns:p14="http://schemas.microsoft.com/office/powerpoint/2010/main" val="142177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38AB8-F2A1-40E4-9AEB-C956C99F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7" t="14879" r="10070" b="14236"/>
          <a:stretch/>
        </p:blipFill>
        <p:spPr>
          <a:xfrm>
            <a:off x="3000652" y="2201661"/>
            <a:ext cx="2565648" cy="331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98C62-BB53-48F2-AF84-79D76C4003C3}"/>
              </a:ext>
            </a:extLst>
          </p:cNvPr>
          <p:cNvSpPr txBox="1"/>
          <p:nvPr/>
        </p:nvSpPr>
        <p:spPr>
          <a:xfrm>
            <a:off x="3787186" y="55130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5CE84-AFF1-438F-8210-FAC3AB98B6CA}"/>
              </a:ext>
            </a:extLst>
          </p:cNvPr>
          <p:cNvSpPr txBox="1"/>
          <p:nvPr/>
        </p:nvSpPr>
        <p:spPr>
          <a:xfrm>
            <a:off x="2136205" y="441048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B8984-08F8-4BE6-8107-6FC6EA11AC02}"/>
              </a:ext>
            </a:extLst>
          </p:cNvPr>
          <p:cNvSpPr txBox="1"/>
          <p:nvPr/>
        </p:nvSpPr>
        <p:spPr>
          <a:xfrm>
            <a:off x="2302917" y="289925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EF1D0-0A20-4E55-A1EB-E07A96DF4867}"/>
              </a:ext>
            </a:extLst>
          </p:cNvPr>
          <p:cNvSpPr txBox="1"/>
          <p:nvPr/>
        </p:nvSpPr>
        <p:spPr>
          <a:xfrm>
            <a:off x="4436250" y="183232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E8640-018C-4260-A010-DAE754ABABDD}"/>
              </a:ext>
            </a:extLst>
          </p:cNvPr>
          <p:cNvSpPr txBox="1"/>
          <p:nvPr/>
        </p:nvSpPr>
        <p:spPr>
          <a:xfrm>
            <a:off x="3026032" y="184211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BAE46-111F-4B08-8364-BD78CBC7588B}"/>
              </a:ext>
            </a:extLst>
          </p:cNvPr>
          <p:cNvSpPr txBox="1"/>
          <p:nvPr/>
        </p:nvSpPr>
        <p:spPr>
          <a:xfrm>
            <a:off x="446174" y="668514"/>
            <a:ext cx="852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is not significantly related to attrition</a:t>
            </a:r>
          </a:p>
        </p:txBody>
      </p:sp>
    </p:spTree>
    <p:extLst>
      <p:ext uri="{BB962C8B-B14F-4D97-AF65-F5344CB8AC3E}">
        <p14:creationId xmlns:p14="http://schemas.microsoft.com/office/powerpoint/2010/main" val="218114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127DA8-1199-4B0C-904F-E07CF5FD1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5" t="15365" r="13192" b="14130"/>
          <a:stretch/>
        </p:blipFill>
        <p:spPr>
          <a:xfrm>
            <a:off x="1438184" y="2490234"/>
            <a:ext cx="1447060" cy="3293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8675F-3B13-42AB-A4A0-F053A254D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5" t="15365" r="9376" b="14847"/>
          <a:stretch/>
        </p:blipFill>
        <p:spPr>
          <a:xfrm>
            <a:off x="4760339" y="2490234"/>
            <a:ext cx="2572616" cy="3260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EF264-BDDD-4747-8084-A3F8F2FFB662}"/>
              </a:ext>
            </a:extLst>
          </p:cNvPr>
          <p:cNvSpPr txBox="1"/>
          <p:nvPr/>
        </p:nvSpPr>
        <p:spPr>
          <a:xfrm>
            <a:off x="1622270" y="5750333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OverTime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30F45-FB92-4DEF-A086-DC399E8BD825}"/>
              </a:ext>
            </a:extLst>
          </p:cNvPr>
          <p:cNvSpPr txBox="1"/>
          <p:nvPr/>
        </p:nvSpPr>
        <p:spPr>
          <a:xfrm>
            <a:off x="599493" y="493831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1EE38-3655-4E29-A5E5-7CCE71903E15}"/>
              </a:ext>
            </a:extLst>
          </p:cNvPr>
          <p:cNvSpPr txBox="1"/>
          <p:nvPr/>
        </p:nvSpPr>
        <p:spPr>
          <a:xfrm>
            <a:off x="770035" y="334938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C85A7-266A-4414-AEBA-0283E284B841}"/>
              </a:ext>
            </a:extLst>
          </p:cNvPr>
          <p:cNvSpPr txBox="1"/>
          <p:nvPr/>
        </p:nvSpPr>
        <p:spPr>
          <a:xfrm>
            <a:off x="2257933" y="2154419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90F18-F183-424E-B483-61F361D9B10A}"/>
              </a:ext>
            </a:extLst>
          </p:cNvPr>
          <p:cNvSpPr txBox="1"/>
          <p:nvPr/>
        </p:nvSpPr>
        <p:spPr>
          <a:xfrm>
            <a:off x="1622270" y="215441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141595-EAF3-41CD-8367-76E5853017EC}"/>
              </a:ext>
            </a:extLst>
          </p:cNvPr>
          <p:cNvSpPr txBox="1"/>
          <p:nvPr/>
        </p:nvSpPr>
        <p:spPr>
          <a:xfrm>
            <a:off x="5346397" y="575033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MaritalStatus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A86B49-47A5-4DB8-B748-A7BF7D0A386D}"/>
              </a:ext>
            </a:extLst>
          </p:cNvPr>
          <p:cNvSpPr txBox="1"/>
          <p:nvPr/>
        </p:nvSpPr>
        <p:spPr>
          <a:xfrm>
            <a:off x="3913658" y="506852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39B71-1B7B-4890-B879-8D7851974105}"/>
              </a:ext>
            </a:extLst>
          </p:cNvPr>
          <p:cNvSpPr txBox="1"/>
          <p:nvPr/>
        </p:nvSpPr>
        <p:spPr>
          <a:xfrm>
            <a:off x="4072380" y="35170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DA671-D87E-4F93-BE40-283B1726A4BE}"/>
              </a:ext>
            </a:extLst>
          </p:cNvPr>
          <p:cNvSpPr txBox="1"/>
          <p:nvPr/>
        </p:nvSpPr>
        <p:spPr>
          <a:xfrm>
            <a:off x="5250018" y="21419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Married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5A2128-AA3A-40FA-A5C7-655F68204AAB}"/>
              </a:ext>
            </a:extLst>
          </p:cNvPr>
          <p:cNvSpPr txBox="1"/>
          <p:nvPr/>
        </p:nvSpPr>
        <p:spPr>
          <a:xfrm>
            <a:off x="4174281" y="21419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Divorced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E5899A-2ED9-4419-928E-8D6E468819A3}"/>
              </a:ext>
            </a:extLst>
          </p:cNvPr>
          <p:cNvSpPr txBox="1"/>
          <p:nvPr/>
        </p:nvSpPr>
        <p:spPr>
          <a:xfrm>
            <a:off x="6368639" y="21432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02E56C-36B9-4309-B1CD-6C1228A48DE2}"/>
              </a:ext>
            </a:extLst>
          </p:cNvPr>
          <p:cNvSpPr txBox="1"/>
          <p:nvPr/>
        </p:nvSpPr>
        <p:spPr>
          <a:xfrm>
            <a:off x="472130" y="738335"/>
            <a:ext cx="852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 who often work over time and being single are strong candidates for attrition</a:t>
            </a:r>
          </a:p>
        </p:txBody>
      </p:sp>
    </p:spTree>
    <p:extLst>
      <p:ext uri="{BB962C8B-B14F-4D97-AF65-F5344CB8AC3E}">
        <p14:creationId xmlns:p14="http://schemas.microsoft.com/office/powerpoint/2010/main" val="298191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3E4FF5-2579-4899-AE86-F15B6249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58" y="1475329"/>
            <a:ext cx="3574090" cy="4671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9AE08-8C93-4D54-8CD1-820C875E1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33" y="1442037"/>
            <a:ext cx="3642676" cy="4671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8D40CA-E2AD-4374-B62E-841C556810A1}"/>
              </a:ext>
            </a:extLst>
          </p:cNvPr>
          <p:cNvSpPr txBox="1"/>
          <p:nvPr/>
        </p:nvSpPr>
        <p:spPr>
          <a:xfrm>
            <a:off x="478806" y="487930"/>
            <a:ext cx="852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 and Job Level are negatively correlated with attrition</a:t>
            </a:r>
          </a:p>
        </p:txBody>
      </p:sp>
    </p:spTree>
    <p:extLst>
      <p:ext uri="{BB962C8B-B14F-4D97-AF65-F5344CB8AC3E}">
        <p14:creationId xmlns:p14="http://schemas.microsoft.com/office/powerpoint/2010/main" val="325580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B5502-837B-4186-BDD9-1E4D976158F6}"/>
              </a:ext>
            </a:extLst>
          </p:cNvPr>
          <p:cNvSpPr txBox="1"/>
          <p:nvPr/>
        </p:nvSpPr>
        <p:spPr>
          <a:xfrm>
            <a:off x="168088" y="540834"/>
            <a:ext cx="852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different types of classification models were trained and tested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1D774-FF0E-46A2-9501-05E6E32FAD36}"/>
              </a:ext>
            </a:extLst>
          </p:cNvPr>
          <p:cNvSpPr txBox="1"/>
          <p:nvPr/>
        </p:nvSpPr>
        <p:spPr>
          <a:xfrm>
            <a:off x="355695" y="2153917"/>
            <a:ext cx="7972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Three different types of classification models were fitted to the data for training and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4F8FC-28F9-42F1-8E89-38DE0A68A159}"/>
              </a:ext>
            </a:extLst>
          </p:cNvPr>
          <p:cNvSpPr txBox="1"/>
          <p:nvPr/>
        </p:nvSpPr>
        <p:spPr>
          <a:xfrm>
            <a:off x="990260" y="3278728"/>
            <a:ext cx="6878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Naïve Bayes: convert continuous variables to categorical by PDF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Regression: convert categorical variables to numeric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convert categorical variable to numeric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3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3047</TotalTime>
  <Words>714</Words>
  <Application>Microsoft Office PowerPoint</Application>
  <PresentationFormat>On-screen Show (4:3)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Yongjun Chu</dc:creator>
  <cp:lastModifiedBy>Yongjun Chu</cp:lastModifiedBy>
  <cp:revision>93</cp:revision>
  <dcterms:created xsi:type="dcterms:W3CDTF">2019-04-17T21:11:16Z</dcterms:created>
  <dcterms:modified xsi:type="dcterms:W3CDTF">2019-04-20T00:00:35Z</dcterms:modified>
</cp:coreProperties>
</file>