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61" r:id="rId4"/>
    <p:sldId id="257" r:id="rId5"/>
    <p:sldId id="264" r:id="rId6"/>
    <p:sldId id="262" r:id="rId7"/>
    <p:sldId id="258" r:id="rId8"/>
    <p:sldId id="267" r:id="rId9"/>
    <p:sldId id="263" r:id="rId10"/>
    <p:sldId id="265" r:id="rId11"/>
    <p:sldId id="259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99DD4-8F91-4634-88AD-5D9E759C2F3C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A8583-CFA2-4AB4-8CE8-2296F9D1B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2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9DE6-7C98-49E7-B169-E1372081ACC5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7EB-FBFA-46A5-A448-90FFEF37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4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9DE6-7C98-49E7-B169-E1372081ACC5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7EB-FBFA-46A5-A448-90FFEF37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5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9DE6-7C98-49E7-B169-E1372081ACC5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7EB-FBFA-46A5-A448-90FFEF37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1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9DE6-7C98-49E7-B169-E1372081ACC5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7EB-FBFA-46A5-A448-90FFEF37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4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9DE6-7C98-49E7-B169-E1372081ACC5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7EB-FBFA-46A5-A448-90FFEF37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6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9DE6-7C98-49E7-B169-E1372081ACC5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7EB-FBFA-46A5-A448-90FFEF37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7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9DE6-7C98-49E7-B169-E1372081ACC5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7EB-FBFA-46A5-A448-90FFEF37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8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9DE6-7C98-49E7-B169-E1372081ACC5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7EB-FBFA-46A5-A448-90FFEF37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0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9DE6-7C98-49E7-B169-E1372081ACC5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7EB-FBFA-46A5-A448-90FFEF37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9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9DE6-7C98-49E7-B169-E1372081ACC5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7EB-FBFA-46A5-A448-90FFEF37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5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9DE6-7C98-49E7-B169-E1372081ACC5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7EB-FBFA-46A5-A448-90FFEF37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6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99DE6-7C98-49E7-B169-E1372081ACC5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8F7EB-FBFA-46A5-A448-90FFEF37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6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BFF6-D304-46C0-B4F4-FE92AC247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943" y="697821"/>
            <a:ext cx="77724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33CC"/>
                </a:solidFill>
              </a:rPr>
              <a:t>Some Interesting Discoveries about Craft Beer Brewery Industry in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24868-EADD-441F-A251-EC4EAECE3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4142" y="3429000"/>
            <a:ext cx="6858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Yongjun Chu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FE3AD-E4F3-49C2-9FEF-23B3DF2C9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030" y="4429919"/>
            <a:ext cx="33242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1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A1F8F3-04BC-46DD-97E7-CF993AF0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692" y="2714514"/>
            <a:ext cx="4747671" cy="266723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EFDC6B-286A-4D58-B3A6-82D6615A74EC}"/>
              </a:ext>
            </a:extLst>
          </p:cNvPr>
          <p:cNvCxnSpPr/>
          <p:nvPr/>
        </p:nvCxnSpPr>
        <p:spPr>
          <a:xfrm flipH="1">
            <a:off x="6145797" y="3636672"/>
            <a:ext cx="5878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4450C1D-2B53-4265-9422-9D319F76BC02}"/>
              </a:ext>
            </a:extLst>
          </p:cNvPr>
          <p:cNvSpPr txBox="1"/>
          <p:nvPr/>
        </p:nvSpPr>
        <p:spPr>
          <a:xfrm>
            <a:off x="-108755" y="1368380"/>
            <a:ext cx="8691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33CC"/>
                </a:solidFill>
              </a:rPr>
              <a:t>Which state has the most bitter (IBU) beer?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DB9E7-E032-4EF3-8CDB-C4572C25EEDC}"/>
              </a:ext>
            </a:extLst>
          </p:cNvPr>
          <p:cNvSpPr/>
          <p:nvPr/>
        </p:nvSpPr>
        <p:spPr>
          <a:xfrm>
            <a:off x="6854944" y="3471347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</a:rPr>
              <a:t>Oregon (138) 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33A7BA9-ABAE-4397-8B4F-7CE2E2B50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1802" y="3840679"/>
            <a:ext cx="1781321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Bitter Bitch Imperial IPA</a:t>
            </a:r>
            <a:endParaRPr kumimoji="0" lang="en-US" altLang="en-US" sz="1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041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E69330-D5CF-4B57-B105-0EC02C1EEEF4}"/>
              </a:ext>
            </a:extLst>
          </p:cNvPr>
          <p:cNvSpPr txBox="1"/>
          <p:nvPr/>
        </p:nvSpPr>
        <p:spPr>
          <a:xfrm>
            <a:off x="217714" y="381802"/>
            <a:ext cx="83928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33CC"/>
                </a:solidFill>
              </a:rPr>
              <a:t>The bitterness of the beer and its alcoholic content appears to be positively correlated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CE1CF-3476-4F07-8922-810830745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00" y="1823647"/>
            <a:ext cx="6379404" cy="4423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E79DF7-A5E5-417D-AC74-77C901DF549C}"/>
                  </a:ext>
                </a:extLst>
              </p:cNvPr>
              <p:cNvSpPr txBox="1"/>
              <p:nvPr/>
            </p:nvSpPr>
            <p:spPr>
              <a:xfrm>
                <a:off x="1399120" y="2420984"/>
                <a:ext cx="282233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0" i="1" dirty="0"/>
                  <a:t>r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=0.67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&lt;2.2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E79DF7-A5E5-417D-AC74-77C901DF5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120" y="2420984"/>
                <a:ext cx="2822339" cy="553998"/>
              </a:xfrm>
              <a:prstGeom prst="rect">
                <a:avLst/>
              </a:prstGeom>
              <a:blipFill>
                <a:blip r:embed="rId3"/>
                <a:stretch>
                  <a:fillRect t="-14286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26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8FCDA2-1338-4A6E-AA03-6D990AE2C0F9}"/>
              </a:ext>
            </a:extLst>
          </p:cNvPr>
          <p:cNvSpPr txBox="1"/>
          <p:nvPr/>
        </p:nvSpPr>
        <p:spPr>
          <a:xfrm>
            <a:off x="2919455" y="1615737"/>
            <a:ext cx="2547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33CC"/>
                </a:solidFill>
              </a:rPr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4B282B-96A6-440F-8C25-86D818B0FC7C}"/>
              </a:ext>
            </a:extLst>
          </p:cNvPr>
          <p:cNvSpPr txBox="1"/>
          <p:nvPr/>
        </p:nvSpPr>
        <p:spPr>
          <a:xfrm>
            <a:off x="2219417" y="3074468"/>
            <a:ext cx="428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Questions / Comments?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C05BC5-F27D-4A94-AA5F-0B0A774FD683}"/>
              </a:ext>
            </a:extLst>
          </p:cNvPr>
          <p:cNvSpPr/>
          <p:nvPr/>
        </p:nvSpPr>
        <p:spPr>
          <a:xfrm>
            <a:off x="473642" y="5634645"/>
            <a:ext cx="8400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Presentation video link: https://www.screencast.com/t/uKGLXQkN</a:t>
            </a:r>
          </a:p>
        </p:txBody>
      </p:sp>
    </p:spTree>
    <p:extLst>
      <p:ext uri="{BB962C8B-B14F-4D97-AF65-F5344CB8AC3E}">
        <p14:creationId xmlns:p14="http://schemas.microsoft.com/office/powerpoint/2010/main" val="128474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6C6EB7-3F7E-4B2A-BE60-D15AD8B67D75}"/>
              </a:ext>
            </a:extLst>
          </p:cNvPr>
          <p:cNvSpPr/>
          <p:nvPr/>
        </p:nvSpPr>
        <p:spPr>
          <a:xfrm>
            <a:off x="364671" y="1744453"/>
            <a:ext cx="841465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American craft brewers are “small, independent and traditional”: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“small” is defined as an “annual production of 6 million barrels of beer or less”;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“independent” is defined as at least 75% owned or controlled by a craft brewer;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“traditional” is defined as brewing in which at least 50% of the beer’s volume consists of “traditional or innovative” ingredients.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A3A16-F86F-49E6-A475-C6AE63FA91E1}"/>
              </a:ext>
            </a:extLst>
          </p:cNvPr>
          <p:cNvSpPr txBox="1"/>
          <p:nvPr/>
        </p:nvSpPr>
        <p:spPr>
          <a:xfrm>
            <a:off x="1698170" y="496898"/>
            <a:ext cx="5420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</a:rPr>
              <a:t>Who are the craft brewers?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7353CA-7D18-45E3-A39B-532CCC9E491B}"/>
              </a:ext>
            </a:extLst>
          </p:cNvPr>
          <p:cNvSpPr/>
          <p:nvPr/>
        </p:nvSpPr>
        <p:spPr>
          <a:xfrm>
            <a:off x="4571999" y="5991770"/>
            <a:ext cx="4070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----From The US Brewer’s 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4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D7F0F6-DC81-46A6-9FB0-3B4C943EE004}"/>
              </a:ext>
            </a:extLst>
          </p:cNvPr>
          <p:cNvSpPr txBox="1"/>
          <p:nvPr/>
        </p:nvSpPr>
        <p:spPr>
          <a:xfrm>
            <a:off x="239435" y="302502"/>
            <a:ext cx="8665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We obtained two datasets about craft beer and brewers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CFEB9A-9D07-4511-8AD2-3EDC4B6CF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39" y="1668613"/>
            <a:ext cx="8553922" cy="15908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60D5EF-7569-49CD-A377-F9252EB2C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26" y="4844143"/>
            <a:ext cx="6907634" cy="17524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C39567-35EB-4A18-837A-9FF1B339BAB0}"/>
              </a:ext>
            </a:extLst>
          </p:cNvPr>
          <p:cNvSpPr txBox="1"/>
          <p:nvPr/>
        </p:nvSpPr>
        <p:spPr>
          <a:xfrm>
            <a:off x="206829" y="1164771"/>
            <a:ext cx="306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Craft beer data (2410 entries):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3BAA4-BA0A-4898-975E-38491F3B8A7E}"/>
              </a:ext>
            </a:extLst>
          </p:cNvPr>
          <p:cNvSpPr txBox="1"/>
          <p:nvPr/>
        </p:nvSpPr>
        <p:spPr>
          <a:xfrm>
            <a:off x="239435" y="4349639"/>
            <a:ext cx="368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Craft beer brewer data (558 entries):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0046D-B404-42F9-8F68-40E8D09AA553}"/>
              </a:ext>
            </a:extLst>
          </p:cNvPr>
          <p:cNvSpPr txBox="1"/>
          <p:nvPr/>
        </p:nvSpPr>
        <p:spPr>
          <a:xfrm>
            <a:off x="985488" y="3540558"/>
            <a:ext cx="698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</a:rPr>
              <a:t>ABV: Alcohol By Volume; IBU: International Bitterness Units of the beer</a:t>
            </a:r>
          </a:p>
        </p:txBody>
      </p:sp>
    </p:spTree>
    <p:extLst>
      <p:ext uri="{BB962C8B-B14F-4D97-AF65-F5344CB8AC3E}">
        <p14:creationId xmlns:p14="http://schemas.microsoft.com/office/powerpoint/2010/main" val="216900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B63715-7858-444D-B746-AB79FA0165CC}"/>
              </a:ext>
            </a:extLst>
          </p:cNvPr>
          <p:cNvSpPr txBox="1"/>
          <p:nvPr/>
        </p:nvSpPr>
        <p:spPr>
          <a:xfrm>
            <a:off x="1087371" y="265413"/>
            <a:ext cx="7346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Which states have the most craft beer brewers?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1F6C0-3F40-467C-9089-561B8EE1058A}"/>
              </a:ext>
            </a:extLst>
          </p:cNvPr>
          <p:cNvSpPr txBox="1"/>
          <p:nvPr/>
        </p:nvSpPr>
        <p:spPr>
          <a:xfrm>
            <a:off x="6204857" y="1305342"/>
            <a:ext cx="146232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Top Five:</a:t>
            </a:r>
          </a:p>
          <a:p>
            <a:r>
              <a:rPr lang="en-US" dirty="0"/>
              <a:t>Colorado (47)</a:t>
            </a:r>
          </a:p>
          <a:p>
            <a:r>
              <a:rPr lang="en-US" dirty="0"/>
              <a:t>California</a:t>
            </a:r>
          </a:p>
          <a:p>
            <a:r>
              <a:rPr lang="en-US" dirty="0"/>
              <a:t>Michigan</a:t>
            </a:r>
          </a:p>
          <a:p>
            <a:r>
              <a:rPr lang="en-US" dirty="0"/>
              <a:t>Oregon</a:t>
            </a:r>
          </a:p>
          <a:p>
            <a:r>
              <a:rPr lang="en-US" dirty="0"/>
              <a:t>Texas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55370-A5C3-435A-B622-97341A041925}"/>
              </a:ext>
            </a:extLst>
          </p:cNvPr>
          <p:cNvSpPr txBox="1"/>
          <p:nvPr/>
        </p:nvSpPr>
        <p:spPr>
          <a:xfrm>
            <a:off x="6204857" y="4312615"/>
            <a:ext cx="18766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Bottom Four:</a:t>
            </a:r>
          </a:p>
          <a:p>
            <a:r>
              <a:rPr lang="en-US" dirty="0"/>
              <a:t>DC(1)</a:t>
            </a:r>
          </a:p>
          <a:p>
            <a:r>
              <a:rPr lang="en-US" dirty="0"/>
              <a:t>North Dakota(1)</a:t>
            </a:r>
          </a:p>
          <a:p>
            <a:r>
              <a:rPr lang="en-US" dirty="0"/>
              <a:t>South Dakota(1)</a:t>
            </a:r>
          </a:p>
          <a:p>
            <a:r>
              <a:rPr lang="en-US" dirty="0"/>
              <a:t>West Virginia(1)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BB35EB-E2D3-4E68-A574-27F96CF72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72" y="968830"/>
            <a:ext cx="4643470" cy="554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D1203B-721A-4757-B2C6-5F6BB39703A1}"/>
              </a:ext>
            </a:extLst>
          </p:cNvPr>
          <p:cNvSpPr txBox="1"/>
          <p:nvPr/>
        </p:nvSpPr>
        <p:spPr>
          <a:xfrm>
            <a:off x="0" y="2474893"/>
            <a:ext cx="8538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33CC"/>
                </a:solidFill>
              </a:rPr>
              <a:t>How are the beer ABV and IBU values distributed in each state?</a:t>
            </a:r>
          </a:p>
        </p:txBody>
      </p:sp>
    </p:spTree>
    <p:extLst>
      <p:ext uri="{BB962C8B-B14F-4D97-AF65-F5344CB8AC3E}">
        <p14:creationId xmlns:p14="http://schemas.microsoft.com/office/powerpoint/2010/main" val="297407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5705A6-AC8D-4E3B-8F84-5FB6918C99DD}"/>
              </a:ext>
            </a:extLst>
          </p:cNvPr>
          <p:cNvSpPr txBox="1"/>
          <p:nvPr/>
        </p:nvSpPr>
        <p:spPr>
          <a:xfrm>
            <a:off x="524161" y="328611"/>
            <a:ext cx="8095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33CC"/>
                </a:solidFill>
              </a:rPr>
              <a:t>The distributions of ABV and IBU values are both right skewed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2FC6B-2ABD-4AC8-BAB0-6C9F6EC25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640" y="1017557"/>
            <a:ext cx="4591147" cy="30091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171AAF-0152-44D3-9342-C589A220E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641" y="3848847"/>
            <a:ext cx="4591146" cy="300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8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13205D-2940-4377-8290-77DD0C0B6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611" y="1321019"/>
            <a:ext cx="3755571" cy="5268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BF6AA7-6705-47BA-8A25-C6A0EE8F3FD3}"/>
              </a:ext>
            </a:extLst>
          </p:cNvPr>
          <p:cNvSpPr txBox="1"/>
          <p:nvPr/>
        </p:nvSpPr>
        <p:spPr>
          <a:xfrm>
            <a:off x="703607" y="565879"/>
            <a:ext cx="748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33CC"/>
                </a:solidFill>
              </a:rPr>
              <a:t>The median ABV values are not so different among states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9E1438-C829-49F3-B26F-E49B0A0A3B22}"/>
              </a:ext>
            </a:extLst>
          </p:cNvPr>
          <p:cNvCxnSpPr/>
          <p:nvPr/>
        </p:nvCxnSpPr>
        <p:spPr>
          <a:xfrm flipH="1">
            <a:off x="5884944" y="6122844"/>
            <a:ext cx="5878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90C49E-5936-41EA-ACC3-686D15BFDDCE}"/>
              </a:ext>
            </a:extLst>
          </p:cNvPr>
          <p:cNvSpPr txBox="1"/>
          <p:nvPr/>
        </p:nvSpPr>
        <p:spPr>
          <a:xfrm>
            <a:off x="6568666" y="5953567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DC: 0.0625 or 6.25 %</a:t>
            </a:r>
          </a:p>
        </p:txBody>
      </p:sp>
    </p:spTree>
    <p:extLst>
      <p:ext uri="{BB962C8B-B14F-4D97-AF65-F5344CB8AC3E}">
        <p14:creationId xmlns:p14="http://schemas.microsoft.com/office/powerpoint/2010/main" val="252401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D860D0-325E-4A75-9B2E-1DBD62794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37" y="1242186"/>
            <a:ext cx="3755571" cy="526811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417FD6-B964-408C-8FAA-AA40C9DC38B4}"/>
              </a:ext>
            </a:extLst>
          </p:cNvPr>
          <p:cNvCxnSpPr/>
          <p:nvPr/>
        </p:nvCxnSpPr>
        <p:spPr>
          <a:xfrm flipH="1">
            <a:off x="5465084" y="6032068"/>
            <a:ext cx="5878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FCA1BE-991F-4022-928F-5E5F6AB03919}"/>
              </a:ext>
            </a:extLst>
          </p:cNvPr>
          <p:cNvSpPr txBox="1"/>
          <p:nvPr/>
        </p:nvSpPr>
        <p:spPr>
          <a:xfrm>
            <a:off x="6146657" y="5862791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ME: 61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D5B0CE-E3DB-4258-9B2E-AF0D8FB5ACE4}"/>
              </a:ext>
            </a:extLst>
          </p:cNvPr>
          <p:cNvSpPr txBox="1"/>
          <p:nvPr/>
        </p:nvSpPr>
        <p:spPr>
          <a:xfrm>
            <a:off x="668096" y="462398"/>
            <a:ext cx="732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33CC"/>
                </a:solidFill>
              </a:rPr>
              <a:t>The median IBU values vary considerably among states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F42BB1-55B0-4C71-B6FA-A01970E1820B}"/>
              </a:ext>
            </a:extLst>
          </p:cNvPr>
          <p:cNvSpPr txBox="1"/>
          <p:nvPr/>
        </p:nvSpPr>
        <p:spPr>
          <a:xfrm>
            <a:off x="5848123" y="2561385"/>
            <a:ext cx="2146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Potential bias: over 1,000 IBU values were missing in the datasets. </a:t>
            </a:r>
          </a:p>
        </p:txBody>
      </p:sp>
    </p:spTree>
    <p:extLst>
      <p:ext uri="{BB962C8B-B14F-4D97-AF65-F5344CB8AC3E}">
        <p14:creationId xmlns:p14="http://schemas.microsoft.com/office/powerpoint/2010/main" val="35173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847C51-1EE6-43F1-9017-4295E2499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28" y="2602775"/>
            <a:ext cx="4747671" cy="266723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E0C2FF-49A3-4544-B099-6CD91D0AEA01}"/>
              </a:ext>
            </a:extLst>
          </p:cNvPr>
          <p:cNvCxnSpPr/>
          <p:nvPr/>
        </p:nvCxnSpPr>
        <p:spPr>
          <a:xfrm flipH="1">
            <a:off x="5922155" y="4235493"/>
            <a:ext cx="5878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DFC764-9DC6-4E28-BF81-5479B6A238E4}"/>
              </a:ext>
            </a:extLst>
          </p:cNvPr>
          <p:cNvSpPr txBox="1"/>
          <p:nvPr/>
        </p:nvSpPr>
        <p:spPr>
          <a:xfrm>
            <a:off x="115410" y="1010428"/>
            <a:ext cx="8691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33CC"/>
                </a:solidFill>
              </a:rPr>
              <a:t>Which state’s beer has the most alcohol content by volume (ABV)?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C48C09-60A8-4268-8E42-E95B5CC29FBE}"/>
              </a:ext>
            </a:extLst>
          </p:cNvPr>
          <p:cNvSpPr/>
          <p:nvPr/>
        </p:nvSpPr>
        <p:spPr>
          <a:xfrm>
            <a:off x="6572127" y="4050827"/>
            <a:ext cx="1772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</a:rPr>
              <a:t>Colorado (0.128)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F5A38AC-A25F-425B-890C-E217AF5DB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662" y="4420159"/>
            <a:ext cx="147469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Lee Hill Series Vol. 5</a:t>
            </a:r>
            <a:endParaRPr kumimoji="0" lang="en-US" altLang="en-US" sz="1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500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3563</TotalTime>
  <Words>329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Cambria Math</vt:lpstr>
      <vt:lpstr>Wingdings</vt:lpstr>
      <vt:lpstr>Office Theme</vt:lpstr>
      <vt:lpstr>Some Interesting Discoveries about Craft Beer Brewery Industry in 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Yongjun Chu</dc:creator>
  <cp:lastModifiedBy>Yongjun Chu</cp:lastModifiedBy>
  <cp:revision>60</cp:revision>
  <dcterms:created xsi:type="dcterms:W3CDTF">2019-02-27T19:49:40Z</dcterms:created>
  <dcterms:modified xsi:type="dcterms:W3CDTF">2019-03-03T01:57:02Z</dcterms:modified>
</cp:coreProperties>
</file>