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9" r:id="rId6"/>
    <p:sldId id="260" r:id="rId7"/>
    <p:sldId id="263" r:id="rId8"/>
    <p:sldId id="267" r:id="rId9"/>
    <p:sldId id="264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71299-5659-4E9A-A46E-F941DEFD180A}" type="datetimeFigureOut">
              <a:rPr lang="en-CA" smtClean="0"/>
              <a:t>2019-10-30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8C74E-B6C1-413A-B236-9CE24891E34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43950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71299-5659-4E9A-A46E-F941DEFD180A}" type="datetimeFigureOut">
              <a:rPr lang="en-CA" smtClean="0"/>
              <a:t>2019-10-30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8C74E-B6C1-413A-B236-9CE24891E34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41259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71299-5659-4E9A-A46E-F941DEFD180A}" type="datetimeFigureOut">
              <a:rPr lang="en-CA" smtClean="0"/>
              <a:t>2019-10-30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8C74E-B6C1-413A-B236-9CE24891E34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02698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71299-5659-4E9A-A46E-F941DEFD180A}" type="datetimeFigureOut">
              <a:rPr lang="en-CA" smtClean="0"/>
              <a:t>2019-10-30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8C74E-B6C1-413A-B236-9CE24891E34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85890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71299-5659-4E9A-A46E-F941DEFD180A}" type="datetimeFigureOut">
              <a:rPr lang="en-CA" smtClean="0"/>
              <a:t>2019-10-30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8C74E-B6C1-413A-B236-9CE24891E34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77333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71299-5659-4E9A-A46E-F941DEFD180A}" type="datetimeFigureOut">
              <a:rPr lang="en-CA" smtClean="0"/>
              <a:t>2019-10-30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8C74E-B6C1-413A-B236-9CE24891E34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4331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71299-5659-4E9A-A46E-F941DEFD180A}" type="datetimeFigureOut">
              <a:rPr lang="en-CA" smtClean="0"/>
              <a:t>2019-10-30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8C74E-B6C1-413A-B236-9CE24891E34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44342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71299-5659-4E9A-A46E-F941DEFD180A}" type="datetimeFigureOut">
              <a:rPr lang="en-CA" smtClean="0"/>
              <a:t>2019-10-30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8C74E-B6C1-413A-B236-9CE24891E34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28340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71299-5659-4E9A-A46E-F941DEFD180A}" type="datetimeFigureOut">
              <a:rPr lang="en-CA" smtClean="0"/>
              <a:t>2019-10-30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8C74E-B6C1-413A-B236-9CE24891E34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12859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71299-5659-4E9A-A46E-F941DEFD180A}" type="datetimeFigureOut">
              <a:rPr lang="en-CA" smtClean="0"/>
              <a:t>2019-10-30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8C74E-B6C1-413A-B236-9CE24891E34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48110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71299-5659-4E9A-A46E-F941DEFD180A}" type="datetimeFigureOut">
              <a:rPr lang="en-CA" smtClean="0"/>
              <a:t>2019-10-30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8C74E-B6C1-413A-B236-9CE24891E34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37943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571299-5659-4E9A-A46E-F941DEFD180A}" type="datetimeFigureOut">
              <a:rPr lang="en-CA" smtClean="0"/>
              <a:t>2019-10-30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18C74E-B6C1-413A-B236-9CE24891E34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57086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Autoencoders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CMPUT 328</a:t>
            </a:r>
          </a:p>
          <a:p>
            <a:r>
              <a:rPr lang="en-US" dirty="0"/>
              <a:t>Nilanjan Ray</a:t>
            </a:r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1315527B-FAD3-49C1-A8B4-0949F0B544E0}"/>
              </a:ext>
            </a:extLst>
          </p:cNvPr>
          <p:cNvSpPr txBox="1"/>
          <p:nvPr/>
        </p:nvSpPr>
        <p:spPr>
          <a:xfrm>
            <a:off x="1778465" y="6224631"/>
            <a:ext cx="9146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Picture source: “Hands on Machine Learning with </a:t>
            </a:r>
            <a:r>
              <a:rPr lang="en-CA" dirty="0" err="1"/>
              <a:t>Scikit</a:t>
            </a:r>
            <a:r>
              <a:rPr lang="en-CA" dirty="0"/>
              <a:t>-Learn &amp; </a:t>
            </a:r>
            <a:r>
              <a:rPr lang="en-CA" dirty="0" err="1"/>
              <a:t>TensorFlow</a:t>
            </a:r>
            <a:r>
              <a:rPr lang="en-CA" dirty="0"/>
              <a:t>” by </a:t>
            </a:r>
            <a:r>
              <a:rPr lang="en-CA" dirty="0" err="1"/>
              <a:t>Aurelien</a:t>
            </a:r>
            <a:r>
              <a:rPr lang="en-CA" dirty="0"/>
              <a:t> </a:t>
            </a:r>
            <a:r>
              <a:rPr lang="en-CA" dirty="0" err="1"/>
              <a:t>Geron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22226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Variational</a:t>
            </a:r>
            <a:r>
              <a:rPr lang="en-CA" dirty="0"/>
              <a:t> AE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871" y="2049048"/>
            <a:ext cx="4389129" cy="35478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09A0534F-B7CA-4402-848D-481B63920862}"/>
              </a:ext>
            </a:extLst>
          </p:cNvPr>
          <p:cNvSpPr txBox="1"/>
          <p:nvPr/>
        </p:nvSpPr>
        <p:spPr>
          <a:xfrm>
            <a:off x="7604449" y="2360645"/>
            <a:ext cx="38644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Cost function has two components:</a:t>
            </a:r>
          </a:p>
          <a:p>
            <a:endParaRPr lang="en-CA" dirty="0"/>
          </a:p>
          <a:p>
            <a:r>
              <a:rPr lang="en-CA" dirty="0">
                <a:solidFill>
                  <a:srgbClr val="FF0000"/>
                </a:solidFill>
              </a:rPr>
              <a:t>Reconstruction</a:t>
            </a:r>
            <a:r>
              <a:rPr lang="en-CA" dirty="0"/>
              <a:t> + </a:t>
            </a:r>
            <a:r>
              <a:rPr lang="en-CA" dirty="0">
                <a:solidFill>
                  <a:srgbClr val="FF0000"/>
                </a:solidFill>
              </a:rPr>
              <a:t>constraint for </a:t>
            </a:r>
            <a:r>
              <a:rPr lang="en-CA" i="1" dirty="0">
                <a:solidFill>
                  <a:srgbClr val="FF0000"/>
                </a:solidFill>
                <a:sym typeface="Symbol" panose="05050102010706020507" pitchFamily="18" charset="2"/>
              </a:rPr>
              <a:t></a:t>
            </a:r>
            <a:r>
              <a:rPr lang="en-CA" dirty="0">
                <a:solidFill>
                  <a:srgbClr val="FF0000"/>
                </a:solidFill>
                <a:sym typeface="Symbol" panose="05050102010706020507" pitchFamily="18" charset="2"/>
              </a:rPr>
              <a:t> and </a:t>
            </a:r>
            <a:r>
              <a:rPr lang="en-CA" i="1" dirty="0">
                <a:solidFill>
                  <a:srgbClr val="FF0000"/>
                </a:solidFill>
                <a:sym typeface="Symbol" panose="05050102010706020507" pitchFamily="18" charset="2"/>
              </a:rPr>
              <a:t></a:t>
            </a:r>
            <a:endParaRPr lang="en-CA" i="1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67C053E8-8D99-4DE3-9250-2517692CB24A}"/>
              </a:ext>
            </a:extLst>
          </p:cNvPr>
          <p:cNvSpPr txBox="1"/>
          <p:nvPr/>
        </p:nvSpPr>
        <p:spPr>
          <a:xfrm>
            <a:off x="7604449" y="3822987"/>
            <a:ext cx="41852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The constraint: the encoded distribution</a:t>
            </a:r>
          </a:p>
          <a:p>
            <a:r>
              <a:rPr lang="en-CA" dirty="0"/>
              <a:t>should look like a zero-mean, unit variance</a:t>
            </a:r>
          </a:p>
          <a:p>
            <a:r>
              <a:rPr lang="en-CA" dirty="0"/>
              <a:t>Gaussian.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85A7DA83-87AB-4BF3-820C-00B8418DA082}"/>
              </a:ext>
            </a:extLst>
          </p:cNvPr>
          <p:cNvSpPr txBox="1"/>
          <p:nvPr/>
        </p:nvSpPr>
        <p:spPr>
          <a:xfrm>
            <a:off x="7604449" y="5285329"/>
            <a:ext cx="38776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The advantage is that you can generate</a:t>
            </a:r>
          </a:p>
          <a:p>
            <a:r>
              <a:rPr lang="en-CA" dirty="0"/>
              <a:t>data (images) that look like the training</a:t>
            </a:r>
          </a:p>
          <a:p>
            <a:r>
              <a:rPr lang="en-CA" dirty="0"/>
              <a:t>images.</a:t>
            </a:r>
          </a:p>
        </p:txBody>
      </p:sp>
    </p:spTree>
    <p:extLst>
      <p:ext uri="{BB962C8B-B14F-4D97-AF65-F5344CB8AC3E}">
        <p14:creationId xmlns:p14="http://schemas.microsoft.com/office/powerpoint/2010/main" val="169111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Representation learning by autoencoders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2106" y="2977852"/>
            <a:ext cx="4389129" cy="264871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8FFFC245-50F1-4F4C-AFEB-C61733A32B99}"/>
              </a:ext>
            </a:extLst>
          </p:cNvPr>
          <p:cNvSpPr txBox="1"/>
          <p:nvPr/>
        </p:nvSpPr>
        <p:spPr>
          <a:xfrm>
            <a:off x="7533314" y="3841918"/>
            <a:ext cx="37312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Can we learning interesting, hidden</a:t>
            </a:r>
          </a:p>
          <a:p>
            <a:r>
              <a:rPr lang="en-CA" dirty="0"/>
              <a:t>representations from </a:t>
            </a:r>
            <a:r>
              <a:rPr lang="en-CA" dirty="0">
                <a:solidFill>
                  <a:srgbClr val="FF0000"/>
                </a:solidFill>
              </a:rPr>
              <a:t>unlabeled</a:t>
            </a:r>
            <a:r>
              <a:rPr lang="en-CA" dirty="0"/>
              <a:t> data?</a:t>
            </a:r>
          </a:p>
        </p:txBody>
      </p:sp>
    </p:spTree>
    <p:extLst>
      <p:ext uri="{BB962C8B-B14F-4D97-AF65-F5344CB8AC3E}">
        <p14:creationId xmlns:p14="http://schemas.microsoft.com/office/powerpoint/2010/main" val="2575029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Extract underlying (low) dimensionality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6131" y="2160306"/>
            <a:ext cx="8297667" cy="308281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A797BE4D-47D8-4595-8AAF-FAC5E443F1A2}"/>
              </a:ext>
            </a:extLst>
          </p:cNvPr>
          <p:cNvSpPr txBox="1"/>
          <p:nvPr/>
        </p:nvSpPr>
        <p:spPr>
          <a:xfrm>
            <a:off x="2672402" y="5243119"/>
            <a:ext cx="6847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Even though the data points are 3D, they more or less lie on a 2D plane.</a:t>
            </a:r>
          </a:p>
        </p:txBody>
      </p:sp>
    </p:spTree>
    <p:extLst>
      <p:ext uri="{BB962C8B-B14F-4D97-AF65-F5344CB8AC3E}">
        <p14:creationId xmlns:p14="http://schemas.microsoft.com/office/powerpoint/2010/main" val="2701438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An example autoencoder for MNIST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1534" y="2282935"/>
            <a:ext cx="6022741" cy="309920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911534" y="6096000"/>
            <a:ext cx="4495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MNIST_AE.ipnyb</a:t>
            </a:r>
            <a:r>
              <a:rPr lang="en-US" dirty="0" smtClean="0"/>
              <a:t> implements this architecture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31426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Convolutional AE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easily replace fully connected layers by all convolutional layers with proper padding</a:t>
            </a:r>
          </a:p>
          <a:p>
            <a:r>
              <a:rPr lang="en-US" dirty="0" smtClean="0"/>
              <a:t>Look at </a:t>
            </a:r>
            <a:r>
              <a:rPr lang="en-US" dirty="0" err="1"/>
              <a:t>MNIST_AE.ipnyb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16107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Phased training in AE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503" y="1960415"/>
            <a:ext cx="9539416" cy="406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687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Classification from AE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2351" y="2047521"/>
            <a:ext cx="6671078" cy="4060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697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Semi-supervised learning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35D4BDC5-A0AC-4084-B8A3-9B147B5686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7608" y="1923953"/>
            <a:ext cx="6677957" cy="332468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D6547790-9EF2-4582-8396-CBC177EDA5E7}"/>
              </a:ext>
            </a:extLst>
          </p:cNvPr>
          <p:cNvSpPr txBox="1"/>
          <p:nvPr/>
        </p:nvSpPr>
        <p:spPr>
          <a:xfrm>
            <a:off x="799485" y="5561045"/>
            <a:ext cx="111342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Often, labeled data is partially available: maybe 80% training data is unlabeled, only 20% is labeled. How do we make</a:t>
            </a:r>
          </a:p>
          <a:p>
            <a:r>
              <a:rPr lang="en-CA" dirty="0"/>
              <a:t>use of unlabeled data during training a classifier?</a:t>
            </a:r>
          </a:p>
        </p:txBody>
      </p:sp>
    </p:spTree>
    <p:extLst>
      <p:ext uri="{BB962C8B-B14F-4D97-AF65-F5344CB8AC3E}">
        <p14:creationId xmlns:p14="http://schemas.microsoft.com/office/powerpoint/2010/main" val="29165152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Denoising AE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492" y="1994741"/>
            <a:ext cx="5367772" cy="32840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BC5F881F-D2E8-41A5-A058-D12BAD0B93E2}"/>
              </a:ext>
            </a:extLst>
          </p:cNvPr>
          <p:cNvSpPr txBox="1"/>
          <p:nvPr/>
        </p:nvSpPr>
        <p:spPr>
          <a:xfrm>
            <a:off x="4006995" y="6015998"/>
            <a:ext cx="3448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Add noise or insert a dropout layer</a:t>
            </a:r>
          </a:p>
        </p:txBody>
      </p:sp>
    </p:spTree>
    <p:extLst>
      <p:ext uri="{BB962C8B-B14F-4D97-AF65-F5344CB8AC3E}">
        <p14:creationId xmlns:p14="http://schemas.microsoft.com/office/powerpoint/2010/main" val="29108787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480</TotalTime>
  <Words>190</Words>
  <Application>Microsoft Office PowerPoint</Application>
  <PresentationFormat>Widescreen</PresentationFormat>
  <Paragraphs>31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Symbol</vt:lpstr>
      <vt:lpstr>Office Theme</vt:lpstr>
      <vt:lpstr>Autoencoders</vt:lpstr>
      <vt:lpstr>Representation learning by autoencoders</vt:lpstr>
      <vt:lpstr>Extract underlying (low) dimensionality</vt:lpstr>
      <vt:lpstr>An example autoencoder for MNIST</vt:lpstr>
      <vt:lpstr>Convolutional AE</vt:lpstr>
      <vt:lpstr>Phased training in AE</vt:lpstr>
      <vt:lpstr>Classification from AE</vt:lpstr>
      <vt:lpstr>Semi-supervised learning</vt:lpstr>
      <vt:lpstr>Denoising AE</vt:lpstr>
      <vt:lpstr>Variational AE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Autoencoders</dc:title>
  <dc:creator>Nilanjan</dc:creator>
  <cp:lastModifiedBy>Nilanjan</cp:lastModifiedBy>
  <cp:revision>19</cp:revision>
  <dcterms:created xsi:type="dcterms:W3CDTF">2017-11-02T23:47:20Z</dcterms:created>
  <dcterms:modified xsi:type="dcterms:W3CDTF">2019-10-30T17:27:56Z</dcterms:modified>
</cp:coreProperties>
</file>