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2098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0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20975" y="2799732"/>
            <a:ext cx="6750051" cy="443198"/>
          </a:xfrm>
        </p:spPr>
        <p:txBody>
          <a:bodyPr>
            <a:spAutoFit/>
          </a:bodyPr>
          <a:lstStyle>
            <a:lvl1pPr algn="ctr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29417" y="3352801"/>
            <a:ext cx="7133167" cy="369332"/>
          </a:xfrm>
        </p:spPr>
        <p:txBody>
          <a:bodyPr>
            <a:spAutoFit/>
          </a:bodyPr>
          <a:lstStyle>
            <a:lvl1pPr marL="0" indent="0" algn="ctr">
              <a:spcBef>
                <a:spcPct val="25000"/>
              </a:spcBef>
              <a:buFontTx/>
              <a:buNone/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6427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ullet layout,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381000"/>
            <a:ext cx="9501716" cy="412394"/>
          </a:xfrm>
        </p:spPr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188720"/>
            <a:ext cx="11582400" cy="5166360"/>
          </a:xfrm>
        </p:spPr>
        <p:txBody>
          <a:bodyPr/>
          <a:lstStyle>
            <a:lvl1pPr marL="457200" indent="-228600">
              <a:lnSpc>
                <a:spcPct val="95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baseline="0"/>
            </a:lvl1pPr>
            <a:lvl2pPr marL="685800" indent="-228600">
              <a:lnSpc>
                <a:spcPct val="95000"/>
              </a:lnSpc>
              <a:spcBef>
                <a:spcPts val="720"/>
              </a:spcBef>
              <a:buFont typeface="Calibri" panose="020F0502020204030204" pitchFamily="34" charset="0"/>
              <a:buChar char="‒"/>
              <a:defRPr sz="2000" b="0"/>
            </a:lvl2pPr>
            <a:lvl3pPr marL="914400" indent="-228600">
              <a:lnSpc>
                <a:spcPct val="95000"/>
              </a:lnSpc>
              <a:spcBef>
                <a:spcPts val="600"/>
              </a:spcBef>
              <a:buFont typeface="Calibri" panose="020F0502020204030204" pitchFamily="34" charset="0"/>
              <a:buChar char="▪"/>
              <a:defRPr sz="2000" b="0"/>
            </a:lvl3pPr>
            <a:lvl4pPr marL="1143000" indent="-228600">
              <a:lnSpc>
                <a:spcPct val="95000"/>
              </a:lnSpc>
              <a:spcBef>
                <a:spcPts val="540"/>
              </a:spcBef>
              <a:defRPr sz="1800" b="0"/>
            </a:lvl4pPr>
            <a:lvl5pPr marL="1371600" indent="-228600">
              <a:lnSpc>
                <a:spcPct val="95000"/>
              </a:lnSpc>
              <a:spcBef>
                <a:spcPts val="480"/>
              </a:spcBef>
              <a:buClrTx/>
              <a:defRPr sz="1600" b="0"/>
            </a:lvl5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two</a:t>
            </a:r>
          </a:p>
          <a:p>
            <a:pPr lvl="0"/>
            <a:r>
              <a:rPr lang="en-US" dirty="0"/>
              <a:t>Bullet three</a:t>
            </a:r>
          </a:p>
          <a:p>
            <a:pPr lvl="0"/>
            <a:r>
              <a:rPr lang="en-US" dirty="0"/>
              <a:t>Bullet four</a:t>
            </a:r>
          </a:p>
        </p:txBody>
      </p:sp>
    </p:spTree>
    <p:extLst>
      <p:ext uri="{BB962C8B-B14F-4D97-AF65-F5344CB8AC3E}">
        <p14:creationId xmlns:p14="http://schemas.microsoft.com/office/powerpoint/2010/main" val="611420503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8789" y="6610276"/>
            <a:ext cx="2743200" cy="247724"/>
          </a:xfrm>
        </p:spPr>
        <p:txBody>
          <a:bodyPr/>
          <a:lstStyle>
            <a:lvl1pPr>
              <a:defRPr b="0" i="0"/>
            </a:lvl1pPr>
          </a:lstStyle>
          <a:p>
            <a:fld id="{0F5BE685-CBE1-4B09-8568-F5F0372A9B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DBEF2CF-4702-F94F-8A23-B22ABBD7D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DCF96AA-4B63-4E37-A78F-348D78E0D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932155"/>
            <a:ext cx="10972799" cy="520191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0353C6-10DD-DE4F-90E8-2D3B4C558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EB9092-5EF6-D94E-A164-0905AA072E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/>
            </a:lvl1pPr>
          </a:lstStyle>
          <a:p>
            <a:fld id="{0F5BE685-CBE1-4B09-8568-F5F0372A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fld id="{0F5BE685-CBE1-4B09-8568-F5F0372A9B6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16F82-37D1-4D0E-9F2C-EA73BEEC9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FB3C0-82B8-4A21-9C3B-EC962D3590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4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76F8EBB-E748-6F4B-B147-F656D062E4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3696">
          <p15:clr>
            <a:srgbClr val="FBAE40"/>
          </p15:clr>
        </p15:guide>
        <p15:guide id="4" pos="3984">
          <p15:clr>
            <a:srgbClr val="FBAE40"/>
          </p15:clr>
        </p15:guide>
        <p15:guide id="5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C5D4-E9A2-47E1-AB57-5C9BCB2F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8E6E4-FA47-4220-B74B-8F2974820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1707D-2EBD-4F55-8E4C-15E919E3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8C1E-C98D-4C4B-A620-4B20305213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7A9DE-BF71-4C7B-A34D-6048987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7D80A-3D4E-46BA-9254-8D56C82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E685-CBE1-4B09-8568-F5F0372A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7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2"/>
            <a:ext cx="10972799" cy="515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0" i="0" kern="1200" baseline="0" smtClean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fld id="{0F5BE685-CBE1-4B09-8568-F5F0372A9B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87534"/>
            <a:ext cx="10972800" cy="505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D06F7-1461-3846-8BB3-8917935C0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1308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spc="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12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b="0" i="0" kern="1200" baseline="0">
          <a:solidFill>
            <a:schemeClr val="tx1"/>
          </a:solidFill>
          <a:latin typeface="+mn-ea"/>
          <a:ea typeface="Microsoft YaHei Light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ongsheng.guo@ansy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ngshengGuo/EyeSNRCalculator/releases/lates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42953-D6C8-4717-9755-FDD040417E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Eye SNR Calculator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BACD4-C7B5-4C0E-B529-189C294751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Yongsheng.guo@ansys.com</a:t>
            </a:r>
            <a:endParaRPr lang="en-US" dirty="0"/>
          </a:p>
          <a:p>
            <a:r>
              <a:rPr lang="en-US" dirty="0"/>
              <a:t>2023-07-25</a:t>
            </a:r>
          </a:p>
        </p:txBody>
      </p:sp>
    </p:spTree>
    <p:extLst>
      <p:ext uri="{BB962C8B-B14F-4D97-AF65-F5344CB8AC3E}">
        <p14:creationId xmlns:p14="http://schemas.microsoft.com/office/powerpoint/2010/main" val="15172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5B60-7006-41A1-9E8A-E7A425B8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EyeSNRCalculator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5E57E-CF26-47E6-A197-AFD234B41D51}"/>
              </a:ext>
            </a:extLst>
          </p:cNvPr>
          <p:cNvSpPr txBox="1"/>
          <p:nvPr/>
        </p:nvSpPr>
        <p:spPr>
          <a:xfrm>
            <a:off x="609601" y="3002068"/>
            <a:ext cx="8742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Eye SNR Calculator script is used to calculate SNR of quick eye/AMI eye in AEDT circuit,  NRZ, PAM4 eye have been tested,  PAM8 should support also.</a:t>
            </a:r>
          </a:p>
          <a:p>
            <a:endParaRPr lang="en-US" dirty="0"/>
          </a:p>
          <a:p>
            <a:r>
              <a:rPr lang="en-US" dirty="0"/>
              <a:t>SNR output in dB </a:t>
            </a:r>
            <a:r>
              <a:rPr lang="en-US" altLang="zh-CN" dirty="0"/>
              <a:t>format.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DD3F7-01CF-C591-158E-47396231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8" y="919393"/>
            <a:ext cx="8048625" cy="1485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76AAB1-480D-3CB2-70E9-17B4F5F2A29C}"/>
              </a:ext>
            </a:extLst>
          </p:cNvPr>
          <p:cNvSpPr/>
          <p:nvPr/>
        </p:nvSpPr>
        <p:spPr>
          <a:xfrm>
            <a:off x="1020932" y="1662343"/>
            <a:ext cx="1571348" cy="264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12E6C-5508-235C-2053-8DC5D5CF956A}"/>
              </a:ext>
            </a:extLst>
          </p:cNvPr>
          <p:cNvSpPr txBox="1"/>
          <p:nvPr/>
        </p:nvSpPr>
        <p:spPr>
          <a:xfrm>
            <a:off x="597764" y="5630830"/>
            <a:ext cx="694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For IBIS-AMI simulation The toolkit only work after 2022R2 AEDT version.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740E4-AC04-AC46-A7D8-B38DA7AA5622}"/>
              </a:ext>
            </a:extLst>
          </p:cNvPr>
          <p:cNvSpPr txBox="1"/>
          <p:nvPr/>
        </p:nvSpPr>
        <p:spPr>
          <a:xfrm>
            <a:off x="525212" y="4743603"/>
            <a:ext cx="10151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Release on: </a:t>
            </a:r>
            <a:r>
              <a:rPr lang="en-US" dirty="0">
                <a:hlinkClick r:id="rId3"/>
              </a:rPr>
              <a:t>https://github.com/YongshengGuo/EyeSNRCalculator/releases/latest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5E3A-A1C1-428E-8037-FADDEFA3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EyeSNRCalculator</a:t>
            </a:r>
            <a:r>
              <a:rPr lang="en-US" dirty="0"/>
              <a:t> as External tools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B2225-8C36-4986-ABCB-93A88A37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884" y="905707"/>
            <a:ext cx="373380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2A415-F099-473A-9466-5FB56A5F9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84" y="905707"/>
            <a:ext cx="2440283" cy="55923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000D93-1FFE-4776-9531-10E560280380}"/>
              </a:ext>
            </a:extLst>
          </p:cNvPr>
          <p:cNvSpPr/>
          <p:nvPr/>
        </p:nvSpPr>
        <p:spPr>
          <a:xfrm>
            <a:off x="1322773" y="3429000"/>
            <a:ext cx="1233996" cy="290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8A429B-29C3-4825-8E71-874B8C3B58D7}"/>
              </a:ext>
            </a:extLst>
          </p:cNvPr>
          <p:cNvSpPr/>
          <p:nvPr/>
        </p:nvSpPr>
        <p:spPr>
          <a:xfrm>
            <a:off x="2654423" y="2450237"/>
            <a:ext cx="3559946" cy="1248524"/>
          </a:xfrm>
          <a:custGeom>
            <a:avLst/>
            <a:gdLst>
              <a:gd name="connsiteX0" fmla="*/ 0 w 3559946"/>
              <a:gd name="connsiteY0" fmla="*/ 1233996 h 1248524"/>
              <a:gd name="connsiteX1" fmla="*/ 2192785 w 3559946"/>
              <a:gd name="connsiteY1" fmla="*/ 1074198 h 1248524"/>
              <a:gd name="connsiteX2" fmla="*/ 3559946 w 3559946"/>
              <a:gd name="connsiteY2" fmla="*/ 0 h 1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9946" h="1248524">
                <a:moveTo>
                  <a:pt x="0" y="1233996"/>
                </a:moveTo>
                <a:cubicBezTo>
                  <a:pt x="799730" y="1256930"/>
                  <a:pt x="1599461" y="1279864"/>
                  <a:pt x="2192785" y="1074198"/>
                </a:cubicBezTo>
                <a:cubicBezTo>
                  <a:pt x="2786109" y="868532"/>
                  <a:pt x="3173027" y="434266"/>
                  <a:pt x="3559946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FF8CD2-1DFB-4A24-9633-B8942EC1C89A}"/>
              </a:ext>
            </a:extLst>
          </p:cNvPr>
          <p:cNvSpPr/>
          <p:nvPr/>
        </p:nvSpPr>
        <p:spPr>
          <a:xfrm rot="19490601" flipH="1">
            <a:off x="1759706" y="4798919"/>
            <a:ext cx="4689657" cy="1029862"/>
          </a:xfrm>
          <a:custGeom>
            <a:avLst/>
            <a:gdLst>
              <a:gd name="connsiteX0" fmla="*/ 0 w 3559946"/>
              <a:gd name="connsiteY0" fmla="*/ 1233996 h 1248524"/>
              <a:gd name="connsiteX1" fmla="*/ 2192785 w 3559946"/>
              <a:gd name="connsiteY1" fmla="*/ 1074198 h 1248524"/>
              <a:gd name="connsiteX2" fmla="*/ 3559946 w 3559946"/>
              <a:gd name="connsiteY2" fmla="*/ 0 h 1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9946" h="1248524">
                <a:moveTo>
                  <a:pt x="0" y="1233996"/>
                </a:moveTo>
                <a:cubicBezTo>
                  <a:pt x="799730" y="1256930"/>
                  <a:pt x="1599461" y="1279864"/>
                  <a:pt x="2192785" y="1074198"/>
                </a:cubicBezTo>
                <a:cubicBezTo>
                  <a:pt x="2786109" y="868532"/>
                  <a:pt x="3173027" y="434266"/>
                  <a:pt x="3559946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28DBA1-9E39-E408-7942-50B7F39F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30" y="317388"/>
            <a:ext cx="8552780" cy="5742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4056C9-4FAA-46EB-9FFF-49613ED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SNR Calculator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BFC0-CC97-30DD-520B-6F2D6FDA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560884"/>
            <a:ext cx="2790825" cy="1381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CAF040-36F8-98D2-B19A-4A43D068E904}"/>
              </a:ext>
            </a:extLst>
          </p:cNvPr>
          <p:cNvSpPr/>
          <p:nvPr/>
        </p:nvSpPr>
        <p:spPr>
          <a:xfrm>
            <a:off x="7010400" y="3016846"/>
            <a:ext cx="2621872" cy="412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82004-D659-76FA-8C9D-7E1B256CF824}"/>
              </a:ext>
            </a:extLst>
          </p:cNvPr>
          <p:cNvSpPr/>
          <p:nvPr/>
        </p:nvSpPr>
        <p:spPr>
          <a:xfrm>
            <a:off x="5589973" y="5174119"/>
            <a:ext cx="2417685" cy="152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78F69-E7D7-799D-E521-B5D17CCD28A7}"/>
              </a:ext>
            </a:extLst>
          </p:cNvPr>
          <p:cNvSpPr txBox="1"/>
          <p:nvPr/>
        </p:nvSpPr>
        <p:spPr>
          <a:xfrm>
            <a:off x="76941" y="2237718"/>
            <a:ext cx="5009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 the </a:t>
            </a:r>
            <a:r>
              <a:rPr lang="en-US" dirty="0" err="1"/>
              <a:t>QuickEye</a:t>
            </a:r>
            <a:r>
              <a:rPr lang="en-US" dirty="0"/>
              <a:t> or IBIS-AMI bit-by-bit Eye first, then run the toolkit.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92EA48-3498-A927-2F81-0FA9FDD2166E}"/>
              </a:ext>
            </a:extLst>
          </p:cNvPr>
          <p:cNvCxnSpPr>
            <a:cxnSpLocks/>
          </p:cNvCxnSpPr>
          <p:nvPr/>
        </p:nvCxnSpPr>
        <p:spPr>
          <a:xfrm flipV="1">
            <a:off x="1972322" y="3329126"/>
            <a:ext cx="4955845" cy="94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FB2418-2326-A553-8672-446A000C0198}"/>
              </a:ext>
            </a:extLst>
          </p:cNvPr>
          <p:cNvCxnSpPr>
            <a:cxnSpLocks/>
          </p:cNvCxnSpPr>
          <p:nvPr/>
        </p:nvCxnSpPr>
        <p:spPr>
          <a:xfrm>
            <a:off x="1984274" y="4281458"/>
            <a:ext cx="3663404" cy="95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1E9E94-ECF8-C56B-FD4D-B983547BAE04}"/>
              </a:ext>
            </a:extLst>
          </p:cNvPr>
          <p:cNvSpPr txBox="1"/>
          <p:nvPr/>
        </p:nvSpPr>
        <p:spPr>
          <a:xfrm>
            <a:off x="46608" y="4003981"/>
            <a:ext cx="1972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SNR(dB) Result.</a:t>
            </a:r>
          </a:p>
        </p:txBody>
      </p:sp>
    </p:spTree>
    <p:extLst>
      <p:ext uri="{BB962C8B-B14F-4D97-AF65-F5344CB8AC3E}">
        <p14:creationId xmlns:p14="http://schemas.microsoft.com/office/powerpoint/2010/main" val="13826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CACD-9557-5DB4-9940-29C4B85C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</a:t>
            </a:r>
            <a:r>
              <a:rPr lang="en-US" dirty="0"/>
              <a:t>SNR Calculator </a:t>
            </a:r>
            <a:r>
              <a:rPr lang="en-US" altLang="zh-CN" dirty="0"/>
              <a:t>worked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76E49-FE53-590A-D026-663D448E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78" y="992536"/>
            <a:ext cx="4333875" cy="42481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6136EC-6F03-5FC3-0EBB-63AC01B182AE}"/>
              </a:ext>
            </a:extLst>
          </p:cNvPr>
          <p:cNvCxnSpPr>
            <a:cxnSpLocks/>
          </p:cNvCxnSpPr>
          <p:nvPr/>
        </p:nvCxnSpPr>
        <p:spPr>
          <a:xfrm>
            <a:off x="2582847" y="964255"/>
            <a:ext cx="0" cy="4878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38CDED-0946-5E76-E0FE-4344451DA49F}"/>
              </a:ext>
            </a:extLst>
          </p:cNvPr>
          <p:cNvCxnSpPr>
            <a:cxnSpLocks/>
          </p:cNvCxnSpPr>
          <p:nvPr/>
        </p:nvCxnSpPr>
        <p:spPr>
          <a:xfrm>
            <a:off x="4587669" y="897213"/>
            <a:ext cx="0" cy="4878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E4C78E-D6BF-39A6-F146-C1BD82744E05}"/>
              </a:ext>
            </a:extLst>
          </p:cNvPr>
          <p:cNvSpPr/>
          <p:nvPr/>
        </p:nvSpPr>
        <p:spPr>
          <a:xfrm>
            <a:off x="2019197" y="5096316"/>
            <a:ext cx="1051883" cy="772945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D997C1-6A5B-735D-8392-C35A83942DB1}"/>
              </a:ext>
            </a:extLst>
          </p:cNvPr>
          <p:cNvSpPr/>
          <p:nvPr/>
        </p:nvSpPr>
        <p:spPr>
          <a:xfrm>
            <a:off x="4094391" y="5072087"/>
            <a:ext cx="949044" cy="821402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0F7817-ADF6-F3B5-2A53-292B75BDB046}"/>
              </a:ext>
            </a:extLst>
          </p:cNvPr>
          <p:cNvCxnSpPr>
            <a:cxnSpLocks/>
          </p:cNvCxnSpPr>
          <p:nvPr/>
        </p:nvCxnSpPr>
        <p:spPr>
          <a:xfrm>
            <a:off x="3012417" y="5605816"/>
            <a:ext cx="115641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7C52D5-5651-08EC-ABDF-84B226C6E075}"/>
              </a:ext>
            </a:extLst>
          </p:cNvPr>
          <p:cNvSpPr txBox="1"/>
          <p:nvPr/>
        </p:nvSpPr>
        <p:spPr>
          <a:xfrm>
            <a:off x="3069786" y="5644910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altLang="zh-CN" sz="1100" dirty="0"/>
              <a:t>σ eye width</a:t>
            </a:r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E55E9-2972-1987-3CB4-7D211FCC3D4D}"/>
              </a:ext>
            </a:extLst>
          </p:cNvPr>
          <p:cNvCxnSpPr>
            <a:cxnSpLocks/>
          </p:cNvCxnSpPr>
          <p:nvPr/>
        </p:nvCxnSpPr>
        <p:spPr>
          <a:xfrm>
            <a:off x="3571672" y="1696825"/>
            <a:ext cx="0" cy="25358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673E83-1D04-733A-4978-350EFC11C066}"/>
              </a:ext>
            </a:extLst>
          </p:cNvPr>
          <p:cNvSpPr txBox="1"/>
          <p:nvPr/>
        </p:nvSpPr>
        <p:spPr>
          <a:xfrm>
            <a:off x="3317858" y="42362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Tmid</a:t>
            </a:r>
            <a:endParaRPr lang="en-US" sz="11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3A4350-D2C1-C5F9-AD8F-92DAC1DB09A4}"/>
              </a:ext>
            </a:extLst>
          </p:cNvPr>
          <p:cNvCxnSpPr>
            <a:cxnSpLocks/>
          </p:cNvCxnSpPr>
          <p:nvPr/>
        </p:nvCxnSpPr>
        <p:spPr>
          <a:xfrm>
            <a:off x="3439697" y="1408198"/>
            <a:ext cx="0" cy="25358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1E242-A67A-EE90-C50A-5F44CB05A67D}"/>
              </a:ext>
            </a:extLst>
          </p:cNvPr>
          <p:cNvCxnSpPr>
            <a:cxnSpLocks/>
          </p:cNvCxnSpPr>
          <p:nvPr/>
        </p:nvCxnSpPr>
        <p:spPr>
          <a:xfrm>
            <a:off x="3694221" y="1395168"/>
            <a:ext cx="0" cy="25358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92FD19-C9CC-37B9-8CC3-B73A58AF6B7C}"/>
              </a:ext>
            </a:extLst>
          </p:cNvPr>
          <p:cNvCxnSpPr>
            <a:cxnSpLocks/>
          </p:cNvCxnSpPr>
          <p:nvPr/>
        </p:nvCxnSpPr>
        <p:spPr>
          <a:xfrm>
            <a:off x="3439697" y="1561717"/>
            <a:ext cx="25452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CE1588-7438-D8F0-3EE5-F191882B8F95}"/>
              </a:ext>
            </a:extLst>
          </p:cNvPr>
          <p:cNvSpPr txBox="1"/>
          <p:nvPr/>
        </p:nvSpPr>
        <p:spPr>
          <a:xfrm>
            <a:off x="2677132" y="1212776"/>
            <a:ext cx="1779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40%-60% 3</a:t>
            </a:r>
            <a:r>
              <a:rPr lang="en-US" altLang="zh-CN" sz="1100" dirty="0"/>
              <a:t>σ eye width</a:t>
            </a:r>
            <a:r>
              <a:rPr lang="en-US" sz="1100" dirty="0"/>
              <a:t> 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16422B-92FA-D7C1-3CD0-BC55DDB123DE}"/>
              </a:ext>
            </a:extLst>
          </p:cNvPr>
          <p:cNvSpPr/>
          <p:nvPr/>
        </p:nvSpPr>
        <p:spPr>
          <a:xfrm rot="5400000">
            <a:off x="6657263" y="735946"/>
            <a:ext cx="274371" cy="3034225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0B89FD-0001-EAF6-4A2B-59D496B64A7E}"/>
              </a:ext>
            </a:extLst>
          </p:cNvPr>
          <p:cNvCxnSpPr>
            <a:cxnSpLocks/>
          </p:cNvCxnSpPr>
          <p:nvPr/>
        </p:nvCxnSpPr>
        <p:spPr>
          <a:xfrm>
            <a:off x="3302582" y="2258187"/>
            <a:ext cx="46536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31DFA0-BD83-19D1-DB25-9ACC50B5516E}"/>
              </a:ext>
            </a:extLst>
          </p:cNvPr>
          <p:cNvCxnSpPr>
            <a:cxnSpLocks/>
          </p:cNvCxnSpPr>
          <p:nvPr/>
        </p:nvCxnSpPr>
        <p:spPr>
          <a:xfrm>
            <a:off x="3308431" y="2710672"/>
            <a:ext cx="46536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D457D3-0B8D-6C28-1D18-B1DE0528FE02}"/>
              </a:ext>
            </a:extLst>
          </p:cNvPr>
          <p:cNvCxnSpPr>
            <a:cxnSpLocks/>
          </p:cNvCxnSpPr>
          <p:nvPr/>
        </p:nvCxnSpPr>
        <p:spPr>
          <a:xfrm>
            <a:off x="3308431" y="3228520"/>
            <a:ext cx="46536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A1B77-CD40-619F-B17E-19DC3CF2AF97}"/>
              </a:ext>
            </a:extLst>
          </p:cNvPr>
          <p:cNvCxnSpPr>
            <a:cxnSpLocks/>
          </p:cNvCxnSpPr>
          <p:nvPr/>
        </p:nvCxnSpPr>
        <p:spPr>
          <a:xfrm>
            <a:off x="3296604" y="3699859"/>
            <a:ext cx="46536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98D8760-C438-4F0F-4DAF-C9D44B8730BC}"/>
              </a:ext>
            </a:extLst>
          </p:cNvPr>
          <p:cNvSpPr/>
          <p:nvPr/>
        </p:nvSpPr>
        <p:spPr>
          <a:xfrm rot="5400000">
            <a:off x="6582635" y="1341211"/>
            <a:ext cx="274369" cy="2746270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793C2F-9A0D-80AF-05E2-32AC940D5C36}"/>
              </a:ext>
            </a:extLst>
          </p:cNvPr>
          <p:cNvSpPr/>
          <p:nvPr/>
        </p:nvSpPr>
        <p:spPr>
          <a:xfrm rot="5400000">
            <a:off x="6541567" y="1850257"/>
            <a:ext cx="274369" cy="2746270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DED764-1A8C-B482-63AC-B4F5148CA498}"/>
              </a:ext>
            </a:extLst>
          </p:cNvPr>
          <p:cNvSpPr/>
          <p:nvPr/>
        </p:nvSpPr>
        <p:spPr>
          <a:xfrm rot="5400000">
            <a:off x="6676116" y="2172851"/>
            <a:ext cx="274371" cy="3034225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29211E-A63B-6F20-5283-4C0E0DBBE883}"/>
              </a:ext>
            </a:extLst>
          </p:cNvPr>
          <p:cNvSpPr txBox="1"/>
          <p:nvPr/>
        </p:nvSpPr>
        <p:spPr>
          <a:xfrm>
            <a:off x="8525189" y="3605680"/>
            <a:ext cx="88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AB61DE-BFF0-4F7C-8818-8C7C99AB06C2}"/>
              </a:ext>
            </a:extLst>
          </p:cNvPr>
          <p:cNvSpPr txBox="1"/>
          <p:nvPr/>
        </p:nvSpPr>
        <p:spPr>
          <a:xfrm>
            <a:off x="8525189" y="3059668"/>
            <a:ext cx="88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6E21CC-E71D-0557-DB10-F7B82B42AB89}"/>
              </a:ext>
            </a:extLst>
          </p:cNvPr>
          <p:cNvSpPr txBox="1"/>
          <p:nvPr/>
        </p:nvSpPr>
        <p:spPr>
          <a:xfrm>
            <a:off x="8525189" y="2526006"/>
            <a:ext cx="88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FF0513-556E-DFDF-B629-B1DE8AC28911}"/>
              </a:ext>
            </a:extLst>
          </p:cNvPr>
          <p:cNvSpPr txBox="1"/>
          <p:nvPr/>
        </p:nvSpPr>
        <p:spPr>
          <a:xfrm>
            <a:off x="8525189" y="2068334"/>
            <a:ext cx="88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A90267-0583-7712-A534-4D5E3CD81C98}"/>
              </a:ext>
            </a:extLst>
          </p:cNvPr>
          <p:cNvSpPr txBox="1"/>
          <p:nvPr/>
        </p:nvSpPr>
        <p:spPr>
          <a:xfrm>
            <a:off x="5504476" y="4105434"/>
            <a:ext cx="2719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Sample on 40%-60% of 3</a:t>
            </a:r>
            <a:r>
              <a:rPr lang="en-US" altLang="zh-CN" sz="1100" dirty="0"/>
              <a:t>σ eye width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9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YaHei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sys2020" id="{80B8AD7A-C303-4C62-8F07-C4342CC2590B}" vid="{1652BCC6-46C5-4158-8A2D-F82CDA2102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ansys2020</Template>
  <TotalTime>339</TotalTime>
  <Words>138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Microsoft YaHei</vt:lpstr>
      <vt:lpstr>Arial</vt:lpstr>
      <vt:lpstr>Calibri</vt:lpstr>
      <vt:lpstr>Courier New</vt:lpstr>
      <vt:lpstr>Montserrat</vt:lpstr>
      <vt:lpstr>Montserrat Light</vt:lpstr>
      <vt:lpstr>Wingdings</vt:lpstr>
      <vt:lpstr>ansys2020</vt:lpstr>
      <vt:lpstr>PowerPoint 演示文稿</vt:lpstr>
      <vt:lpstr>EyeSNRCalculator</vt:lpstr>
      <vt:lpstr>Add EyeSNRCalculator as External tools </vt:lpstr>
      <vt:lpstr>Run SNR Calculator</vt:lpstr>
      <vt:lpstr>How SNR Calculator worked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Yongsheng Guo</dc:creator>
  <cp:lastModifiedBy>Yongsheng Guo</cp:lastModifiedBy>
  <cp:revision>38</cp:revision>
  <dcterms:created xsi:type="dcterms:W3CDTF">2022-03-18T01:43:50Z</dcterms:created>
  <dcterms:modified xsi:type="dcterms:W3CDTF">2023-07-25T09:39:40Z</dcterms:modified>
</cp:coreProperties>
</file>