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9203" r:id="rId2"/>
    <p:sldId id="9223" r:id="rId3"/>
    <p:sldId id="9224" r:id="rId4"/>
    <p:sldId id="9225" r:id="rId5"/>
    <p:sldId id="9226" r:id="rId6"/>
    <p:sldId id="9231" r:id="rId7"/>
    <p:sldId id="9199" r:id="rId8"/>
    <p:sldId id="9227" r:id="rId9"/>
    <p:sldId id="9230" r:id="rId10"/>
    <p:sldId id="9228" r:id="rId11"/>
    <p:sldId id="92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4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7FA0B-C30F-4B8C-A74A-28D64C4A27A1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9FFF8-01FE-45B7-B96C-CD14968AE1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三种方式可以达到相同的效果，优先级不同。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9FFF8-01FE-45B7-B96C-CD14968AE1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ipy64 D:\Study\Script\repository\HFSS\GDSII\GDS2XML\GDSTranslator\GDSTranslator\Program.py -</a:t>
            </a:r>
            <a:r>
              <a:rPr lang="en-US" dirty="0" err="1"/>
              <a:t>TechFile</a:t>
            </a:r>
            <a:r>
              <a:rPr lang="en-US" dirty="0"/>
              <a:t> "D:\HFSS\GDSII\GDS2XML\TECH2XML_test\TSMC_INTERPOSER.ircx“ -</a:t>
            </a:r>
            <a:r>
              <a:rPr lang="en-US" dirty="0" err="1"/>
              <a:t>GdsFile</a:t>
            </a:r>
            <a:r>
              <a:rPr lang="en-US" dirty="0"/>
              <a:t>  "D:\HFSS\GDSII\GDS2XML\TECH2XML_test\test.gds"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9FFF8-01FE-45B7-B96C-CD14968AE1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0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ipy64 D:\Study\Script\repository\HFSS\GDSII\GDS2XML\GDSTranslator\GDSTranslator\Program.py -</a:t>
            </a:r>
            <a:r>
              <a:rPr lang="en-US" dirty="0" err="1"/>
              <a:t>TechFile</a:t>
            </a:r>
            <a:r>
              <a:rPr lang="en-US" dirty="0"/>
              <a:t> "D:\HFSS\GDSII\GDS2XML\TECH2XML_test\TSMC_INTERPOSER.ircx“ -</a:t>
            </a:r>
            <a:r>
              <a:rPr lang="en-US" dirty="0" err="1"/>
              <a:t>GdsFile</a:t>
            </a:r>
            <a:r>
              <a:rPr lang="en-US" dirty="0"/>
              <a:t>  "D:\HFSS\GDSII\GDS2XML\TECH2XML_test\test.gds"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9FFF8-01FE-45B7-B96C-CD14968AE1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52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7ED9D4-4466-3D4A-A1D8-243DBFC4D97A}"/>
              </a:ext>
            </a:extLst>
          </p:cNvPr>
          <p:cNvSpPr/>
          <p:nvPr/>
        </p:nvSpPr>
        <p:spPr>
          <a:xfrm>
            <a:off x="0" y="0"/>
            <a:ext cx="922906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2E9555-C0E3-6242-8DEA-C2B96DDE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653"/>
            <a:ext cx="877612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F273EDE-AC3D-0847-BF58-4E2A082BA547}"/>
              </a:ext>
            </a:extLst>
          </p:cNvPr>
          <p:cNvGrpSpPr/>
          <p:nvPr/>
        </p:nvGrpSpPr>
        <p:grpSpPr>
          <a:xfrm>
            <a:off x="5803820" y="-1653"/>
            <a:ext cx="6392156" cy="6870847"/>
            <a:chOff x="4283367" y="-1653"/>
            <a:chExt cx="6392156" cy="6870847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E988F835-CE2B-8940-857B-F1AFC70D7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3367" y="-1653"/>
              <a:ext cx="5942010" cy="6870847"/>
            </a:xfrm>
            <a:prstGeom prst="parallelogram">
              <a:avLst>
                <a:gd name="adj" fmla="val 4951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FE45CA28-206C-A24E-8060-0B768C4C5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513" y="-1653"/>
              <a:ext cx="5942010" cy="6870847"/>
            </a:xfrm>
            <a:prstGeom prst="parallelogram">
              <a:avLst>
                <a:gd name="adj" fmla="val 495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2098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3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513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6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720975" y="2799732"/>
            <a:ext cx="6750051" cy="443198"/>
          </a:xfrm>
        </p:spPr>
        <p:txBody>
          <a:bodyPr>
            <a:spAutoFit/>
          </a:bodyPr>
          <a:lstStyle>
            <a:lvl1pPr algn="ctr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555017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29417" y="3352801"/>
            <a:ext cx="7133167" cy="369332"/>
          </a:xfrm>
        </p:spPr>
        <p:txBody>
          <a:bodyPr>
            <a:spAutoFit/>
          </a:bodyPr>
          <a:lstStyle>
            <a:lvl1pPr marL="0" indent="0" algn="ctr">
              <a:spcBef>
                <a:spcPct val="25000"/>
              </a:spcBef>
              <a:buFontTx/>
              <a:buNone/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8204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bullet layout,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06401" y="381000"/>
            <a:ext cx="9501716" cy="412394"/>
          </a:xfrm>
        </p:spPr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1188720"/>
            <a:ext cx="11582400" cy="5166360"/>
          </a:xfrm>
        </p:spPr>
        <p:txBody>
          <a:bodyPr/>
          <a:lstStyle>
            <a:lvl1pPr marL="457200" indent="-228600">
              <a:lnSpc>
                <a:spcPct val="95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baseline="0"/>
            </a:lvl1pPr>
            <a:lvl2pPr marL="685800" indent="-228600">
              <a:lnSpc>
                <a:spcPct val="95000"/>
              </a:lnSpc>
              <a:spcBef>
                <a:spcPts val="720"/>
              </a:spcBef>
              <a:buFont typeface="Calibri" panose="020F0502020204030204" pitchFamily="34" charset="0"/>
              <a:buChar char="‒"/>
              <a:defRPr sz="2000" b="0"/>
            </a:lvl2pPr>
            <a:lvl3pPr marL="914400" indent="-228600">
              <a:lnSpc>
                <a:spcPct val="95000"/>
              </a:lnSpc>
              <a:spcBef>
                <a:spcPts val="600"/>
              </a:spcBef>
              <a:buFont typeface="Calibri" panose="020F0502020204030204" pitchFamily="34" charset="0"/>
              <a:buChar char="▪"/>
              <a:defRPr sz="2000" b="0"/>
            </a:lvl3pPr>
            <a:lvl4pPr marL="1143000" indent="-228600">
              <a:lnSpc>
                <a:spcPct val="95000"/>
              </a:lnSpc>
              <a:spcBef>
                <a:spcPts val="540"/>
              </a:spcBef>
              <a:defRPr sz="1800" b="0"/>
            </a:lvl4pPr>
            <a:lvl5pPr marL="1371600" indent="-228600">
              <a:lnSpc>
                <a:spcPct val="95000"/>
              </a:lnSpc>
              <a:spcBef>
                <a:spcPts val="480"/>
              </a:spcBef>
              <a:buClrTx/>
              <a:defRPr sz="1600" b="0"/>
            </a:lvl5pPr>
          </a:lstStyle>
          <a:p>
            <a:pPr lvl="0"/>
            <a:r>
              <a:rPr lang="en-US" dirty="0"/>
              <a:t>Bullet one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two</a:t>
            </a:r>
          </a:p>
          <a:p>
            <a:pPr lvl="0"/>
            <a:r>
              <a:rPr lang="en-US" dirty="0"/>
              <a:t>Bullet three</a:t>
            </a:r>
          </a:p>
          <a:p>
            <a:pPr lvl="0"/>
            <a:r>
              <a:rPr lang="en-US" dirty="0"/>
              <a:t>Bullet four</a:t>
            </a:r>
          </a:p>
        </p:txBody>
      </p:sp>
    </p:spTree>
    <p:extLst>
      <p:ext uri="{BB962C8B-B14F-4D97-AF65-F5344CB8AC3E}">
        <p14:creationId xmlns:p14="http://schemas.microsoft.com/office/powerpoint/2010/main" val="4046398537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4BE05B-75B3-45A4-9F8A-ACA1BE26A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31C712-2634-4E42-8361-F45CCE02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4EF0-3155-459E-9ED4-5EDECEC8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200"/>
            </a:lvl2pPr>
            <a:lvl4pPr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8017E-B169-495F-820E-C34D6E4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2F0A-F3D6-49A0-9247-A5504313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338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B69D8B-3849-A240-8C91-34D6FFA0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8560" y="-12916"/>
            <a:ext cx="8473440" cy="6870916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E49F7C9D-6B55-D14B-93E2-401D1F629EF9}"/>
              </a:ext>
            </a:extLst>
          </p:cNvPr>
          <p:cNvSpPr/>
          <p:nvPr/>
        </p:nvSpPr>
        <p:spPr>
          <a:xfrm>
            <a:off x="0" y="-12916"/>
            <a:ext cx="5938285" cy="6870916"/>
          </a:xfrm>
          <a:custGeom>
            <a:avLst/>
            <a:gdLst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688312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466681 w 6883121"/>
              <a:gd name="connsiteY2" fmla="*/ 688312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903217"/>
              <a:gd name="connsiteX1" fmla="*/ 6883121 w 6883121"/>
              <a:gd name="connsiteY1" fmla="*/ 0 h 6903217"/>
              <a:gd name="connsiteX2" fmla="*/ 3908809 w 6883121"/>
              <a:gd name="connsiteY2" fmla="*/ 6903217 h 6903217"/>
              <a:gd name="connsiteX3" fmla="*/ 0 w 6883121"/>
              <a:gd name="connsiteY3" fmla="*/ 6883121 h 6903217"/>
              <a:gd name="connsiteX4" fmla="*/ 0 w 6883121"/>
              <a:gd name="connsiteY4" fmla="*/ 0 h 6903217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66641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3121"/>
              <a:gd name="connsiteY0" fmla="*/ 0 h 6883121"/>
              <a:gd name="connsiteX1" fmla="*/ 6883121 w 6883121"/>
              <a:gd name="connsiteY1" fmla="*/ 0 h 6883121"/>
              <a:gd name="connsiteX2" fmla="*/ 3949957 w 6883121"/>
              <a:gd name="connsiteY2" fmla="*/ 6880357 h 6883121"/>
              <a:gd name="connsiteX3" fmla="*/ 0 w 6883121"/>
              <a:gd name="connsiteY3" fmla="*/ 6883121 h 6883121"/>
              <a:gd name="connsiteX4" fmla="*/ 0 w 6883121"/>
              <a:gd name="connsiteY4" fmla="*/ 0 h 6883121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  <a:gd name="connsiteX0" fmla="*/ 0 w 6887693"/>
              <a:gd name="connsiteY0" fmla="*/ 8128 h 6891249"/>
              <a:gd name="connsiteX1" fmla="*/ 6887693 w 6887693"/>
              <a:gd name="connsiteY1" fmla="*/ 0 h 6891249"/>
              <a:gd name="connsiteX2" fmla="*/ 3949957 w 6887693"/>
              <a:gd name="connsiteY2" fmla="*/ 6888485 h 6891249"/>
              <a:gd name="connsiteX3" fmla="*/ 0 w 6887693"/>
              <a:gd name="connsiteY3" fmla="*/ 6891249 h 6891249"/>
              <a:gd name="connsiteX4" fmla="*/ 0 w 6887693"/>
              <a:gd name="connsiteY4" fmla="*/ 8128 h 6891249"/>
              <a:gd name="connsiteX0" fmla="*/ 0 w 6862293"/>
              <a:gd name="connsiteY0" fmla="*/ 0 h 6883121"/>
              <a:gd name="connsiteX1" fmla="*/ 6862293 w 6862293"/>
              <a:gd name="connsiteY1" fmla="*/ 4572 h 6883121"/>
              <a:gd name="connsiteX2" fmla="*/ 3949957 w 6862293"/>
              <a:gd name="connsiteY2" fmla="*/ 6880357 h 6883121"/>
              <a:gd name="connsiteX3" fmla="*/ 0 w 6862293"/>
              <a:gd name="connsiteY3" fmla="*/ 6883121 h 6883121"/>
              <a:gd name="connsiteX4" fmla="*/ 0 w 6862293"/>
              <a:gd name="connsiteY4" fmla="*/ 0 h 6883121"/>
              <a:gd name="connsiteX0" fmla="*/ 0 w 6836893"/>
              <a:gd name="connsiteY0" fmla="*/ 8128 h 6891249"/>
              <a:gd name="connsiteX1" fmla="*/ 6836893 w 6836893"/>
              <a:gd name="connsiteY1" fmla="*/ 0 h 6891249"/>
              <a:gd name="connsiteX2" fmla="*/ 3949957 w 6836893"/>
              <a:gd name="connsiteY2" fmla="*/ 6888485 h 6891249"/>
              <a:gd name="connsiteX3" fmla="*/ 0 w 6836893"/>
              <a:gd name="connsiteY3" fmla="*/ 6891249 h 6891249"/>
              <a:gd name="connsiteX4" fmla="*/ 0 w 6836893"/>
              <a:gd name="connsiteY4" fmla="*/ 8128 h 6891249"/>
              <a:gd name="connsiteX0" fmla="*/ 0 w 6887693"/>
              <a:gd name="connsiteY0" fmla="*/ 20828 h 6903949"/>
              <a:gd name="connsiteX1" fmla="*/ 6887693 w 6887693"/>
              <a:gd name="connsiteY1" fmla="*/ 0 h 6903949"/>
              <a:gd name="connsiteX2" fmla="*/ 3949957 w 6887693"/>
              <a:gd name="connsiteY2" fmla="*/ 6901185 h 6903949"/>
              <a:gd name="connsiteX3" fmla="*/ 0 w 6887693"/>
              <a:gd name="connsiteY3" fmla="*/ 6903949 h 6903949"/>
              <a:gd name="connsiteX4" fmla="*/ 0 w 6887693"/>
              <a:gd name="connsiteY4" fmla="*/ 20828 h 6903949"/>
              <a:gd name="connsiteX0" fmla="*/ 0 w 6887693"/>
              <a:gd name="connsiteY0" fmla="*/ 0 h 6883121"/>
              <a:gd name="connsiteX1" fmla="*/ 6887693 w 6887693"/>
              <a:gd name="connsiteY1" fmla="*/ 4572 h 6883121"/>
              <a:gd name="connsiteX2" fmla="*/ 3949957 w 6887693"/>
              <a:gd name="connsiteY2" fmla="*/ 6880357 h 6883121"/>
              <a:gd name="connsiteX3" fmla="*/ 0 w 6887693"/>
              <a:gd name="connsiteY3" fmla="*/ 6883121 h 6883121"/>
              <a:gd name="connsiteX4" fmla="*/ 0 w 6887693"/>
              <a:gd name="connsiteY4" fmla="*/ 0 h 688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7693" h="6883121">
                <a:moveTo>
                  <a:pt x="0" y="0"/>
                </a:moveTo>
                <a:lnTo>
                  <a:pt x="6887693" y="4572"/>
                </a:lnTo>
                <a:lnTo>
                  <a:pt x="3949957" y="6880357"/>
                </a:lnTo>
                <a:lnTo>
                  <a:pt x="0" y="6883121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317996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754766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5A684-5DC8-FE42-BB5D-5B218F3D7804}"/>
              </a:ext>
            </a:extLst>
          </p:cNvPr>
          <p:cNvSpPr/>
          <p:nvPr/>
        </p:nvSpPr>
        <p:spPr>
          <a:xfrm>
            <a:off x="1158949" y="-12916"/>
            <a:ext cx="11033051" cy="687091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2B66B-F07A-5447-82E5-385624EDF0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8" y="-12916"/>
            <a:ext cx="11033051" cy="687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6B606-8E91-5E48-9923-89B682098A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9591" y="5956663"/>
            <a:ext cx="1799954" cy="5566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667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667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5EB9CD06-FDE2-E040-92A9-B680BDED7295}"/>
              </a:ext>
            </a:extLst>
          </p:cNvPr>
          <p:cNvSpPr>
            <a:spLocks noChangeAspect="1"/>
          </p:cNvSpPr>
          <p:nvPr/>
        </p:nvSpPr>
        <p:spPr>
          <a:xfrm>
            <a:off x="-1227785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988F835-CE2B-8940-857B-F1AFC70D7F65}"/>
              </a:ext>
            </a:extLst>
          </p:cNvPr>
          <p:cNvSpPr>
            <a:spLocks noChangeAspect="1"/>
          </p:cNvSpPr>
          <p:nvPr/>
        </p:nvSpPr>
        <p:spPr>
          <a:xfrm>
            <a:off x="-181264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4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resen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65A4ABC-77BE-CE47-883D-BB492DCC3F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915"/>
            <a:ext cx="6985946" cy="68709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5DC0F0-9D39-8B42-97E1-6C28375C1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31164"/>
          <a:stretch/>
        </p:blipFill>
        <p:spPr>
          <a:xfrm>
            <a:off x="6985946" y="-14513"/>
            <a:ext cx="5206054" cy="6874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65C968-B347-444D-A160-C01AA98E8F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55" y="5956663"/>
            <a:ext cx="1799954" cy="556687"/>
          </a:xfrm>
          <a:prstGeom prst="rect">
            <a:avLst/>
          </a:prstGeom>
        </p:spPr>
      </p:pic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FE471EC-4756-5A46-8A91-EE7656DE1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95" y="252095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 baseline="0">
                <a:solidFill>
                  <a:schemeClr val="tx1"/>
                </a:solidFill>
                <a:latin typeface="Montserrat" panose="00000500000000000000" pitchFamily="50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B87891C-26C4-D547-ADE0-47DD9B781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4995" y="4689565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 i="0" baseline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  <a:lvl2pPr marL="230188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746125" indent="0">
              <a:buNone/>
              <a:defRPr>
                <a:solidFill>
                  <a:schemeClr val="bg1"/>
                </a:solidFill>
              </a:defRPr>
            </a:lvl4pPr>
            <a:lvl5pPr marL="96996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36C1837E-FF11-E643-9965-E922BDC980BB}"/>
              </a:ext>
            </a:extLst>
          </p:cNvPr>
          <p:cNvSpPr>
            <a:spLocks noChangeAspect="1"/>
          </p:cNvSpPr>
          <p:nvPr/>
        </p:nvSpPr>
        <p:spPr>
          <a:xfrm>
            <a:off x="4506297" y="-12916"/>
            <a:ext cx="5942070" cy="6870916"/>
          </a:xfrm>
          <a:prstGeom prst="parallelogram">
            <a:avLst>
              <a:gd name="adj" fmla="val 49515"/>
            </a:avLst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3589C0E9-E9AE-AC41-B6D0-B8D36416818B}"/>
              </a:ext>
            </a:extLst>
          </p:cNvPr>
          <p:cNvSpPr>
            <a:spLocks noChangeAspect="1"/>
          </p:cNvSpPr>
          <p:nvPr/>
        </p:nvSpPr>
        <p:spPr>
          <a:xfrm>
            <a:off x="3948075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1B1960-CB3F-4DE2-8E04-B6FA1CE6E35D}"/>
              </a:ext>
            </a:extLst>
          </p:cNvPr>
          <p:cNvSpPr>
            <a:spLocks noChangeAspect="1"/>
          </p:cNvSpPr>
          <p:nvPr/>
        </p:nvSpPr>
        <p:spPr>
          <a:xfrm>
            <a:off x="4014911" y="-12916"/>
            <a:ext cx="5942070" cy="6870916"/>
          </a:xfrm>
          <a:prstGeom prst="parallelogram">
            <a:avLst>
              <a:gd name="adj" fmla="val 495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DB04-0C1C-8C49-B65E-A9668E39A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8789" y="6610276"/>
            <a:ext cx="2743200" cy="247724"/>
          </a:xfrm>
        </p:spPr>
        <p:txBody>
          <a:bodyPr/>
          <a:lstStyle>
            <a:lvl1pPr>
              <a:defRPr b="0" i="0"/>
            </a:lvl1pPr>
          </a:lstStyle>
          <a:p>
            <a:fld id="{F2741EF6-35A1-4A01-B483-C4D898CA22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8341DC2-F80D-BD4F-90EE-4B809029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DBEF2CF-4702-F94F-8A23-B22ABBD7D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DCF96AA-4B63-4E37-A78F-348D78E0D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9" y="932155"/>
            <a:ext cx="10972799" cy="5201915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0353C6-10DD-DE4F-90E8-2D3B4C558F3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EB9092-5EF6-D94E-A164-0905AA072E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/>
            </a:lvl1pPr>
          </a:lstStyle>
          <a:p>
            <a:fld id="{F2741EF6-35A1-4A01-B483-C4D898CA2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06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2086AFA-5418-C147-ADBF-A4845608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fld id="{F2741EF6-35A1-4A01-B483-C4D898CA22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2CB888-0168-B94E-B176-2E6B61F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816F82-37D1-4D0E-9F2C-EA73BEEC9A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FB3C0-82B8-4A21-9C3B-EC962D3590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4600" y="1295400"/>
            <a:ext cx="5257800" cy="487680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76F8EBB-E748-6F4B-B147-F656D062E4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6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3696">
          <p15:clr>
            <a:srgbClr val="FBAE40"/>
          </p15:clr>
        </p15:guide>
        <p15:guide id="4" pos="3984">
          <p15:clr>
            <a:srgbClr val="FBAE40"/>
          </p15:clr>
        </p15:guide>
        <p15:guide id="5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46A438-A6DD-9A4D-9633-A82F4BA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5795" y="479973"/>
            <a:ext cx="7556205" cy="637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EF558-9B78-CA48-A7D1-7E767A41B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7321" y="2844383"/>
            <a:ext cx="3487479" cy="11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1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C5D4-E9A2-47E1-AB57-5C9BCB2FB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8E6E4-FA47-4220-B74B-8F2974820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1707D-2EBD-4F55-8E4C-15E919E3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0598-BDE9-443A-BD96-DE4FF6D7F09E}" type="datetimeFigureOut">
              <a:rPr lang="zh-CN" altLang="en-US" smtClean="0"/>
              <a:t>2022/1/28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7A9DE-BF71-4C7B-A34D-6048987F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7D80A-3D4E-46BA-9254-8D56C82B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1EF6-35A1-4A01-B483-C4D898CA22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87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582"/>
            <a:ext cx="10972799" cy="5151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89E09-A731-CC49-8125-C8F8CE0318F9}"/>
              </a:ext>
            </a:extLst>
          </p:cNvPr>
          <p:cNvSpPr/>
          <p:nvPr/>
        </p:nvSpPr>
        <p:spPr>
          <a:xfrm>
            <a:off x="1" y="6286500"/>
            <a:ext cx="10596880" cy="323776"/>
          </a:xfrm>
          <a:custGeom>
            <a:avLst/>
            <a:gdLst>
              <a:gd name="connsiteX0" fmla="*/ 0 w 10525041"/>
              <a:gd name="connsiteY0" fmla="*/ 0 h 323776"/>
              <a:gd name="connsiteX1" fmla="*/ 10525041 w 10525041"/>
              <a:gd name="connsiteY1" fmla="*/ 0 h 323776"/>
              <a:gd name="connsiteX2" fmla="*/ 10525041 w 10525041"/>
              <a:gd name="connsiteY2" fmla="*/ 323776 h 323776"/>
              <a:gd name="connsiteX3" fmla="*/ 0 w 10525041"/>
              <a:gd name="connsiteY3" fmla="*/ 323776 h 323776"/>
              <a:gd name="connsiteX4" fmla="*/ 0 w 10525041"/>
              <a:gd name="connsiteY4" fmla="*/ 0 h 323776"/>
              <a:gd name="connsiteX0" fmla="*/ 0 w 10652041"/>
              <a:gd name="connsiteY0" fmla="*/ 0 h 323776"/>
              <a:gd name="connsiteX1" fmla="*/ 10652041 w 10652041"/>
              <a:gd name="connsiteY1" fmla="*/ 5080 h 323776"/>
              <a:gd name="connsiteX2" fmla="*/ 10525041 w 10652041"/>
              <a:gd name="connsiteY2" fmla="*/ 323776 h 323776"/>
              <a:gd name="connsiteX3" fmla="*/ 0 w 10652041"/>
              <a:gd name="connsiteY3" fmla="*/ 323776 h 323776"/>
              <a:gd name="connsiteX4" fmla="*/ 0 w 10652041"/>
              <a:gd name="connsiteY4" fmla="*/ 0 h 32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52041" h="323776">
                <a:moveTo>
                  <a:pt x="0" y="0"/>
                </a:moveTo>
                <a:lnTo>
                  <a:pt x="10652041" y="5080"/>
                </a:lnTo>
                <a:lnTo>
                  <a:pt x="10525041" y="323776"/>
                </a:lnTo>
                <a:lnTo>
                  <a:pt x="0" y="323776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9F023-66C6-6F4C-B75E-9943C4BA33DD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7656" y="6292364"/>
            <a:ext cx="1276236" cy="397516"/>
          </a:xfrm>
          <a:prstGeom prst="rect">
            <a:avLst/>
          </a:prstGeom>
        </p:spPr>
      </p:pic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/>
        </p:nvSpPr>
        <p:spPr>
          <a:xfrm>
            <a:off x="256215" y="130869"/>
            <a:ext cx="353385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" y="6610276"/>
            <a:ext cx="27432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0" i="0" kern="1200" baseline="0" smtClean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fld id="{F2741EF6-35A1-4A01-B483-C4D898CA22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87534"/>
            <a:ext cx="10972800" cy="5051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9D06F7-1461-3846-8BB3-8917935C0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11308"/>
            <a:ext cx="41148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Montserrat Light" pitchFamily="2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4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spc="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12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461963" marR="0" indent="-23177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746125" marR="0" indent="-288925" algn="l" defTabSz="914400" rtl="0" eaLnBrk="1" fontAlgn="auto" latinLnBrk="0" hangingPunct="1">
        <a:lnSpc>
          <a:spcPct val="12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969963" marR="0" indent="-223838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b="0" i="0" kern="120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1203325" marR="0" indent="-2333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b="0" i="0" kern="1200" baseline="0">
          <a:solidFill>
            <a:schemeClr val="tx1"/>
          </a:solidFill>
          <a:latin typeface="+mn-ea"/>
          <a:ea typeface="Microsoft YaHei Light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4F092E-D9F0-4583-B901-162415018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Running in Batch Mode</a:t>
            </a:r>
            <a:endParaRPr lang="zh-CN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650488-B4F4-44CC-B3F8-A67F015A2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Yongsheng.guo@ansys.com</a:t>
            </a:r>
          </a:p>
          <a:p>
            <a:r>
              <a:rPr lang="en-US" altLang="zh-CN" dirty="0"/>
              <a:t>2021-12-15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38093-74F8-4937-8C62-700452E2CB95}"/>
              </a:ext>
            </a:extLst>
          </p:cNvPr>
          <p:cNvSpPr txBox="1"/>
          <p:nvPr/>
        </p:nvSpPr>
        <p:spPr>
          <a:xfrm>
            <a:off x="2689934" y="5165209"/>
            <a:ext cx="715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version is under test and not be released yet</a:t>
            </a:r>
          </a:p>
        </p:txBody>
      </p:sp>
    </p:spTree>
    <p:extLst>
      <p:ext uri="{BB962C8B-B14F-4D97-AF65-F5344CB8AC3E}">
        <p14:creationId xmlns:p14="http://schemas.microsoft.com/office/powerpoint/2010/main" val="23024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1D76-42E4-442D-BB8B-70058800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44"/>
            <a:ext cx="10972799" cy="515176"/>
          </a:xfrm>
        </p:spPr>
        <p:txBody>
          <a:bodyPr/>
          <a:lstStyle/>
          <a:p>
            <a:r>
              <a:rPr lang="en-US" altLang="zh-CN" dirty="0"/>
              <a:t>Running in batch mode - Linux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A1EE3-95D7-4DB2-B7C2-EB322CF8F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600" dirty="0">
                <a:latin typeface="+mj-lt"/>
              </a:rPr>
              <a:t>Eg1. Configure from system environment:</a:t>
            </a:r>
          </a:p>
          <a:p>
            <a:pPr lvl="1"/>
            <a:r>
              <a:rPr lang="en-US" altLang="zh-CN" sz="1200" dirty="0">
                <a:latin typeface="+mj-lt"/>
              </a:rPr>
              <a:t>export </a:t>
            </a:r>
            <a:r>
              <a:rPr lang="en-US" sz="1200" u="none" strike="noStrike" dirty="0" err="1">
                <a:effectLst/>
                <a:latin typeface="+mj-lt"/>
              </a:rPr>
              <a:t>AedtInstallDir</a:t>
            </a:r>
            <a:r>
              <a:rPr lang="en-US" altLang="zh-CN" sz="1200" dirty="0">
                <a:latin typeface="+mj-lt"/>
              </a:rPr>
              <a:t>='/home/</a:t>
            </a:r>
            <a:r>
              <a:rPr lang="en-US" altLang="zh-CN" sz="1200" dirty="0" err="1">
                <a:latin typeface="+mj-lt"/>
              </a:rPr>
              <a:t>ansys</a:t>
            </a:r>
            <a:r>
              <a:rPr lang="en-US" altLang="zh-CN" sz="1200" dirty="0">
                <a:latin typeface="+mj-lt"/>
              </a:rPr>
              <a:t>/app/AnsysEM20.1/Linux64'</a:t>
            </a:r>
          </a:p>
          <a:p>
            <a:pPr lvl="1"/>
            <a:r>
              <a:rPr lang="en-US" altLang="zh-CN" sz="1200" dirty="0">
                <a:latin typeface="+mj-lt"/>
              </a:rPr>
              <a:t>export </a:t>
            </a:r>
            <a:r>
              <a:rPr lang="en-US" sz="1200" b="0" u="none" strike="noStrike" dirty="0" err="1">
                <a:solidFill>
                  <a:srgbClr val="000000"/>
                </a:solidFill>
                <a:effectLst/>
                <a:latin typeface="+mj-lt"/>
              </a:rPr>
              <a:t>GdsFile</a:t>
            </a:r>
            <a:r>
              <a:rPr lang="en-US" altLang="zh-CN" sz="1200" dirty="0">
                <a:latin typeface="+mj-lt"/>
              </a:rPr>
              <a:t>=/home/</a:t>
            </a:r>
            <a:r>
              <a:rPr lang="en-US" altLang="zh-CN" sz="1200" dirty="0" err="1">
                <a:latin typeface="+mj-lt"/>
              </a:rPr>
              <a:t>ansys</a:t>
            </a:r>
            <a:r>
              <a:rPr lang="en-US" altLang="zh-CN" sz="1200" dirty="0">
                <a:latin typeface="+mj-lt"/>
              </a:rPr>
              <a:t>/</a:t>
            </a:r>
            <a:r>
              <a:rPr lang="en-US" altLang="zh-CN" sz="1200" dirty="0" err="1">
                <a:latin typeface="+mj-lt"/>
              </a:rPr>
              <a:t>yguo</a:t>
            </a:r>
            <a:r>
              <a:rPr lang="en-US" altLang="zh-CN" sz="1200" dirty="0">
                <a:latin typeface="+mj-lt"/>
              </a:rPr>
              <a:t>/test/</a:t>
            </a:r>
            <a:r>
              <a:rPr lang="en-US" altLang="zh-CN" sz="1200" dirty="0" err="1">
                <a:latin typeface="+mj-lt"/>
              </a:rPr>
              <a:t>test.gds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export </a:t>
            </a:r>
            <a:r>
              <a:rPr lang="en-US" sz="1200" b="0" u="none" strike="noStrike" dirty="0" err="1">
                <a:solidFill>
                  <a:srgbClr val="000000"/>
                </a:solidFill>
                <a:effectLst/>
                <a:latin typeface="+mj-lt"/>
              </a:rPr>
              <a:t>TechFile</a:t>
            </a:r>
            <a:r>
              <a:rPr lang="en-US" altLang="zh-CN" sz="1200" dirty="0">
                <a:latin typeface="+mj-lt"/>
              </a:rPr>
              <a:t>=/home/</a:t>
            </a:r>
            <a:r>
              <a:rPr lang="en-US" altLang="zh-CN" sz="1200" dirty="0" err="1">
                <a:latin typeface="+mj-lt"/>
              </a:rPr>
              <a:t>ansys</a:t>
            </a:r>
            <a:r>
              <a:rPr lang="en-US" altLang="zh-CN" sz="1200" dirty="0">
                <a:latin typeface="+mj-lt"/>
              </a:rPr>
              <a:t>/</a:t>
            </a:r>
            <a:r>
              <a:rPr lang="en-US" altLang="zh-CN" sz="1200" dirty="0" err="1">
                <a:latin typeface="+mj-lt"/>
              </a:rPr>
              <a:t>yguo</a:t>
            </a:r>
            <a:r>
              <a:rPr lang="en-US" altLang="zh-CN" sz="1200" dirty="0">
                <a:latin typeface="+mj-lt"/>
              </a:rPr>
              <a:t>/test/</a:t>
            </a:r>
            <a:r>
              <a:rPr lang="en-US" altLang="zh-CN" sz="1200" dirty="0" err="1">
                <a:latin typeface="+mj-lt"/>
              </a:rPr>
              <a:t>TSMC_INTERPOSER.ircx</a:t>
            </a:r>
            <a:endParaRPr lang="en-US" altLang="zh-CN" sz="1200" dirty="0">
              <a:latin typeface="+mj-lt"/>
            </a:endParaRPr>
          </a:p>
          <a:p>
            <a:pPr lvl="1"/>
            <a:r>
              <a:rPr lang="en-US" altLang="zh-CN" sz="1200" dirty="0">
                <a:latin typeface="+mj-lt"/>
              </a:rPr>
              <a:t>export ipy64="$</a:t>
            </a:r>
            <a:r>
              <a:rPr lang="en-US" sz="1200" u="none" strike="noStrike" dirty="0" err="1">
                <a:effectLst/>
                <a:latin typeface="+mj-lt"/>
              </a:rPr>
              <a:t>AedtInstallDir</a:t>
            </a:r>
            <a:r>
              <a:rPr lang="en-US" sz="1200" u="none" strike="noStrike" dirty="0">
                <a:effectLst/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/common/mono/Linux64/bin/mono $</a:t>
            </a:r>
            <a:r>
              <a:rPr lang="en-US" sz="1200" u="none" strike="noStrike" dirty="0" err="1">
                <a:effectLst/>
                <a:latin typeface="+mj-lt"/>
              </a:rPr>
              <a:t>AedtInstallDir</a:t>
            </a:r>
            <a:r>
              <a:rPr lang="en-US" sz="1200" u="none" strike="noStrike" dirty="0">
                <a:effectLst/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/common/</a:t>
            </a:r>
            <a:r>
              <a:rPr lang="en-US" altLang="zh-CN" sz="1200" dirty="0" err="1">
                <a:latin typeface="+mj-lt"/>
              </a:rPr>
              <a:t>IronPython</a:t>
            </a:r>
            <a:r>
              <a:rPr lang="en-US" altLang="zh-CN" sz="1200" dirty="0">
                <a:latin typeface="+mj-lt"/>
              </a:rPr>
              <a:t>/ipy64.exe"</a:t>
            </a:r>
          </a:p>
          <a:p>
            <a:pPr lvl="1"/>
            <a:r>
              <a:rPr lang="en-US" altLang="zh-CN" sz="1200" dirty="0">
                <a:latin typeface="+mj-lt"/>
              </a:rPr>
              <a:t>$ipy64  GDSImportWizard.py </a:t>
            </a:r>
          </a:p>
          <a:p>
            <a:pPr marL="0" indent="0">
              <a:buNone/>
            </a:pPr>
            <a:endParaRPr lang="en-US" altLang="zh-CN" sz="1600" dirty="0">
              <a:latin typeface="+mj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j-lt"/>
              </a:rPr>
              <a:t>Eg2. Configure from command arguments:</a:t>
            </a:r>
          </a:p>
          <a:p>
            <a:pPr lvl="1"/>
            <a:r>
              <a:rPr lang="en-US" altLang="zh-CN" sz="1200" dirty="0">
                <a:latin typeface="+mj-lt"/>
              </a:rPr>
              <a:t>export </a:t>
            </a:r>
            <a:r>
              <a:rPr lang="en-US" sz="1200" dirty="0" err="1">
                <a:latin typeface="+mj-lt"/>
              </a:rPr>
              <a:t>AedtInstallDir</a:t>
            </a:r>
            <a:r>
              <a:rPr lang="en-US" altLang="zh-CN" sz="1200" dirty="0">
                <a:latin typeface="+mj-lt"/>
              </a:rPr>
              <a:t>='/home/</a:t>
            </a:r>
            <a:r>
              <a:rPr lang="en-US" altLang="zh-CN" sz="1200" dirty="0" err="1">
                <a:latin typeface="+mj-lt"/>
              </a:rPr>
              <a:t>ansys</a:t>
            </a:r>
            <a:r>
              <a:rPr lang="en-US" altLang="zh-CN" sz="1200" dirty="0">
                <a:latin typeface="+mj-lt"/>
              </a:rPr>
              <a:t>/app/AnsysEM20.1/Linux64'</a:t>
            </a:r>
          </a:p>
          <a:p>
            <a:pPr lvl="1"/>
            <a:r>
              <a:rPr lang="en-US" altLang="zh-CN" sz="1200" dirty="0">
                <a:latin typeface="+mj-lt"/>
              </a:rPr>
              <a:t>export ipy64="$</a:t>
            </a:r>
            <a:r>
              <a:rPr lang="en-US" sz="1200" dirty="0" err="1">
                <a:latin typeface="+mj-lt"/>
              </a:rPr>
              <a:t>AedtInstallDir</a:t>
            </a:r>
            <a:r>
              <a:rPr 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/common/mono/Linux64/bin/mono $</a:t>
            </a:r>
            <a:r>
              <a:rPr lang="en-US" sz="1200" dirty="0" err="1">
                <a:latin typeface="+mj-lt"/>
              </a:rPr>
              <a:t>AedtInstallDir</a:t>
            </a:r>
            <a:r>
              <a:rPr 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/common/</a:t>
            </a:r>
            <a:r>
              <a:rPr lang="en-US" altLang="zh-CN" sz="1200" dirty="0" err="1">
                <a:latin typeface="+mj-lt"/>
              </a:rPr>
              <a:t>IronPython</a:t>
            </a:r>
            <a:r>
              <a:rPr lang="en-US" altLang="zh-CN" sz="1200" dirty="0">
                <a:latin typeface="+mj-lt"/>
              </a:rPr>
              <a:t>/ipy64.exe"</a:t>
            </a:r>
          </a:p>
          <a:p>
            <a:pPr lvl="1"/>
            <a:r>
              <a:rPr lang="en-US" altLang="zh-CN" sz="1200" dirty="0">
                <a:latin typeface="+mj-lt"/>
              </a:rPr>
              <a:t>$ipy64  GDSImportWizard.py –</a:t>
            </a:r>
            <a:r>
              <a:rPr lang="en-US" altLang="zh-CN" sz="1200" dirty="0" err="1">
                <a:latin typeface="+mj-lt"/>
              </a:rPr>
              <a:t>GdsFile</a:t>
            </a:r>
            <a:r>
              <a:rPr lang="en-US" altLang="zh-CN" sz="1200" dirty="0">
                <a:latin typeface="+mj-lt"/>
              </a:rPr>
              <a:t> “D:\HFSS\GDSII\GDS2XML\TECH2XML_test\</a:t>
            </a:r>
            <a:r>
              <a:rPr lang="en-US" altLang="zh-CN" sz="1200" dirty="0" err="1">
                <a:latin typeface="+mj-lt"/>
              </a:rPr>
              <a:t>test.gds</a:t>
            </a:r>
            <a:r>
              <a:rPr lang="en-US" altLang="zh-CN" sz="1200" dirty="0">
                <a:latin typeface="+mj-lt"/>
              </a:rPr>
              <a:t>” –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TechFile</a:t>
            </a:r>
            <a:r>
              <a:rPr lang="en-US" sz="1200" dirty="0">
                <a:latin typeface="+mj-lt"/>
              </a:rPr>
              <a:t> “</a:t>
            </a:r>
            <a:r>
              <a:rPr lang="en-US" altLang="zh-CN" sz="1200" dirty="0">
                <a:latin typeface="+mj-lt"/>
              </a:rPr>
              <a:t>D:\HFSS\GDSII\GDS2XML\TECH2XML_test\</a:t>
            </a:r>
            <a:r>
              <a:rPr lang="en-US" altLang="zh-CN" sz="1200" dirty="0" err="1">
                <a:latin typeface="+mj-lt"/>
              </a:rPr>
              <a:t>TSMC_INTERPOSER.ircx</a:t>
            </a:r>
            <a:r>
              <a:rPr lang="en-US" sz="1200" dirty="0">
                <a:latin typeface="+mj-lt"/>
              </a:rPr>
              <a:t>”</a:t>
            </a:r>
            <a:endParaRPr lang="en-US" altLang="zh-CN" sz="1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D31B7-D4CE-4187-AAA3-0C7FCA6BBF80}"/>
              </a:ext>
            </a:extLst>
          </p:cNvPr>
          <p:cNvSpPr txBox="1"/>
          <p:nvPr/>
        </p:nvSpPr>
        <p:spPr>
          <a:xfrm>
            <a:off x="541538" y="5264458"/>
            <a:ext cx="853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altLang="zh-CN" sz="1800" dirty="0">
                <a:latin typeface="+mj-lt"/>
              </a:rPr>
              <a:t>system environment and command arguments could be mixed.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D051-624E-4E05-B4F0-4DDFC918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in batch mode - Linux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1E2D-E764-442F-B705-4B9E9C8E6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short command is supported:</a:t>
            </a:r>
          </a:p>
          <a:p>
            <a:pPr lvl="1"/>
            <a:r>
              <a:rPr lang="en-US" altLang="zh-CN" sz="1800" dirty="0">
                <a:latin typeface="+mj-lt"/>
              </a:rPr>
              <a:t>ipy64 GDSImportWizard.py </a:t>
            </a:r>
            <a:r>
              <a:rPr lang="en-US" altLang="zh-CN" sz="1800" dirty="0" err="1">
                <a:latin typeface="+mj-lt"/>
              </a:rPr>
              <a:t>gdspath</a:t>
            </a:r>
            <a:endParaRPr lang="en-US" altLang="zh-CN" sz="1800" dirty="0">
              <a:latin typeface="+mj-lt"/>
            </a:endParaRPr>
          </a:p>
          <a:p>
            <a:pPr lvl="1"/>
            <a:r>
              <a:rPr lang="en-US" altLang="zh-CN" sz="1800" dirty="0">
                <a:latin typeface="+mj-lt"/>
              </a:rPr>
              <a:t>ipy64 GDSImportWizard.py </a:t>
            </a:r>
            <a:r>
              <a:rPr lang="en-US" altLang="zh-CN" sz="1800" dirty="0" err="1">
                <a:latin typeface="+mj-lt"/>
              </a:rPr>
              <a:t>gdspath</a:t>
            </a:r>
            <a:r>
              <a:rPr lang="en-US" altLang="zh-CN" sz="1800" dirty="0">
                <a:latin typeface="+mj-lt"/>
              </a:rPr>
              <a:t> </a:t>
            </a:r>
            <a:r>
              <a:rPr lang="en-US" altLang="zh-CN" sz="1800" dirty="0" err="1">
                <a:latin typeface="+mj-lt"/>
              </a:rPr>
              <a:t>edbpath</a:t>
            </a:r>
            <a:endParaRPr lang="en-US" altLang="zh-CN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altLang="zh-CN" sz="2000" dirty="0">
                <a:latin typeface="+mj-lt"/>
              </a:rPr>
              <a:t>Eg3. short command</a:t>
            </a:r>
          </a:p>
          <a:p>
            <a:pPr lvl="1"/>
            <a:r>
              <a:rPr lang="en-US" altLang="zh-CN" sz="1800" dirty="0">
                <a:latin typeface="+mj-lt"/>
              </a:rPr>
              <a:t>export </a:t>
            </a:r>
            <a:r>
              <a:rPr lang="en-US" sz="1800" dirty="0" err="1">
                <a:latin typeface="+mj-lt"/>
              </a:rPr>
              <a:t>AedtInstallDir</a:t>
            </a:r>
            <a:r>
              <a:rPr lang="en-US" altLang="zh-CN" sz="1800" dirty="0">
                <a:latin typeface="+mj-lt"/>
              </a:rPr>
              <a:t>='/home/</a:t>
            </a:r>
            <a:r>
              <a:rPr lang="en-US" altLang="zh-CN" sz="1800" dirty="0" err="1">
                <a:latin typeface="+mj-lt"/>
              </a:rPr>
              <a:t>ansys</a:t>
            </a:r>
            <a:r>
              <a:rPr lang="en-US" altLang="zh-CN" sz="1800" dirty="0">
                <a:latin typeface="+mj-lt"/>
              </a:rPr>
              <a:t>/app/AnsysEM20.1/Linux64'</a:t>
            </a:r>
          </a:p>
          <a:p>
            <a:pPr lvl="1"/>
            <a:r>
              <a:rPr lang="en-US" altLang="zh-CN" sz="1800" dirty="0">
                <a:latin typeface="+mj-lt"/>
              </a:rPr>
              <a:t>export ipy64="$</a:t>
            </a:r>
            <a:r>
              <a:rPr lang="en-US" altLang="zh-CN" sz="1800" dirty="0" err="1">
                <a:latin typeface="+mj-lt"/>
              </a:rPr>
              <a:t>aedtInstallPath</a:t>
            </a:r>
            <a:r>
              <a:rPr lang="en-US" altLang="zh-CN" sz="1800" dirty="0">
                <a:latin typeface="+mj-lt"/>
              </a:rPr>
              <a:t>/common/mono/Linux64/bin/mono $</a:t>
            </a:r>
            <a:r>
              <a:rPr lang="en-US" altLang="zh-CN" sz="1800" dirty="0" err="1">
                <a:latin typeface="+mj-lt"/>
              </a:rPr>
              <a:t>aedtInstallPath</a:t>
            </a:r>
            <a:r>
              <a:rPr lang="en-US" altLang="zh-CN" sz="1800" dirty="0">
                <a:latin typeface="+mj-lt"/>
              </a:rPr>
              <a:t>/common/</a:t>
            </a:r>
            <a:r>
              <a:rPr lang="en-US" altLang="zh-CN" sz="1800" dirty="0" err="1">
                <a:latin typeface="+mj-lt"/>
              </a:rPr>
              <a:t>IronPython</a:t>
            </a:r>
            <a:r>
              <a:rPr lang="en-US" altLang="zh-CN" sz="1800" dirty="0">
                <a:latin typeface="+mj-lt"/>
              </a:rPr>
              <a:t>/ipy64.exe"</a:t>
            </a:r>
          </a:p>
          <a:p>
            <a:pPr lvl="1"/>
            <a:r>
              <a:rPr lang="en-US" altLang="zh-CN" sz="1800" dirty="0">
                <a:latin typeface="+mj-lt"/>
              </a:rPr>
              <a:t>$ipy64  GDSImportWizard.py “D:\HFSS\GDSII\GDS2XML\TECH2XML_test\</a:t>
            </a:r>
            <a:r>
              <a:rPr lang="en-US" altLang="zh-CN" sz="1800" dirty="0" err="1">
                <a:latin typeface="+mj-lt"/>
              </a:rPr>
              <a:t>test.gds</a:t>
            </a:r>
            <a:r>
              <a:rPr lang="en-US" altLang="zh-CN" sz="1800" dirty="0">
                <a:latin typeface="+mj-lt"/>
              </a:rPr>
              <a:t>” –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TechFile</a:t>
            </a:r>
            <a:r>
              <a:rPr lang="en-US" sz="1800" dirty="0">
                <a:latin typeface="+mj-lt"/>
              </a:rPr>
              <a:t> “</a:t>
            </a:r>
            <a:r>
              <a:rPr lang="en-US" altLang="zh-CN" sz="1800" dirty="0">
                <a:latin typeface="+mj-lt"/>
              </a:rPr>
              <a:t>D:\HFSS\GDSII\GDS2XML\TECH2XML_test\</a:t>
            </a:r>
            <a:r>
              <a:rPr lang="en-US" altLang="zh-CN" sz="1800" dirty="0" err="1">
                <a:latin typeface="+mj-lt"/>
              </a:rPr>
              <a:t>TSMC_INTERPOSER.ircx</a:t>
            </a:r>
            <a:r>
              <a:rPr lang="en-US" sz="1800" dirty="0">
                <a:latin typeface="+mj-lt"/>
              </a:rPr>
              <a:t>”</a:t>
            </a:r>
            <a:endParaRPr lang="en-US" altLang="zh-CN" sz="1800" dirty="0">
              <a:latin typeface="+mj-lt"/>
            </a:endParaRP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507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9CE9B1-13D8-4264-A2E9-140C587D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Parameters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2E3881-2E1C-43D2-B11C-DA486FAEBE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There are three positions where importing parameters can be set</a:t>
            </a:r>
          </a:p>
          <a:p>
            <a:pPr marL="687388" lvl="1" indent="-457200">
              <a:buFont typeface="+mj-lt"/>
              <a:buAutoNum type="arabicParenR"/>
            </a:pPr>
            <a:r>
              <a:rPr lang="en-US" dirty="0"/>
              <a:t>Configure file: tech2xmlOption.json, this file will be generated if not exist under the folder of “GDSImportWizard.py” when running the wizard.</a:t>
            </a:r>
          </a:p>
          <a:p>
            <a:pPr marL="687388" lvl="1" indent="-457200">
              <a:buFont typeface="+mj-lt"/>
              <a:buAutoNum type="arabicParenR"/>
            </a:pPr>
            <a:r>
              <a:rPr lang="en-US" dirty="0"/>
              <a:t>Using </a:t>
            </a:r>
            <a:r>
              <a:rPr lang="en-US" altLang="zh-CN" dirty="0"/>
              <a:t>system</a:t>
            </a:r>
            <a:r>
              <a:rPr lang="en-US" dirty="0"/>
              <a:t> environment variables</a:t>
            </a:r>
          </a:p>
          <a:p>
            <a:pPr marL="687388" lvl="1" indent="-457200">
              <a:buFont typeface="+mj-lt"/>
              <a:buAutoNum type="arabicParenR"/>
            </a:pPr>
            <a:r>
              <a:rPr lang="en-US" dirty="0"/>
              <a:t>Set the parameters in command </a:t>
            </a:r>
            <a:r>
              <a:rPr lang="en-US" altLang="zh-CN" dirty="0"/>
              <a:t>arguments</a:t>
            </a:r>
            <a:r>
              <a:rPr lang="en-US" dirty="0"/>
              <a:t>.</a:t>
            </a:r>
          </a:p>
          <a:p>
            <a:pPr marL="687388" lvl="1" indent="-457200">
              <a:buFont typeface="+mj-lt"/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These three methods can achieve the same effect, but with different priorities.</a:t>
            </a:r>
          </a:p>
        </p:txBody>
      </p:sp>
    </p:spTree>
    <p:extLst>
      <p:ext uri="{BB962C8B-B14F-4D97-AF65-F5344CB8AC3E}">
        <p14:creationId xmlns:p14="http://schemas.microsoft.com/office/powerpoint/2010/main" val="202545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D9351D-F5B4-4B84-9DCF-86966E547B15}"/>
              </a:ext>
            </a:extLst>
          </p:cNvPr>
          <p:cNvSpPr/>
          <p:nvPr/>
        </p:nvSpPr>
        <p:spPr>
          <a:xfrm rot="5400000">
            <a:off x="482722" y="3464738"/>
            <a:ext cx="3999393" cy="869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56612-BF7F-4681-883E-1239E31C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Priorities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983AE3-60C9-426F-AD0D-47DC268229A2}"/>
              </a:ext>
            </a:extLst>
          </p:cNvPr>
          <p:cNvGrpSpPr/>
          <p:nvPr/>
        </p:nvGrpSpPr>
        <p:grpSpPr>
          <a:xfrm>
            <a:off x="1091954" y="958787"/>
            <a:ext cx="2867488" cy="941033"/>
            <a:chOff x="1091954" y="958787"/>
            <a:chExt cx="2867488" cy="9410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49AA8C4-5EF4-4C8B-80CB-8DCF7803EDAB}"/>
                </a:ext>
              </a:extLst>
            </p:cNvPr>
            <p:cNvSpPr/>
            <p:nvPr/>
          </p:nvSpPr>
          <p:spPr>
            <a:xfrm>
              <a:off x="1091954" y="958787"/>
              <a:ext cx="2867488" cy="94103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8AC3BA-D8ED-4203-83B1-ABECA628AABA}"/>
                </a:ext>
              </a:extLst>
            </p:cNvPr>
            <p:cNvSpPr txBox="1"/>
            <p:nvPr/>
          </p:nvSpPr>
          <p:spPr>
            <a:xfrm>
              <a:off x="1191828" y="1257953"/>
              <a:ext cx="2581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tech2xmlOption.json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CEFC20-3E97-443C-8761-0B44ECE09B2F}"/>
              </a:ext>
            </a:extLst>
          </p:cNvPr>
          <p:cNvGrpSpPr/>
          <p:nvPr/>
        </p:nvGrpSpPr>
        <p:grpSpPr>
          <a:xfrm>
            <a:off x="1091954" y="2070713"/>
            <a:ext cx="2867488" cy="941033"/>
            <a:chOff x="1091954" y="2470210"/>
            <a:chExt cx="2867488" cy="9410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3C5FE84-80A6-46C1-84CB-1BC105418B5A}"/>
                </a:ext>
              </a:extLst>
            </p:cNvPr>
            <p:cNvSpPr/>
            <p:nvPr/>
          </p:nvSpPr>
          <p:spPr>
            <a:xfrm>
              <a:off x="1091954" y="2470210"/>
              <a:ext cx="2867488" cy="941033"/>
            </a:xfrm>
            <a:prstGeom prst="round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E8E0D0-3B00-43AE-830F-7CBFC6C6F57D}"/>
                </a:ext>
              </a:extLst>
            </p:cNvPr>
            <p:cNvSpPr txBox="1"/>
            <p:nvPr/>
          </p:nvSpPr>
          <p:spPr>
            <a:xfrm>
              <a:off x="1191828" y="2769376"/>
              <a:ext cx="2581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System</a:t>
              </a:r>
              <a:r>
                <a:rPr lang="en-US" dirty="0"/>
                <a:t> environment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8B5F73-CEE1-46CB-BB00-D8BCDC7C7B35}"/>
              </a:ext>
            </a:extLst>
          </p:cNvPr>
          <p:cNvGrpSpPr/>
          <p:nvPr/>
        </p:nvGrpSpPr>
        <p:grpSpPr>
          <a:xfrm>
            <a:off x="1091954" y="3171543"/>
            <a:ext cx="2867488" cy="941033"/>
            <a:chOff x="1091954" y="4130334"/>
            <a:chExt cx="2867488" cy="94103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45B44B9-F640-46F8-B40C-FBF2E45B8502}"/>
                </a:ext>
              </a:extLst>
            </p:cNvPr>
            <p:cNvSpPr/>
            <p:nvPr/>
          </p:nvSpPr>
          <p:spPr>
            <a:xfrm>
              <a:off x="1091954" y="4130334"/>
              <a:ext cx="2867488" cy="94103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5CA105-1EC3-4059-9056-DF9F3C6606F0}"/>
                </a:ext>
              </a:extLst>
            </p:cNvPr>
            <p:cNvSpPr txBox="1"/>
            <p:nvPr/>
          </p:nvSpPr>
          <p:spPr>
            <a:xfrm>
              <a:off x="1091954" y="4376236"/>
              <a:ext cx="26810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Command arguments</a:t>
              </a:r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B1BDAF-1C9F-47DF-BCDF-5DB2A557800C}"/>
              </a:ext>
            </a:extLst>
          </p:cNvPr>
          <p:cNvSpPr txBox="1"/>
          <p:nvPr/>
        </p:nvSpPr>
        <p:spPr>
          <a:xfrm>
            <a:off x="3052255" y="5529881"/>
            <a:ext cx="2209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Priorities High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1A3F02-6EA4-4823-9AD3-DA992647732C}"/>
              </a:ext>
            </a:extLst>
          </p:cNvPr>
          <p:cNvSpPr txBox="1"/>
          <p:nvPr/>
        </p:nvSpPr>
        <p:spPr>
          <a:xfrm>
            <a:off x="4933025" y="1109121"/>
            <a:ext cx="6649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the same parameter given in multiple places, the higher priority parameter will take precedence.  </a:t>
            </a:r>
          </a:p>
          <a:p>
            <a:endParaRPr lang="en-US" altLang="zh-CN" dirty="0"/>
          </a:p>
          <a:p>
            <a:r>
              <a:rPr lang="en-US" altLang="zh-CN" dirty="0"/>
              <a:t>As one example, if one parameter is given in System</a:t>
            </a:r>
            <a:r>
              <a:rPr lang="en-US" dirty="0"/>
              <a:t> environment and tech2xmlOption.json at the same time, </a:t>
            </a:r>
            <a:r>
              <a:rPr lang="en-US" altLang="zh-CN" dirty="0"/>
              <a:t>System</a:t>
            </a:r>
            <a:r>
              <a:rPr lang="en-US" dirty="0"/>
              <a:t> environment value will have high priorities and </a:t>
            </a:r>
            <a:r>
              <a:rPr lang="en-US" altLang="zh-CN" dirty="0"/>
              <a:t>take precedence.</a:t>
            </a:r>
            <a:r>
              <a:rPr lang="en-US" dirty="0"/>
              <a:t>  </a:t>
            </a:r>
            <a:r>
              <a:rPr lang="en-US" altLang="zh-CN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GUI I</a:t>
            </a:r>
            <a:r>
              <a:rPr lang="en-US" dirty="0"/>
              <a:t>nterface </a:t>
            </a:r>
            <a:r>
              <a:rPr lang="en-US" altLang="zh-CN" dirty="0"/>
              <a:t>have the highest priority, Command arguments System</a:t>
            </a:r>
            <a:r>
              <a:rPr lang="en-US" dirty="0"/>
              <a:t> environment and tech2xmlOption.json setting will be used as initial values of GUI input elements.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9D3417-551C-4677-89F0-8ED36BA169C6}"/>
              </a:ext>
            </a:extLst>
          </p:cNvPr>
          <p:cNvGrpSpPr/>
          <p:nvPr/>
        </p:nvGrpSpPr>
        <p:grpSpPr>
          <a:xfrm>
            <a:off x="1100833" y="4257721"/>
            <a:ext cx="2867488" cy="941033"/>
            <a:chOff x="1091954" y="4130334"/>
            <a:chExt cx="2867488" cy="941033"/>
          </a:xfrm>
          <a:solidFill>
            <a:srgbClr val="FFFF00"/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CAE92CD-2564-48A6-9834-8AC5A7A524E0}"/>
                </a:ext>
              </a:extLst>
            </p:cNvPr>
            <p:cNvSpPr/>
            <p:nvPr/>
          </p:nvSpPr>
          <p:spPr>
            <a:xfrm>
              <a:off x="1091954" y="4130334"/>
              <a:ext cx="2867488" cy="941033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28564D-62C0-4454-B8A7-10C243B1D35C}"/>
                </a:ext>
              </a:extLst>
            </p:cNvPr>
            <p:cNvSpPr txBox="1"/>
            <p:nvPr/>
          </p:nvSpPr>
          <p:spPr>
            <a:xfrm>
              <a:off x="1091954" y="4376236"/>
              <a:ext cx="2681057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GUI </a:t>
              </a:r>
              <a:r>
                <a:rPr lang="en-US" altLang="zh-CN" dirty="0"/>
                <a:t>I</a:t>
              </a:r>
              <a:r>
                <a:rPr lang="en-US" dirty="0"/>
                <a:t>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124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690E-33E1-46C3-AEE0-FAEE2676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EEDCCA-8F17-497E-9D5B-E18FDD670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00081"/>
              </p:ext>
            </p:extLst>
          </p:nvPr>
        </p:nvGraphicFramePr>
        <p:xfrm>
          <a:off x="687698" y="903288"/>
          <a:ext cx="10072037" cy="5051424"/>
        </p:xfrm>
        <a:graphic>
          <a:graphicData uri="http://schemas.openxmlformats.org/drawingml/2006/table">
            <a:tbl>
              <a:tblPr/>
              <a:tblGrid>
                <a:gridCol w="2082135">
                  <a:extLst>
                    <a:ext uri="{9D8B030D-6E8A-4147-A177-3AD203B41FA5}">
                      <a16:colId xmlns:a16="http://schemas.microsoft.com/office/drawing/2014/main" val="4091675077"/>
                    </a:ext>
                  </a:extLst>
                </a:gridCol>
                <a:gridCol w="907028">
                  <a:extLst>
                    <a:ext uri="{9D8B030D-6E8A-4147-A177-3AD203B41FA5}">
                      <a16:colId xmlns:a16="http://schemas.microsoft.com/office/drawing/2014/main" val="3512954396"/>
                    </a:ext>
                  </a:extLst>
                </a:gridCol>
                <a:gridCol w="593298">
                  <a:extLst>
                    <a:ext uri="{9D8B030D-6E8A-4147-A177-3AD203B41FA5}">
                      <a16:colId xmlns:a16="http://schemas.microsoft.com/office/drawing/2014/main" val="24941368"/>
                    </a:ext>
                  </a:extLst>
                </a:gridCol>
                <a:gridCol w="1622354">
                  <a:extLst>
                    <a:ext uri="{9D8B030D-6E8A-4147-A177-3AD203B41FA5}">
                      <a16:colId xmlns:a16="http://schemas.microsoft.com/office/drawing/2014/main" val="2803599548"/>
                    </a:ext>
                  </a:extLst>
                </a:gridCol>
                <a:gridCol w="4867222">
                  <a:extLst>
                    <a:ext uri="{9D8B030D-6E8A-4147-A177-3AD203B41FA5}">
                      <a16:colId xmlns:a16="http://schemas.microsoft.com/office/drawing/2014/main" val="438047655"/>
                    </a:ext>
                  </a:extLst>
                </a:gridCol>
              </a:tblGrid>
              <a:tr h="1578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Defalut Value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48645"/>
                  </a:ext>
                </a:extLst>
              </a:tr>
              <a:tr h="15785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Technology Parameters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21024"/>
                  </a:ext>
                </a:extLst>
              </a:tr>
              <a:tr h="157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Ircx,  others: not define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Ircx,  others: not define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689362"/>
                  </a:ext>
                </a:extLst>
              </a:tr>
              <a:tr h="157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UseShortMergeLayerName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changing is not recommended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changing is not recommended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57482"/>
                  </a:ext>
                </a:extLst>
              </a:tr>
              <a:tr h="47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SimplifyDieletricMethod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 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 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NoSimplify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No Merge on Dielectric, exact layers in IRCX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: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MergeThinLayer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Merge layer thinner than a specific value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2:BlockMerge, use average DK on all layers except substrate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NoSimplify, No Merge on Dielectric, exact layers in IRCX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: MergeThinLayer, Merge layer thinner than a specific value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2:BlockMerge, use average DK on all layers except substrate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84274"/>
                  </a:ext>
                </a:extLst>
              </a:tr>
              <a:tr h="7892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MergeDielectricMethod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Weighted Average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  Weighted Average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Kraszewski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equation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 Landau equation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Lichtenecker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equation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Weighted Average 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  Weighted Average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2: Kraszewski equation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 Landau equation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4: Lichtenecker equation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44445"/>
                  </a:ext>
                </a:extLst>
              </a:tr>
              <a:tr h="157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ThinDielectricThreshold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0.1: Merge layer when layer thickness&lt;0.1um, default unit um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0.1: Merge layer when layer thickness&lt;0.1um, default unit um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745931"/>
                  </a:ext>
                </a:extLst>
              </a:tr>
              <a:tr h="157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DkDeviationThreshold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or 5%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 or 5%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0.05: Merge layers when dk difference less then 10% 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0.05: Merge layers when dk difference less then 10% 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051638"/>
                  </a:ext>
                </a:extLst>
              </a:tr>
              <a:tr h="157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FixedSmallLayerGap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0.005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0.005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0.005: Fix small air gap between layers less then 0.005um, default unit um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0.005: Fix small air gap between layers less then 0.005um, default unit um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77302"/>
                  </a:ext>
                </a:extLst>
              </a:tr>
              <a:tr h="315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UseDefaultDF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If not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df value in technology, a default df value will be used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false: If not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df value in technology, will set df =0  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If not hav df value in technology, a default df value will be used</a:t>
                      </a:r>
                      <a:b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false: If not hav df value in technology, will set df =0  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182745"/>
                  </a:ext>
                </a:extLst>
              </a:tr>
              <a:tr h="157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DefaultDF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0.02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0.02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da-DK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for default df value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da-DK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for default df value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249827"/>
                  </a:ext>
                </a:extLst>
              </a:tr>
              <a:tr h="315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NotUseDfonSubstrate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default df value will never used on Substrate layer(Silicon material), it is recommended to set as True.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default df value will never used on Substrate layer(Silicon material), it is recommended to set as True.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092028"/>
                  </a:ext>
                </a:extLst>
              </a:tr>
              <a:tr h="315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UseSheetLayer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set the layers as 0um when it small then  "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SheetLayerThreshold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which will avoid to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generatelarge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number of tiny meshes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set the layers as 0um when it small then  "SheetLayerThreshold", which will avoid to generatelarge number of tiny meshes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099929"/>
                  </a:ext>
                </a:extLst>
              </a:tr>
              <a:tr h="315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SheetLayerThreshold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0.0015: if  "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UseSheetLayer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 is True, layers which &lt; 0.0015um will set to zero thickness(treat as 2D sheet object)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0.0015: if  "UseSheetLayer" is True, layers which &lt; 0.0015um will set to zero thickness(treat as 2D sheet object)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537898"/>
                  </a:ext>
                </a:extLst>
              </a:tr>
              <a:tr h="1578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CreatViaGroups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ViaGroups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will be implemented on via layers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ViaGroups will be implemented on via layers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996151"/>
                  </a:ext>
                </a:extLst>
              </a:tr>
              <a:tr h="315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IgnoreLayersReg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“air,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ctm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.*,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cbm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.*,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dtce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.*"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"air,ctm.*,cbm.*"dtce.*"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layers will not import into 3D Layout. Regular expressions are used, and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ignoreLayerNames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seprate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with comma  or  space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layers will not import into 3D Layout. Regular expressions are used, and ignoreLayerNames are seprate with comma  or  space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401382"/>
                  </a:ext>
                </a:extLst>
              </a:tr>
              <a:tr h="4735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TextLayermap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 layers indicate for net extraction, None will use all text layer in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technoloyg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files. User could set it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accrond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rule: "ubmb:125:100, "ubump:125:0"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layers indicate for net extraction, None will use all text layer in technoloyg files. User could set it accrond the rule: "ubmb:125:100, "ubump:125:0"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789239"/>
                  </a:ext>
                </a:extLst>
              </a:tr>
              <a:tr h="3157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InsulatorThickness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not described in  in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technoloyg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files, default TSV insulation thickness, unit in um.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not described in  in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technoloyg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files, default TSV insulation thickness, unit in um.</a:t>
                      </a:r>
                    </a:p>
                  </a:txBody>
                  <a:tcPr marL="7893" marR="7893" marT="789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2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9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96D7-5AC0-41D3-B087-31919A80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ED3952-5BCF-4C67-8316-3C9BF388E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45144"/>
              </p:ext>
            </p:extLst>
          </p:nvPr>
        </p:nvGraphicFramePr>
        <p:xfrm>
          <a:off x="609601" y="948092"/>
          <a:ext cx="10034728" cy="3248025"/>
        </p:xfrm>
        <a:graphic>
          <a:graphicData uri="http://schemas.openxmlformats.org/drawingml/2006/table">
            <a:tbl>
              <a:tblPr/>
              <a:tblGrid>
                <a:gridCol w="2497583">
                  <a:extLst>
                    <a:ext uri="{9D8B030D-6E8A-4147-A177-3AD203B41FA5}">
                      <a16:colId xmlns:a16="http://schemas.microsoft.com/office/drawing/2014/main" val="2423825714"/>
                    </a:ext>
                  </a:extLst>
                </a:gridCol>
                <a:gridCol w="480508">
                  <a:extLst>
                    <a:ext uri="{9D8B030D-6E8A-4147-A177-3AD203B41FA5}">
                      <a16:colId xmlns:a16="http://schemas.microsoft.com/office/drawing/2014/main" val="2186611707"/>
                    </a:ext>
                  </a:extLst>
                </a:gridCol>
                <a:gridCol w="549302">
                  <a:extLst>
                    <a:ext uri="{9D8B030D-6E8A-4147-A177-3AD203B41FA5}">
                      <a16:colId xmlns:a16="http://schemas.microsoft.com/office/drawing/2014/main" val="2718889804"/>
                    </a:ext>
                  </a:extLst>
                </a:gridCol>
                <a:gridCol w="1658142">
                  <a:extLst>
                    <a:ext uri="{9D8B030D-6E8A-4147-A177-3AD203B41FA5}">
                      <a16:colId xmlns:a16="http://schemas.microsoft.com/office/drawing/2014/main" val="1219637242"/>
                    </a:ext>
                  </a:extLst>
                </a:gridCol>
                <a:gridCol w="4849193">
                  <a:extLst>
                    <a:ext uri="{9D8B030D-6E8A-4147-A177-3AD203B41FA5}">
                      <a16:colId xmlns:a16="http://schemas.microsoft.com/office/drawing/2014/main" val="2425306797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Defalut 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26859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Path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169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techFile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path (Absolute), must 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input: techFile path (Absolute), must 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574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LayerMapFile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layerMapFile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path (Absolute), not used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input: layerMapFile path (Absolute), not used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835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GdsFile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gdsFile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path (Absolute), must 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input: gdsFile path (Absolute), must 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644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AedtInstallDir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input: AEDT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installtion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path  (Absolute), must set to do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input: AEDT installtion path  (Absolute), must set to do edb post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67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ControlXmlPath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controlXmlPath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(Absolute), optional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output: controlXmlPath  (Absolute), optional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229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edbPath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edbPath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(Absolute), optional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output: edbPath  (Absolute), optional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484424"/>
                  </a:ext>
                </a:extLst>
              </a:tr>
              <a:tr h="1905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Gds</a:t>
                      </a: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post Parameters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7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OpenInAedt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will open EDB when the conversion is completed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will open EDB when the conversion is completed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163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AutoComps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will automatic generation device, easy port creation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will automatic generation device, easy port creation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8559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CompLayerList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"1,-1"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"1,-1"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 for which layers will generate components, 1 indicate top layer, -1 indicate bottom layer, and so on.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 for which layers will generate components, 1 indicate top layer, -1 indicate bottom layer, and so on.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691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AutoTSVCoat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will automatic generation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insulator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will automatic generation tsv insulator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748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DissolveViaGroup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dussikve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all groups or component before doing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post processing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dussikve all groups or component before doing edb post processing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7361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UseTemperatureDependMaterial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will generate temperature dependance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materail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if TC1/TC2 given in material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true: will generate temperature dependance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materail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if TC1/TC2 given in material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343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2B7E93-7A68-4874-81C3-73EEFF24C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Running in windows command line</a:t>
            </a:r>
            <a:endParaRPr lang="en-US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960CD7-8A41-4BB4-AE4D-0C22A044F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1D76-42E4-442D-BB8B-70058800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444"/>
            <a:ext cx="10972799" cy="515176"/>
          </a:xfrm>
        </p:spPr>
        <p:txBody>
          <a:bodyPr/>
          <a:lstStyle/>
          <a:p>
            <a:r>
              <a:rPr lang="en-US" altLang="zh-CN" dirty="0"/>
              <a:t>Running in batch mode - Windows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A1EE3-95D7-4DB2-B7C2-EB322CF8F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1600" dirty="0">
                <a:latin typeface="+mj-lt"/>
              </a:rPr>
              <a:t>Eg1. Configure from system environment:</a:t>
            </a:r>
          </a:p>
          <a:p>
            <a:pPr lvl="1"/>
            <a:r>
              <a:rPr lang="en-US" altLang="zh-CN" sz="1200" dirty="0">
                <a:latin typeface="+mj-lt"/>
              </a:rPr>
              <a:t>set </a:t>
            </a:r>
            <a:r>
              <a:rPr lang="en-US" sz="1200" u="none" strike="noStrike" dirty="0" err="1">
                <a:effectLst/>
                <a:latin typeface="+mj-lt"/>
              </a:rPr>
              <a:t>AedtInstallDir</a:t>
            </a:r>
            <a:r>
              <a:rPr lang="en-US" altLang="zh-CN" sz="1200" dirty="0">
                <a:latin typeface="+mj-lt"/>
              </a:rPr>
              <a:t>=C:\Program Files\</a:t>
            </a:r>
            <a:r>
              <a:rPr lang="en-US" altLang="zh-CN" sz="1200" dirty="0" err="1">
                <a:latin typeface="+mj-lt"/>
              </a:rPr>
              <a:t>AnsysEM</a:t>
            </a:r>
            <a:r>
              <a:rPr lang="en-US" altLang="zh-CN" sz="1200" dirty="0">
                <a:latin typeface="+mj-lt"/>
              </a:rPr>
              <a:t>\AnsysEM21.1\Win64</a:t>
            </a:r>
          </a:p>
          <a:p>
            <a:pPr lvl="1"/>
            <a:r>
              <a:rPr lang="en-US" altLang="zh-CN" sz="1200" dirty="0">
                <a:latin typeface="+mj-lt"/>
              </a:rPr>
              <a:t>set </a:t>
            </a:r>
            <a:r>
              <a:rPr lang="en-US" sz="1200" b="0" u="none" strike="noStrike" dirty="0" err="1">
                <a:solidFill>
                  <a:srgbClr val="000000"/>
                </a:solidFill>
                <a:effectLst/>
                <a:latin typeface="+mj-lt"/>
              </a:rPr>
              <a:t>GdsFile</a:t>
            </a:r>
            <a:r>
              <a:rPr lang="en-US" altLang="zh-CN" sz="1200" dirty="0">
                <a:latin typeface="+mj-lt"/>
              </a:rPr>
              <a:t>=D:\HFSS\GDSII\GDS2XML\TECH2XML_test\test.gds</a:t>
            </a:r>
          </a:p>
          <a:p>
            <a:pPr lvl="1"/>
            <a:r>
              <a:rPr lang="en-US" altLang="zh-CN" sz="1200" dirty="0">
                <a:latin typeface="+mj-lt"/>
              </a:rPr>
              <a:t>set </a:t>
            </a:r>
            <a:r>
              <a:rPr lang="en-US" sz="1200" b="0" u="none" strike="noStrike" dirty="0" err="1">
                <a:solidFill>
                  <a:srgbClr val="000000"/>
                </a:solidFill>
                <a:effectLst/>
                <a:latin typeface="+mj-lt"/>
              </a:rPr>
              <a:t>TechFile</a:t>
            </a:r>
            <a:r>
              <a:rPr lang="en-US" altLang="zh-CN" sz="1200" dirty="0">
                <a:latin typeface="+mj-lt"/>
              </a:rPr>
              <a:t>=D:\HFSS\GDSII\GDS2XML\TECH2XML_test\TSMC_INTERPOSER.ircx</a:t>
            </a:r>
          </a:p>
          <a:p>
            <a:pPr lvl="1"/>
            <a:r>
              <a:rPr lang="en-US" altLang="zh-CN" sz="1200" dirty="0">
                <a:latin typeface="+mj-lt"/>
              </a:rPr>
              <a:t>set path=%</a:t>
            </a:r>
            <a:r>
              <a:rPr lang="en-US" sz="1200" u="none" strike="noStrike" dirty="0">
                <a:effectLst/>
                <a:latin typeface="+mj-lt"/>
              </a:rPr>
              <a:t> </a:t>
            </a:r>
            <a:r>
              <a:rPr lang="en-US" sz="1200" u="none" strike="noStrike" dirty="0" err="1">
                <a:effectLst/>
                <a:latin typeface="+mj-lt"/>
              </a:rPr>
              <a:t>AedtInstallDir</a:t>
            </a:r>
            <a:r>
              <a:rPr lang="en-US" sz="1200" u="none" strike="noStrike" dirty="0">
                <a:effectLst/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%\common\</a:t>
            </a:r>
            <a:r>
              <a:rPr lang="en-US" altLang="zh-CN" sz="1200" dirty="0" err="1">
                <a:latin typeface="+mj-lt"/>
              </a:rPr>
              <a:t>IronPython</a:t>
            </a:r>
            <a:r>
              <a:rPr lang="en-US" altLang="zh-CN" sz="1200" dirty="0">
                <a:latin typeface="+mj-lt"/>
              </a:rPr>
              <a:t>;%path%</a:t>
            </a:r>
          </a:p>
          <a:p>
            <a:pPr lvl="1"/>
            <a:r>
              <a:rPr lang="en-US" altLang="zh-CN" sz="1200" dirty="0">
                <a:latin typeface="+mj-lt"/>
              </a:rPr>
              <a:t>ipy64 GDSImportWizard.py -batch</a:t>
            </a:r>
          </a:p>
          <a:p>
            <a:pPr marL="0" indent="0">
              <a:buNone/>
            </a:pPr>
            <a:endParaRPr lang="en-US" altLang="zh-CN" sz="1600" dirty="0">
              <a:latin typeface="+mj-lt"/>
            </a:endParaRPr>
          </a:p>
          <a:p>
            <a:pPr marL="0" indent="0">
              <a:buNone/>
            </a:pPr>
            <a:r>
              <a:rPr lang="en-US" altLang="zh-CN" sz="1600" dirty="0">
                <a:latin typeface="+mj-lt"/>
              </a:rPr>
              <a:t>Eg2. Configure from command arguments:</a:t>
            </a:r>
          </a:p>
          <a:p>
            <a:pPr lvl="1"/>
            <a:r>
              <a:rPr lang="en-US" altLang="zh-CN" sz="1200" dirty="0">
                <a:latin typeface="+mj-lt"/>
              </a:rPr>
              <a:t>set </a:t>
            </a:r>
            <a:r>
              <a:rPr lang="en-US" sz="1200" dirty="0" err="1">
                <a:latin typeface="+mj-lt"/>
              </a:rPr>
              <a:t>AedtInstallDir</a:t>
            </a:r>
            <a:r>
              <a:rPr lang="en-US" altLang="zh-CN" sz="1200" dirty="0">
                <a:latin typeface="+mj-lt"/>
              </a:rPr>
              <a:t>=C:\Program Files\</a:t>
            </a:r>
            <a:r>
              <a:rPr lang="en-US" altLang="zh-CN" sz="1200" dirty="0" err="1">
                <a:latin typeface="+mj-lt"/>
              </a:rPr>
              <a:t>AnsysEM</a:t>
            </a:r>
            <a:r>
              <a:rPr lang="en-US" altLang="zh-CN" sz="1200" dirty="0">
                <a:latin typeface="+mj-lt"/>
              </a:rPr>
              <a:t>\AnsysEM21.1\Win64</a:t>
            </a:r>
          </a:p>
          <a:p>
            <a:pPr lvl="1"/>
            <a:r>
              <a:rPr lang="en-US" altLang="zh-CN" sz="1200" dirty="0">
                <a:latin typeface="+mj-lt"/>
              </a:rPr>
              <a:t>set path=%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AedtInstallDir</a:t>
            </a:r>
            <a:r>
              <a:rPr 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%\common\</a:t>
            </a:r>
            <a:r>
              <a:rPr lang="en-US" altLang="zh-CN" sz="1200" dirty="0" err="1">
                <a:latin typeface="+mj-lt"/>
              </a:rPr>
              <a:t>IronPython</a:t>
            </a:r>
            <a:r>
              <a:rPr lang="en-US" altLang="zh-CN" sz="1200" dirty="0">
                <a:latin typeface="+mj-lt"/>
              </a:rPr>
              <a:t>;%path%</a:t>
            </a:r>
          </a:p>
          <a:p>
            <a:pPr lvl="1"/>
            <a:r>
              <a:rPr lang="en-US" altLang="zh-CN" sz="1200" dirty="0">
                <a:latin typeface="+mj-lt"/>
              </a:rPr>
              <a:t>ipy64 GDSImportWizard.py –</a:t>
            </a:r>
            <a:r>
              <a:rPr lang="en-US" altLang="zh-CN" sz="1200" dirty="0" err="1">
                <a:latin typeface="+mj-lt"/>
              </a:rPr>
              <a:t>GdsFile</a:t>
            </a:r>
            <a:r>
              <a:rPr lang="en-US" altLang="zh-CN" sz="1200" dirty="0">
                <a:latin typeface="+mj-lt"/>
              </a:rPr>
              <a:t> “D:\HFSS\GDSII\GDS2XML\TECH2XML_test\</a:t>
            </a:r>
            <a:r>
              <a:rPr lang="en-US" altLang="zh-CN" sz="1200" dirty="0" err="1">
                <a:latin typeface="+mj-lt"/>
              </a:rPr>
              <a:t>test.gds</a:t>
            </a:r>
            <a:r>
              <a:rPr lang="en-US" altLang="zh-CN" sz="1200" dirty="0">
                <a:latin typeface="+mj-lt"/>
              </a:rPr>
              <a:t>” –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TechFile</a:t>
            </a:r>
            <a:r>
              <a:rPr lang="en-US" sz="1200" dirty="0">
                <a:latin typeface="+mj-lt"/>
              </a:rPr>
              <a:t> “</a:t>
            </a:r>
            <a:r>
              <a:rPr lang="en-US" altLang="zh-CN" sz="1200" dirty="0">
                <a:latin typeface="+mj-lt"/>
              </a:rPr>
              <a:t>D:\HFSS\GDSII\GDS2XML\TECH2XML_test\</a:t>
            </a:r>
            <a:r>
              <a:rPr lang="en-US" altLang="zh-CN" sz="1200" dirty="0" err="1">
                <a:latin typeface="+mj-lt"/>
              </a:rPr>
              <a:t>TSMC_INTERPOSER.ircx</a:t>
            </a:r>
            <a:r>
              <a:rPr lang="en-US" sz="1200" dirty="0">
                <a:latin typeface="+mj-lt"/>
              </a:rPr>
              <a:t>”</a:t>
            </a:r>
            <a:endParaRPr lang="en-US" altLang="zh-CN" sz="1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D31B7-D4CE-4187-AAA3-0C7FCA6BBF80}"/>
              </a:ext>
            </a:extLst>
          </p:cNvPr>
          <p:cNvSpPr txBox="1"/>
          <p:nvPr/>
        </p:nvSpPr>
        <p:spPr>
          <a:xfrm>
            <a:off x="541538" y="5264458"/>
            <a:ext cx="853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altLang="zh-CN" sz="1800" dirty="0">
                <a:latin typeface="+mj-lt"/>
              </a:rPr>
              <a:t>system environment and command arguments could be mixed.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D051-624E-4E05-B4F0-4DDFC918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in batch mode - Windows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1E2D-E764-442F-B705-4B9E9C8E64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short command is supported:</a:t>
            </a:r>
          </a:p>
          <a:p>
            <a:pPr lvl="1"/>
            <a:r>
              <a:rPr lang="en-US" altLang="zh-CN" sz="1800" dirty="0">
                <a:latin typeface="+mj-lt"/>
              </a:rPr>
              <a:t>ipy64 GDSImportWizard.py </a:t>
            </a:r>
            <a:r>
              <a:rPr lang="en-US" altLang="zh-CN" sz="1800" dirty="0" err="1">
                <a:latin typeface="+mj-lt"/>
              </a:rPr>
              <a:t>gdspath</a:t>
            </a:r>
            <a:endParaRPr lang="en-US" altLang="zh-CN" sz="1800" dirty="0">
              <a:latin typeface="+mj-lt"/>
            </a:endParaRPr>
          </a:p>
          <a:p>
            <a:pPr lvl="1"/>
            <a:r>
              <a:rPr lang="en-US" altLang="zh-CN" sz="1800" dirty="0">
                <a:latin typeface="+mj-lt"/>
              </a:rPr>
              <a:t>ipy64 GDSImportWizard.py </a:t>
            </a:r>
            <a:r>
              <a:rPr lang="en-US" altLang="zh-CN" sz="1800" dirty="0" err="1">
                <a:latin typeface="+mj-lt"/>
              </a:rPr>
              <a:t>gdspath</a:t>
            </a:r>
            <a:r>
              <a:rPr lang="en-US" altLang="zh-CN" sz="1800" dirty="0">
                <a:latin typeface="+mj-lt"/>
              </a:rPr>
              <a:t> </a:t>
            </a:r>
            <a:r>
              <a:rPr lang="en-US" altLang="zh-CN" sz="1800" dirty="0" err="1">
                <a:latin typeface="+mj-lt"/>
              </a:rPr>
              <a:t>edbpath</a:t>
            </a:r>
            <a:endParaRPr lang="en-US" altLang="zh-CN" sz="1800" dirty="0">
              <a:latin typeface="+mj-lt"/>
            </a:endParaRP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altLang="zh-CN" sz="2000" dirty="0">
                <a:latin typeface="+mj-lt"/>
              </a:rPr>
              <a:t>Eg3. short command</a:t>
            </a:r>
          </a:p>
          <a:p>
            <a:pPr lvl="1"/>
            <a:r>
              <a:rPr lang="en-US" altLang="zh-CN" sz="1800" dirty="0">
                <a:latin typeface="+mj-lt"/>
              </a:rPr>
              <a:t>ipy64 GDSImportWizard.py “D:\HFSS\GDSII\GDS2XML\TECH2XML_test\</a:t>
            </a:r>
            <a:r>
              <a:rPr lang="en-US" altLang="zh-CN" sz="1800" dirty="0" err="1">
                <a:latin typeface="+mj-lt"/>
              </a:rPr>
              <a:t>test.gds</a:t>
            </a:r>
            <a:r>
              <a:rPr lang="en-US" altLang="zh-CN" sz="1800" dirty="0">
                <a:latin typeface="+mj-lt"/>
              </a:rPr>
              <a:t>” –</a:t>
            </a:r>
            <a:r>
              <a:rPr lang="en-US" sz="1800" dirty="0" err="1">
                <a:latin typeface="+mj-lt"/>
              </a:rPr>
              <a:t>TechFile</a:t>
            </a:r>
            <a:r>
              <a:rPr lang="en-US" sz="1800" dirty="0">
                <a:latin typeface="+mj-lt"/>
              </a:rPr>
              <a:t> “</a:t>
            </a:r>
            <a:r>
              <a:rPr lang="en-US" altLang="zh-CN" sz="1800" dirty="0">
                <a:latin typeface="+mj-lt"/>
              </a:rPr>
              <a:t>D:\HFSS\GDSII\GDS2XML\TECH2XML_test\</a:t>
            </a:r>
            <a:r>
              <a:rPr lang="en-US" altLang="zh-CN" sz="1800" dirty="0" err="1">
                <a:latin typeface="+mj-lt"/>
              </a:rPr>
              <a:t>TSMC_INTERPOSER.ircx</a:t>
            </a:r>
            <a:r>
              <a:rPr lang="en-US" sz="1800" dirty="0">
                <a:latin typeface="+mj-lt"/>
              </a:rPr>
              <a:t>”</a:t>
            </a:r>
            <a:endParaRPr lang="en-US" altLang="zh-CN" sz="1800" dirty="0">
              <a:latin typeface="+mj-lt"/>
            </a:endParaRP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510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EBE18-4426-43AB-BB27-6F9ED53D4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000" dirty="0"/>
              <a:t>Running in Linux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A50F05-C755-4CF3-907D-BC26AC302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2020">
  <a:themeElements>
    <a:clrScheme name="ANSYS 2020 Colors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FFFFFF"/>
      </a:folHlink>
    </a:clrScheme>
    <a:fontScheme name="YaHei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sys2020" id="{80B8AD7A-C303-4C62-8F07-C4342CC2590B}" vid="{1652BCC6-46C5-4158-8A2D-F82CDA2102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ansys2020</Template>
  <TotalTime>7349</TotalTime>
  <Words>1414</Words>
  <Application>Microsoft Office PowerPoint</Application>
  <PresentationFormat>Widescreen</PresentationFormat>
  <Paragraphs>168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微软雅黑</vt:lpstr>
      <vt:lpstr>等线</vt:lpstr>
      <vt:lpstr>Arial</vt:lpstr>
      <vt:lpstr>Calibri</vt:lpstr>
      <vt:lpstr>Courier New</vt:lpstr>
      <vt:lpstr>Montserrat</vt:lpstr>
      <vt:lpstr>Montserrat Light</vt:lpstr>
      <vt:lpstr>Wingdings</vt:lpstr>
      <vt:lpstr>ansys2020</vt:lpstr>
      <vt:lpstr>Running in Batch Mode</vt:lpstr>
      <vt:lpstr>How to set Parameters</vt:lpstr>
      <vt:lpstr>Priorities</vt:lpstr>
      <vt:lpstr>Parameters</vt:lpstr>
      <vt:lpstr>Parameters</vt:lpstr>
      <vt:lpstr>Running in windows command line</vt:lpstr>
      <vt:lpstr>Running in batch mode - Windows</vt:lpstr>
      <vt:lpstr>Running in batch mode - Windows</vt:lpstr>
      <vt:lpstr>Running in Linux</vt:lpstr>
      <vt:lpstr>Running in batch mode - Linux</vt:lpstr>
      <vt:lpstr>Running in batch mode -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Yongsheng Guo</dc:creator>
  <cp:lastModifiedBy>Yongsheng Guo</cp:lastModifiedBy>
  <cp:revision>623</cp:revision>
  <dcterms:created xsi:type="dcterms:W3CDTF">2020-08-13T14:25:19Z</dcterms:created>
  <dcterms:modified xsi:type="dcterms:W3CDTF">2022-01-28T02:53:37Z</dcterms:modified>
</cp:coreProperties>
</file>