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2098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8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20975" y="2799732"/>
            <a:ext cx="6750051" cy="443198"/>
          </a:xfrm>
        </p:spPr>
        <p:txBody>
          <a:bodyPr>
            <a:spAutoFit/>
          </a:bodyPr>
          <a:lstStyle>
            <a:lvl1pPr algn="ctr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29417" y="3352801"/>
            <a:ext cx="7133167" cy="369332"/>
          </a:xfrm>
        </p:spPr>
        <p:txBody>
          <a:bodyPr>
            <a:spAutoFit/>
          </a:bodyPr>
          <a:lstStyle>
            <a:lvl1pPr marL="0" indent="0" algn="ctr">
              <a:spcBef>
                <a:spcPct val="25000"/>
              </a:spcBef>
              <a:buFontTx/>
              <a:buNone/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9307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ullet layout,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381000"/>
            <a:ext cx="9501716" cy="412394"/>
          </a:xfrm>
        </p:spPr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188720"/>
            <a:ext cx="11582400" cy="5166360"/>
          </a:xfrm>
        </p:spPr>
        <p:txBody>
          <a:bodyPr/>
          <a:lstStyle>
            <a:lvl1pPr marL="457200" indent="-228600">
              <a:lnSpc>
                <a:spcPct val="95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baseline="0"/>
            </a:lvl1pPr>
            <a:lvl2pPr marL="685800" indent="-228600">
              <a:lnSpc>
                <a:spcPct val="95000"/>
              </a:lnSpc>
              <a:spcBef>
                <a:spcPts val="720"/>
              </a:spcBef>
              <a:buFont typeface="Calibri" panose="020F0502020204030204" pitchFamily="34" charset="0"/>
              <a:buChar char="‒"/>
              <a:defRPr sz="2000" b="0"/>
            </a:lvl2pPr>
            <a:lvl3pPr marL="914400" indent="-228600">
              <a:lnSpc>
                <a:spcPct val="95000"/>
              </a:lnSpc>
              <a:spcBef>
                <a:spcPts val="600"/>
              </a:spcBef>
              <a:buFont typeface="Calibri" panose="020F0502020204030204" pitchFamily="34" charset="0"/>
              <a:buChar char="▪"/>
              <a:defRPr sz="2000" b="0"/>
            </a:lvl3pPr>
            <a:lvl4pPr marL="1143000" indent="-228600">
              <a:lnSpc>
                <a:spcPct val="95000"/>
              </a:lnSpc>
              <a:spcBef>
                <a:spcPts val="540"/>
              </a:spcBef>
              <a:defRPr sz="1800" b="0"/>
            </a:lvl4pPr>
            <a:lvl5pPr marL="1371600" indent="-228600">
              <a:lnSpc>
                <a:spcPct val="95000"/>
              </a:lnSpc>
              <a:spcBef>
                <a:spcPts val="480"/>
              </a:spcBef>
              <a:buClrTx/>
              <a:defRPr sz="1600" b="0"/>
            </a:lvl5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two</a:t>
            </a:r>
          </a:p>
          <a:p>
            <a:pPr lvl="0"/>
            <a:r>
              <a:rPr lang="en-US" dirty="0"/>
              <a:t>Bullet three</a:t>
            </a:r>
          </a:p>
          <a:p>
            <a:pPr lvl="0"/>
            <a:r>
              <a:rPr lang="en-US" dirty="0"/>
              <a:t>Bullet four</a:t>
            </a:r>
          </a:p>
        </p:txBody>
      </p:sp>
    </p:spTree>
    <p:extLst>
      <p:ext uri="{BB962C8B-B14F-4D97-AF65-F5344CB8AC3E}">
        <p14:creationId xmlns:p14="http://schemas.microsoft.com/office/powerpoint/2010/main" val="2290437735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8789" y="6610276"/>
            <a:ext cx="2743200" cy="247724"/>
          </a:xfrm>
        </p:spPr>
        <p:txBody>
          <a:bodyPr/>
          <a:lstStyle>
            <a:lvl1pPr>
              <a:defRPr b="0" i="0"/>
            </a:lvl1pPr>
          </a:lstStyle>
          <a:p>
            <a:fld id="{FD1E7218-91A8-423C-9CA8-2B5062DBFE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DBEF2CF-4702-F94F-8A23-B22ABBD7D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DCF96AA-4B63-4E37-A78F-348D78E0D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932155"/>
            <a:ext cx="10972799" cy="520191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0353C6-10DD-DE4F-90E8-2D3B4C558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EB9092-5EF6-D94E-A164-0905AA072E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/>
            </a:lvl1pPr>
          </a:lstStyle>
          <a:p>
            <a:fld id="{FD1E7218-91A8-423C-9CA8-2B5062DB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fld id="{FD1E7218-91A8-423C-9CA8-2B5062DBFE4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16F82-37D1-4D0E-9F2C-EA73BEEC9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FB3C0-82B8-4A21-9C3B-EC962D3590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4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76F8EBB-E748-6F4B-B147-F656D062E4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3696">
          <p15:clr>
            <a:srgbClr val="FBAE40"/>
          </p15:clr>
        </p15:guide>
        <p15:guide id="4" pos="3984">
          <p15:clr>
            <a:srgbClr val="FBAE40"/>
          </p15:clr>
        </p15:guide>
        <p15:guide id="5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2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C5D4-E9A2-47E1-AB57-5C9BCB2F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8E6E4-FA47-4220-B74B-8F2974820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1707D-2EBD-4F55-8E4C-15E919E3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AD91-F02A-4937-96FD-FBD911D21C6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7A9DE-BF71-4C7B-A34D-6048987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7D80A-3D4E-46BA-9254-8D56C82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7218-91A8-423C-9CA8-2B5062DB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6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2"/>
            <a:ext cx="10972799" cy="515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0" i="0" kern="1200" baseline="0" smtClean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fld id="{FD1E7218-91A8-423C-9CA8-2B5062DBFE4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87534"/>
            <a:ext cx="10972800" cy="505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D06F7-1461-3846-8BB3-8917935C0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1308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spc="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12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b="0" i="0" kern="1200" baseline="0">
          <a:solidFill>
            <a:schemeClr val="tx1"/>
          </a:solidFill>
          <a:latin typeface="+mn-ea"/>
          <a:ea typeface="Microsoft YaHei Light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9A57-7673-F055-55DA-C4D700380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for ICAP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20CDA-4B6A-34C7-27EC-EF7A980F2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Yongsheng.guo@ansys.com</a:t>
            </a:r>
          </a:p>
        </p:txBody>
      </p:sp>
    </p:spTree>
    <p:extLst>
      <p:ext uri="{BB962C8B-B14F-4D97-AF65-F5344CB8AC3E}">
        <p14:creationId xmlns:p14="http://schemas.microsoft.com/office/powerpoint/2010/main" val="286912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17B60-B812-FAC8-E6D0-AC758454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ICap</a:t>
            </a:r>
            <a:r>
              <a:rPr lang="en-US" dirty="0"/>
              <a:t> support on Control 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0E160-53C2-955E-F975-A6AFEBF0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4219"/>
            <a:ext cx="10000695" cy="1842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097BA-7A0D-DA2D-92B7-D58FFDC2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53" y="2180712"/>
            <a:ext cx="4056494" cy="41516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6CA28E-4A87-B18A-CA10-AD7022C62609}"/>
              </a:ext>
            </a:extLst>
          </p:cNvPr>
          <p:cNvSpPr/>
          <p:nvPr/>
        </p:nvSpPr>
        <p:spPr>
          <a:xfrm>
            <a:off x="7306322" y="1890944"/>
            <a:ext cx="2068497" cy="3728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E83BB-ACEF-4C12-7852-4CA23665ACD7}"/>
              </a:ext>
            </a:extLst>
          </p:cNvPr>
          <p:cNvSpPr txBox="1"/>
          <p:nvPr/>
        </p:nvSpPr>
        <p:spPr>
          <a:xfrm>
            <a:off x="7421732" y="2512381"/>
            <a:ext cx="2840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Only </a:t>
            </a:r>
            <a:r>
              <a:rPr lang="en-US" sz="1600" dirty="0" err="1"/>
              <a:t>StartLayer</a:t>
            </a:r>
            <a:r>
              <a:rPr lang="en-US" sz="1600" dirty="0"/>
              <a:t> is present.</a:t>
            </a:r>
          </a:p>
          <a:p>
            <a:r>
              <a:rPr lang="en-US" sz="1600" dirty="0"/>
              <a:t>without </a:t>
            </a:r>
            <a:r>
              <a:rPr lang="en-US" sz="1600" dirty="0" err="1"/>
              <a:t>StopLayer</a:t>
            </a:r>
            <a:r>
              <a:rPr lang="en-US" sz="1600" dirty="0"/>
              <a:t> value. 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DCA415-6B51-BA34-670A-3EA2AB2B72D8}"/>
              </a:ext>
            </a:extLst>
          </p:cNvPr>
          <p:cNvSpPr/>
          <p:nvPr/>
        </p:nvSpPr>
        <p:spPr>
          <a:xfrm>
            <a:off x="5157926" y="2299318"/>
            <a:ext cx="2494626" cy="2104006"/>
          </a:xfrm>
          <a:custGeom>
            <a:avLst/>
            <a:gdLst>
              <a:gd name="connsiteX0" fmla="*/ 3080551 w 3157788"/>
              <a:gd name="connsiteY0" fmla="*/ 0 h 2494625"/>
              <a:gd name="connsiteX1" fmla="*/ 2760955 w 3157788"/>
              <a:gd name="connsiteY1" fmla="*/ 1322772 h 2494625"/>
              <a:gd name="connsiteX2" fmla="*/ 0 w 3157788"/>
              <a:gd name="connsiteY2" fmla="*/ 2494625 h 249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788" h="2494625">
                <a:moveTo>
                  <a:pt x="3080551" y="0"/>
                </a:moveTo>
                <a:cubicBezTo>
                  <a:pt x="3177465" y="453500"/>
                  <a:pt x="3274380" y="907001"/>
                  <a:pt x="2760955" y="1322772"/>
                </a:cubicBezTo>
                <a:cubicBezTo>
                  <a:pt x="2247530" y="1738543"/>
                  <a:pt x="1123765" y="2116584"/>
                  <a:pt x="0" y="249462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4683-9BDA-64A2-83F5-072D1BF23D32}"/>
              </a:ext>
            </a:extLst>
          </p:cNvPr>
          <p:cNvSpPr/>
          <p:nvPr/>
        </p:nvSpPr>
        <p:spPr>
          <a:xfrm>
            <a:off x="3009531" y="4185511"/>
            <a:ext cx="2148395" cy="58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1C29D8-2C56-B0B2-5B17-C5E01B675EDB}"/>
              </a:ext>
            </a:extLst>
          </p:cNvPr>
          <p:cNvSpPr/>
          <p:nvPr/>
        </p:nvSpPr>
        <p:spPr>
          <a:xfrm>
            <a:off x="609601" y="4075884"/>
            <a:ext cx="2994733" cy="201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53959-E2C3-68D3-12A1-E49D38C7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Icap</a:t>
            </a:r>
            <a:r>
              <a:rPr lang="en-US" dirty="0"/>
              <a:t> xml syntax was support from GDS Import Wizard V5.6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00514-D7F7-58CE-C084-64B1FAA0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314450"/>
            <a:ext cx="9372600" cy="21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D00D7-3501-0A41-C81C-EAC3598CA1B1}"/>
              </a:ext>
            </a:extLst>
          </p:cNvPr>
          <p:cNvSpPr txBox="1"/>
          <p:nvPr/>
        </p:nvSpPr>
        <p:spPr>
          <a:xfrm>
            <a:off x="534879" y="9451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CSVTech_overlapping_template.csv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285F1-CFE0-D2FB-5C15-C2EC53CD0814}"/>
              </a:ext>
            </a:extLst>
          </p:cNvPr>
          <p:cNvSpPr/>
          <p:nvPr/>
        </p:nvSpPr>
        <p:spPr>
          <a:xfrm>
            <a:off x="6223246" y="2743201"/>
            <a:ext cx="701337" cy="372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D76C7-9C58-434F-B395-30F43C296F86}"/>
              </a:ext>
            </a:extLst>
          </p:cNvPr>
          <p:cNvSpPr txBox="1"/>
          <p:nvPr/>
        </p:nvSpPr>
        <p:spPr>
          <a:xfrm>
            <a:off x="6720396" y="3213557"/>
            <a:ext cx="429679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Set </a:t>
            </a:r>
            <a:r>
              <a:rPr lang="en-US" sz="1600" dirty="0" err="1"/>
              <a:t>LowerLayer</a:t>
            </a:r>
            <a:r>
              <a:rPr lang="en-US" sz="1600" dirty="0"/>
              <a:t> to None to indicate  the </a:t>
            </a:r>
            <a:r>
              <a:rPr lang="en-US" sz="1600" dirty="0" err="1"/>
              <a:t>StopLayer</a:t>
            </a:r>
            <a:r>
              <a:rPr lang="en-US" sz="1600" dirty="0"/>
              <a:t> not having value.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98918-EE55-AA03-6BEB-CABD67129F6D}"/>
              </a:ext>
            </a:extLst>
          </p:cNvPr>
          <p:cNvSpPr txBox="1"/>
          <p:nvPr/>
        </p:nvSpPr>
        <p:spPr>
          <a:xfrm>
            <a:off x="625876" y="4075884"/>
            <a:ext cx="3271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tech2xmlOption.json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3F9AE-24E7-7A53-FF8D-8C661E970B63}"/>
              </a:ext>
            </a:extLst>
          </p:cNvPr>
          <p:cNvSpPr txBox="1"/>
          <p:nvPr/>
        </p:nvSpPr>
        <p:spPr>
          <a:xfrm>
            <a:off x="625876" y="4545718"/>
            <a:ext cx="3076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UseSheetLayer</a:t>
            </a:r>
            <a:r>
              <a:rPr lang="en-US" dirty="0"/>
              <a:t>": false,</a:t>
            </a:r>
          </a:p>
          <a:p>
            <a:r>
              <a:rPr lang="en-US" dirty="0"/>
              <a:t>"</a:t>
            </a:r>
            <a:r>
              <a:rPr lang="en-US" dirty="0" err="1"/>
              <a:t>FixedSmallLayerGap</a:t>
            </a:r>
            <a:r>
              <a:rPr lang="en-US" dirty="0"/>
              <a:t>": 0,</a:t>
            </a:r>
          </a:p>
          <a:p>
            <a:r>
              <a:rPr lang="en-US" dirty="0"/>
              <a:t>"</a:t>
            </a:r>
            <a:r>
              <a:rPr lang="en-US" dirty="0" err="1"/>
              <a:t>CreatViaGroups</a:t>
            </a:r>
            <a:r>
              <a:rPr lang="en-US" dirty="0"/>
              <a:t>": false,</a:t>
            </a:r>
          </a:p>
          <a:p>
            <a:r>
              <a:rPr lang="en-US" dirty="0"/>
              <a:t>"</a:t>
            </a:r>
            <a:r>
              <a:rPr lang="en-US" dirty="0" err="1"/>
              <a:t>AutoComps</a:t>
            </a:r>
            <a:r>
              <a:rPr lang="en-US" dirty="0"/>
              <a:t>": false,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243D6-4CD7-9DFD-FA89-12D11D70ED0F}"/>
              </a:ext>
            </a:extLst>
          </p:cNvPr>
          <p:cNvSpPr txBox="1"/>
          <p:nvPr/>
        </p:nvSpPr>
        <p:spPr>
          <a:xfrm>
            <a:off x="609601" y="37103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Options: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AB9E8A0-B2EE-BEC0-69E1-40E09B8AEF3D}"/>
              </a:ext>
            </a:extLst>
          </p:cNvPr>
          <p:cNvSpPr/>
          <p:nvPr/>
        </p:nvSpPr>
        <p:spPr>
          <a:xfrm>
            <a:off x="3701988" y="4545718"/>
            <a:ext cx="195309" cy="546382"/>
          </a:xfrm>
          <a:prstGeom prst="rightBrace">
            <a:avLst>
              <a:gd name="adj1" fmla="val 3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45418-B423-1E3B-E828-0E13E5763F1D}"/>
              </a:ext>
            </a:extLst>
          </p:cNvPr>
          <p:cNvSpPr txBox="1"/>
          <p:nvPr/>
        </p:nvSpPr>
        <p:spPr>
          <a:xfrm>
            <a:off x="3994951" y="4648720"/>
            <a:ext cx="4011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Must set for the small value in Thickness and Height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07CF11-29EC-4495-B43F-C7FC0080FEF6}"/>
              </a:ext>
            </a:extLst>
          </p:cNvPr>
          <p:cNvCxnSpPr>
            <a:cxnSpLocks/>
          </p:cNvCxnSpPr>
          <p:nvPr/>
        </p:nvCxnSpPr>
        <p:spPr>
          <a:xfrm flipH="1">
            <a:off x="3701988" y="5273336"/>
            <a:ext cx="29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284002-0354-4B4F-17A1-74DC5A477F56}"/>
              </a:ext>
            </a:extLst>
          </p:cNvPr>
          <p:cNvSpPr txBox="1"/>
          <p:nvPr/>
        </p:nvSpPr>
        <p:spPr>
          <a:xfrm>
            <a:off x="3990883" y="5118734"/>
            <a:ext cx="172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viagroup</a:t>
            </a:r>
            <a:r>
              <a:rPr lang="en-US" sz="1200" dirty="0"/>
              <a:t> not need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5851ED-F995-531C-7EB0-FCAF74FE98CD}"/>
              </a:ext>
            </a:extLst>
          </p:cNvPr>
          <p:cNvCxnSpPr>
            <a:cxnSpLocks/>
          </p:cNvCxnSpPr>
          <p:nvPr/>
        </p:nvCxnSpPr>
        <p:spPr>
          <a:xfrm flipH="1">
            <a:off x="3715675" y="5559652"/>
            <a:ext cx="29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2BC49A-B719-F28D-D9DD-5670F06B89C2}"/>
              </a:ext>
            </a:extLst>
          </p:cNvPr>
          <p:cNvSpPr txBox="1"/>
          <p:nvPr/>
        </p:nvSpPr>
        <p:spPr>
          <a:xfrm>
            <a:off x="4004570" y="5405050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Components not need</a:t>
            </a:r>
          </a:p>
        </p:txBody>
      </p:sp>
    </p:spTree>
    <p:extLst>
      <p:ext uri="{BB962C8B-B14F-4D97-AF65-F5344CB8AC3E}">
        <p14:creationId xmlns:p14="http://schemas.microsoft.com/office/powerpoint/2010/main" val="39754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8400-5D52-886C-823B-AE6EDE64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in CSV Tech, New in GDS Import Wizard V5.6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57AE1-6035-6075-C449-1D7F694D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0" y="907464"/>
            <a:ext cx="9386655" cy="2860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9E136E-777C-402A-6452-E1A011500817}"/>
              </a:ext>
            </a:extLst>
          </p:cNvPr>
          <p:cNvSpPr/>
          <p:nvPr/>
        </p:nvSpPr>
        <p:spPr>
          <a:xfrm>
            <a:off x="1553592" y="2583403"/>
            <a:ext cx="3346882" cy="10919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913CD-4D18-83C5-57E8-55339CC76992}"/>
              </a:ext>
            </a:extLst>
          </p:cNvPr>
          <p:cNvSpPr txBox="1"/>
          <p:nvPr/>
        </p:nvSpPr>
        <p:spPr>
          <a:xfrm>
            <a:off x="722052" y="4011370"/>
            <a:ext cx="9386654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Options in CSV Tech with Type as O or (Option).</a:t>
            </a:r>
          </a:p>
          <a:p>
            <a:r>
              <a:rPr lang="en-US" sz="1400" dirty="0"/>
              <a:t>Options in CSV Tech have highest priority then GUI and any other ways, it should be used with caution, which may cause mismatch between GUI and finally effective.</a:t>
            </a:r>
          </a:p>
        </p:txBody>
      </p:sp>
    </p:spTree>
    <p:extLst>
      <p:ext uri="{BB962C8B-B14F-4D97-AF65-F5344CB8AC3E}">
        <p14:creationId xmlns:p14="http://schemas.microsoft.com/office/powerpoint/2010/main" val="8812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YaHei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sys2020" id="{80B8AD7A-C303-4C62-8F07-C4342CC2590B}" vid="{1652BCC6-46C5-4158-8A2D-F82CDA2102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ansys2020</Template>
  <TotalTime>82</TotalTime>
  <Words>151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Microsoft YaHei</vt:lpstr>
      <vt:lpstr>Arial</vt:lpstr>
      <vt:lpstr>Calibri</vt:lpstr>
      <vt:lpstr>Courier New</vt:lpstr>
      <vt:lpstr>Montserrat</vt:lpstr>
      <vt:lpstr>Montserrat Light</vt:lpstr>
      <vt:lpstr>Wingdings</vt:lpstr>
      <vt:lpstr>ansys2020</vt:lpstr>
      <vt:lpstr>Support for ICAP Layer</vt:lpstr>
      <vt:lpstr>ICap support on Control XML</vt:lpstr>
      <vt:lpstr>Icap xml syntax was support from GDS Import Wizard V5.6</vt:lpstr>
      <vt:lpstr>Options in CSV Tech, New in GDS Import Wizard V5.6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for ICAP Layer</dc:title>
  <dc:creator>Yongsheng Guo</dc:creator>
  <cp:lastModifiedBy>Yongsheng Guo</cp:lastModifiedBy>
  <cp:revision>34</cp:revision>
  <dcterms:created xsi:type="dcterms:W3CDTF">2022-06-09T00:01:01Z</dcterms:created>
  <dcterms:modified xsi:type="dcterms:W3CDTF">2022-06-09T01:23:57Z</dcterms:modified>
</cp:coreProperties>
</file>