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70" r:id="rId4"/>
    <p:sldId id="275" r:id="rId5"/>
    <p:sldId id="276" r:id="rId6"/>
    <p:sldId id="277" r:id="rId7"/>
    <p:sldId id="271" r:id="rId8"/>
    <p:sldId id="274" r:id="rId9"/>
    <p:sldId id="273" r:id="rId10"/>
    <p:sldId id="272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BDD7EE"/>
    <a:srgbClr val="FFD68B"/>
    <a:srgbClr val="6CE4FC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D3D37-AFA3-4172-BAAA-E600ED02C25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ED2F9-2AE5-46FB-BA24-0122C2AAD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8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http://www.inven.co.kr/webzine/news/?news=186092 (</a:t>
            </a:r>
            <a:r>
              <a:rPr lang="ko-KR" altLang="en-US" dirty="0"/>
              <a:t>그림 출처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ED2F9-2AE5-46FB-BA24-0122C2AADC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9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0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6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5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2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7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4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EF5-313B-4344-B590-86E13D99EB8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0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4EF5-313B-4344-B590-86E13D99EB8A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ED37E-7961-4201-955F-D9E4F1B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5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A71A98-A2C0-4A6A-914A-34BB51FE2F4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7F8F367D-8661-4A3A-8147-FD3D7F034FB3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분 원형 14">
            <a:extLst>
              <a:ext uri="{FF2B5EF4-FFF2-40B4-BE49-F238E27FC236}">
                <a16:creationId xmlns:a16="http://schemas.microsoft.com/office/drawing/2014/main" id="{DDB94114-F34A-4070-878C-29FAED9EE04D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412A2C-134B-47C4-B228-A3EFA9331F34}"/>
              </a:ext>
            </a:extLst>
          </p:cNvPr>
          <p:cNvSpPr/>
          <p:nvPr/>
        </p:nvSpPr>
        <p:spPr>
          <a:xfrm>
            <a:off x="2276475" y="2028825"/>
            <a:ext cx="4591050" cy="28003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BE32BC-F8B4-4322-ABE9-2BC5EE7CF6FB}"/>
              </a:ext>
            </a:extLst>
          </p:cNvPr>
          <p:cNvSpPr/>
          <p:nvPr/>
        </p:nvSpPr>
        <p:spPr>
          <a:xfrm>
            <a:off x="2295525" y="307505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Raven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3AC78C-1D21-45B3-9724-5CE251DF3DAF}"/>
              </a:ext>
            </a:extLst>
          </p:cNvPr>
          <p:cNvSpPr txBox="1"/>
          <p:nvPr/>
        </p:nvSpPr>
        <p:spPr>
          <a:xfrm>
            <a:off x="5848350" y="5262532"/>
            <a:ext cx="3295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2013180036 </a:t>
            </a:r>
            <a:r>
              <a:rPr lang="ko-KR" altLang="en-US" sz="2800" dirty="0" err="1"/>
              <a:t>정휘현</a:t>
            </a:r>
            <a:endParaRPr lang="en-US" altLang="ko-KR" sz="2800" dirty="0"/>
          </a:p>
          <a:p>
            <a:r>
              <a:rPr lang="en-US" altLang="ko-KR" sz="2800" dirty="0"/>
              <a:t>2013182007 </a:t>
            </a:r>
            <a:r>
              <a:rPr lang="ko-KR" altLang="en-US" sz="2800" dirty="0"/>
              <a:t>김동현</a:t>
            </a:r>
            <a:endParaRPr lang="en-US" altLang="ko-KR" sz="2800" dirty="0"/>
          </a:p>
          <a:p>
            <a:r>
              <a:rPr lang="en-US" altLang="ko-KR" sz="2800" dirty="0"/>
              <a:t>2013182034 </a:t>
            </a:r>
            <a:r>
              <a:rPr lang="ko-KR" altLang="en-US" sz="2800" dirty="0"/>
              <a:t>이용선</a:t>
            </a:r>
          </a:p>
        </p:txBody>
      </p:sp>
    </p:spTree>
    <p:extLst>
      <p:ext uri="{BB962C8B-B14F-4D97-AF65-F5344CB8AC3E}">
        <p14:creationId xmlns:p14="http://schemas.microsoft.com/office/powerpoint/2010/main" val="384498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B936A-9FDE-4951-8A39-661A18E6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2F6EE-7CDC-4B7E-8398-1F436029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B444DF-DC5F-468D-8A9F-74C032A9577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5" name="부분 원형 4">
            <a:extLst>
              <a:ext uri="{FF2B5EF4-FFF2-40B4-BE49-F238E27FC236}">
                <a16:creationId xmlns:a16="http://schemas.microsoft.com/office/drawing/2014/main" id="{381EFB5B-2D98-4527-8280-AC0002C1052A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C77E0D-C675-4433-8515-2077B605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0" y="1420892"/>
            <a:ext cx="5342100" cy="2102741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DEEE77E4-5AAC-4AE3-A125-FC93BDFFCB64}"/>
              </a:ext>
            </a:extLst>
          </p:cNvPr>
          <p:cNvSpPr txBox="1">
            <a:spLocks/>
          </p:cNvSpPr>
          <p:nvPr/>
        </p:nvSpPr>
        <p:spPr>
          <a:xfrm>
            <a:off x="465300" y="3937971"/>
            <a:ext cx="8519674" cy="2114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Raven_Feature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::Health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현재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HP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값을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MaxHP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값으로 나눈 값을 리턴 해주는 함수입니다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예를 들면 현재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HP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100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 경우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 반환 되어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Desirability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 값이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– 1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 식이 성립되어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 경우가 됩니다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즉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HP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 낮아질 수록 점차 값이 낮아지므로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Desirablity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 값이 증가하게 됩니다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45D7A2BA-B158-4D64-AAEA-D55278A9913B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501BD9-DEB3-4BFC-BE23-83FC74A44683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BC6759-EB6B-45B5-B8AA-FAFD948139EC}"/>
              </a:ext>
            </a:extLst>
          </p:cNvPr>
          <p:cNvSpPr/>
          <p:nvPr/>
        </p:nvSpPr>
        <p:spPr>
          <a:xfrm>
            <a:off x="906300" y="487416"/>
            <a:ext cx="5601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#3. </a:t>
            </a:r>
            <a:r>
              <a:rPr lang="en-US" altLang="ko-KR" sz="2400" dirty="0"/>
              <a:t>RunningAwayToTarget_Evaluator.cpp</a:t>
            </a:r>
            <a:r>
              <a:rPr lang="en-US" altLang="ko-KR" sz="3600" b="1" dirty="0"/>
              <a:t>  </a:t>
            </a:r>
            <a:r>
              <a:rPr lang="ko-KR" altLang="en-US" sz="3600" b="1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7689CE-AD10-4F0C-ABD5-188CD497B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650" y="3014662"/>
            <a:ext cx="4286250" cy="8286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06C850-DF1F-459B-8FCF-ED9F743B4F12}"/>
              </a:ext>
            </a:extLst>
          </p:cNvPr>
          <p:cNvSpPr/>
          <p:nvPr/>
        </p:nvSpPr>
        <p:spPr>
          <a:xfrm>
            <a:off x="2252870" y="2676939"/>
            <a:ext cx="1934817" cy="17227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9A6EAC-C36F-4980-846E-C9B07A84CB1D}"/>
              </a:ext>
            </a:extLst>
          </p:cNvPr>
          <p:cNvSpPr/>
          <p:nvPr/>
        </p:nvSpPr>
        <p:spPr>
          <a:xfrm>
            <a:off x="4949689" y="3014869"/>
            <a:ext cx="1470161" cy="1176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77FEA-B7C3-4BE0-9D5D-71D6421C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74388-48A8-4922-B73D-FCA2D208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620D0B-E9F5-454E-9412-28F8706C453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8E718D68-38C7-430A-BDE7-16E61952825E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A1997735-C66A-4EB1-B961-0082FDFF5C10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B7F32E-7D19-472B-82FB-7F33FE23767B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312530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763D9A-5EAB-411C-84BC-A3F5AE31F221}"/>
              </a:ext>
            </a:extLst>
          </p:cNvPr>
          <p:cNvSpPr/>
          <p:nvPr/>
        </p:nvSpPr>
        <p:spPr>
          <a:xfrm>
            <a:off x="906300" y="487416"/>
            <a:ext cx="42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#3. </a:t>
            </a:r>
            <a:r>
              <a:rPr lang="ko-KR" altLang="en-US" sz="3600" dirty="0"/>
              <a:t>실행결과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45EC902F-7067-4B4C-9843-D4DEE487A632}"/>
              </a:ext>
            </a:extLst>
          </p:cNvPr>
          <p:cNvSpPr txBox="1">
            <a:spLocks/>
          </p:cNvSpPr>
          <p:nvPr/>
        </p:nvSpPr>
        <p:spPr>
          <a:xfrm>
            <a:off x="5168900" y="1180081"/>
            <a:ext cx="3719720" cy="3648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HP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 낮아지면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RA(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RunAway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값이 증가하게 되는 것을 확인 할 수 있었습니다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또한 적을 공격할 상황에는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Explore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호출하는 것을 확인 할 수 있었습니다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또한 적을 공격할 수 없는 상황에서는 회복 아이템을 탐색하는 모습도 확인 할 수 있었습니다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62EE71-8CFF-45CC-B93E-4E0A3EB3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0" y="3275811"/>
            <a:ext cx="3232461" cy="337627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6F35C2-1451-464A-842B-0A68DBCBD76F}"/>
              </a:ext>
            </a:extLst>
          </p:cNvPr>
          <p:cNvGrpSpPr/>
          <p:nvPr/>
        </p:nvGrpSpPr>
        <p:grpSpPr>
          <a:xfrm>
            <a:off x="1651780" y="1268683"/>
            <a:ext cx="3497196" cy="3648934"/>
            <a:chOff x="1651780" y="1268683"/>
            <a:chExt cx="3497196" cy="364893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96DD598-3789-4E2E-9D41-906451F5CA8C}"/>
                </a:ext>
              </a:extLst>
            </p:cNvPr>
            <p:cNvGrpSpPr/>
            <p:nvPr/>
          </p:nvGrpSpPr>
          <p:grpSpPr>
            <a:xfrm>
              <a:off x="1651780" y="1268683"/>
              <a:ext cx="3497196" cy="3648934"/>
              <a:chOff x="504961" y="1557519"/>
              <a:chExt cx="4610100" cy="481012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DF2F192-F09A-4433-B65C-151811B7D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961" y="1557519"/>
                <a:ext cx="4610100" cy="4810125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C67F460-E16E-4BC1-973C-3A4945D9C8E8}"/>
                  </a:ext>
                </a:extLst>
              </p:cNvPr>
              <p:cNvSpPr/>
              <p:nvPr/>
            </p:nvSpPr>
            <p:spPr>
              <a:xfrm>
                <a:off x="3988905" y="6032314"/>
                <a:ext cx="569844" cy="2530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0A27AD9-FB1C-4F12-A9B5-7D51DE5E102A}"/>
                  </a:ext>
                </a:extLst>
              </p:cNvPr>
              <p:cNvSpPr/>
              <p:nvPr/>
            </p:nvSpPr>
            <p:spPr>
              <a:xfrm>
                <a:off x="2816088" y="2845164"/>
                <a:ext cx="457199" cy="2558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A5E58A-83DE-4375-9FB1-E42E2C227143}"/>
                </a:ext>
              </a:extLst>
            </p:cNvPr>
            <p:cNvSpPr/>
            <p:nvPr/>
          </p:nvSpPr>
          <p:spPr>
            <a:xfrm>
              <a:off x="2997023" y="3189438"/>
              <a:ext cx="479132" cy="1940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1E739-A294-4FE8-866E-880F3E47DA56}"/>
              </a:ext>
            </a:extLst>
          </p:cNvPr>
          <p:cNvSpPr/>
          <p:nvPr/>
        </p:nvSpPr>
        <p:spPr>
          <a:xfrm>
            <a:off x="515361" y="6122404"/>
            <a:ext cx="730343" cy="211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04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CAD6841-2A1B-4C3B-A960-59E0493890A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부분 원형 5">
            <a:extLst>
              <a:ext uri="{FF2B5EF4-FFF2-40B4-BE49-F238E27FC236}">
                <a16:creationId xmlns:a16="http://schemas.microsoft.com/office/drawing/2014/main" id="{8219E670-B750-48D5-ADF1-7D36F397E2FE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8F117B-CF38-47C2-BF55-5D90C56F9BA3}"/>
              </a:ext>
            </a:extLst>
          </p:cNvPr>
          <p:cNvSpPr/>
          <p:nvPr/>
        </p:nvSpPr>
        <p:spPr>
          <a:xfrm>
            <a:off x="906300" y="487416"/>
            <a:ext cx="5601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#1.</a:t>
            </a:r>
            <a:r>
              <a:rPr lang="ko-KR" altLang="en-US" sz="3600" b="1" dirty="0"/>
              <a:t> 피격된 봇 우선순위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BD5AF45-B8D2-4702-BE98-4B05BAD08EB3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474D36-F966-4DF7-8724-B5722D3D2087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FDB029DA-BD26-45C4-ADD6-8BA07131BEBD}"/>
              </a:ext>
            </a:extLst>
          </p:cNvPr>
          <p:cNvSpPr txBox="1">
            <a:spLocks/>
          </p:cNvSpPr>
          <p:nvPr/>
        </p:nvSpPr>
        <p:spPr>
          <a:xfrm>
            <a:off x="906300" y="1774537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탄이 봇을 맞췄을 때 피격 메시지를 보냄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0C45F7A-55A1-49BA-BD9D-3EBB9F2A56DC}"/>
              </a:ext>
            </a:extLst>
          </p:cNvPr>
          <p:cNvSpPr txBox="1">
            <a:spLocks/>
          </p:cNvSpPr>
          <p:nvPr/>
        </p:nvSpPr>
        <p:spPr>
          <a:xfrm>
            <a:off x="906296" y="2245325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이와 똑같이 탄이 봇을 맞췄을 시 탄을 쏜 봇에게 맞은 봇의 정보를 메시지로 보냄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D09BEC71-400F-4CE2-A03A-F73881973E02}"/>
              </a:ext>
            </a:extLst>
          </p:cNvPr>
          <p:cNvSpPr txBox="1">
            <a:spLocks/>
          </p:cNvSpPr>
          <p:nvPr/>
        </p:nvSpPr>
        <p:spPr>
          <a:xfrm>
            <a:off x="906295" y="3019618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SensoryMemory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 다른 봇을 기억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F9094D62-9D72-4F7D-9CEB-43CFB8D8BE93}"/>
              </a:ext>
            </a:extLst>
          </p:cNvPr>
          <p:cNvSpPr txBox="1">
            <a:spLocks/>
          </p:cNvSpPr>
          <p:nvPr/>
        </p:nvSpPr>
        <p:spPr>
          <a:xfrm>
            <a:off x="906295" y="3617006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다른 봇에 대한 정보에 피격 여부 추가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3F57996-A717-467F-AE78-63BC12C317BE}"/>
              </a:ext>
            </a:extLst>
          </p:cNvPr>
          <p:cNvSpPr txBox="1">
            <a:spLocks/>
          </p:cNvSpPr>
          <p:nvPr/>
        </p:nvSpPr>
        <p:spPr>
          <a:xfrm>
            <a:off x="906295" y="4212662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일정 거리 안일 때 목표설정 후 탄 발사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-&gt;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일정 거리 안일 때 내가 맞췄던 봇이 있다면 우선순위로 그 봇을 목표로 설정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CAAC43B-BF7B-4A02-8DEF-305355E234B6}"/>
              </a:ext>
            </a:extLst>
          </p:cNvPr>
          <p:cNvSpPr txBox="1">
            <a:spLocks/>
          </p:cNvSpPr>
          <p:nvPr/>
        </p:nvSpPr>
        <p:spPr>
          <a:xfrm>
            <a:off x="906294" y="5396337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피격된 봇 보다 가까운 다른 봇이 있다면 그 봇을 우선적으로 목표 설정</a:t>
            </a:r>
          </a:p>
        </p:txBody>
      </p:sp>
    </p:spTree>
    <p:extLst>
      <p:ext uri="{BB962C8B-B14F-4D97-AF65-F5344CB8AC3E}">
        <p14:creationId xmlns:p14="http://schemas.microsoft.com/office/powerpoint/2010/main" val="393315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351766-0D1D-43FC-8FDA-1A4D00171A2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3" name="부분 원형 12">
            <a:extLst>
              <a:ext uri="{FF2B5EF4-FFF2-40B4-BE49-F238E27FC236}">
                <a16:creationId xmlns:a16="http://schemas.microsoft.com/office/drawing/2014/main" id="{B4CDB8B8-9682-489D-BDC1-EAB48454A524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3C619D-4209-4B89-8995-9E8AB121D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2" y="335813"/>
            <a:ext cx="3553321" cy="1857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2E1CAA-0118-4E56-B1DA-0118528BE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2" y="1694729"/>
            <a:ext cx="4810796" cy="31436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C4B9DD-0FB6-4189-90EB-CA52F9BFF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4" y="4838418"/>
            <a:ext cx="4344006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5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CAD6841-2A1B-4C3B-A960-59E0493890A5}"/>
              </a:ext>
            </a:extLst>
          </p:cNvPr>
          <p:cNvSpPr/>
          <p:nvPr/>
        </p:nvSpPr>
        <p:spPr>
          <a:xfrm>
            <a:off x="0" y="-33767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D0AC76E2-9EC7-40DF-8E93-48E28FB73E78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부분 원형 5">
            <a:extLst>
              <a:ext uri="{FF2B5EF4-FFF2-40B4-BE49-F238E27FC236}">
                <a16:creationId xmlns:a16="http://schemas.microsoft.com/office/drawing/2014/main" id="{8219E670-B750-48D5-ADF1-7D36F397E2FE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8F117B-CF38-47C2-BF55-5D90C56F9BA3}"/>
              </a:ext>
            </a:extLst>
          </p:cNvPr>
          <p:cNvSpPr/>
          <p:nvPr/>
        </p:nvSpPr>
        <p:spPr>
          <a:xfrm>
            <a:off x="906299" y="487416"/>
            <a:ext cx="753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#2.</a:t>
            </a:r>
            <a:r>
              <a:rPr lang="ko-KR" altLang="en-US" sz="3600" b="1" dirty="0"/>
              <a:t> </a:t>
            </a:r>
            <a:r>
              <a:rPr lang="ko-KR" altLang="en-US" sz="3600" b="1" dirty="0">
                <a:latin typeface="+mj-ea"/>
                <a:ea typeface="+mj-ea"/>
              </a:rPr>
              <a:t>부분 경로 생성</a:t>
            </a:r>
            <a:r>
              <a:rPr lang="en-US" altLang="ko-KR" sz="3600" b="1" dirty="0">
                <a:latin typeface="+mj-ea"/>
                <a:ea typeface="+mj-ea"/>
              </a:rPr>
              <a:t>(</a:t>
            </a:r>
            <a:r>
              <a:rPr lang="ko-KR" altLang="en-US" sz="3600" b="1" dirty="0">
                <a:latin typeface="+mj-ea"/>
                <a:ea typeface="+mj-ea"/>
              </a:rPr>
              <a:t>검색</a:t>
            </a:r>
            <a:r>
              <a:rPr lang="en-US" altLang="ko-KR" sz="3600" b="1" dirty="0">
                <a:latin typeface="+mj-ea"/>
                <a:ea typeface="+mj-ea"/>
              </a:rPr>
              <a:t>) </a:t>
            </a:r>
            <a:r>
              <a:rPr lang="ko-KR" altLang="en-US" sz="3600" b="1" dirty="0">
                <a:latin typeface="+mj-ea"/>
                <a:ea typeface="+mj-ea"/>
              </a:rPr>
              <a:t>기능 추가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BD5AF45-B8D2-4702-BE98-4B05BAD08EB3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474D36-F966-4DF7-8724-B5722D3D2087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FDB029DA-BD26-45C4-ADD6-8BA07131BEBD}"/>
              </a:ext>
            </a:extLst>
          </p:cNvPr>
          <p:cNvSpPr txBox="1">
            <a:spLocks/>
          </p:cNvSpPr>
          <p:nvPr/>
        </p:nvSpPr>
        <p:spPr>
          <a:xfrm>
            <a:off x="906300" y="1774537"/>
            <a:ext cx="780590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사용자가 정의한 수의 검색 사이클이나 검색 깊이가 도달된 후에는 목표에 가장 가까운 노드에 이르는 경로를 반환하도록 </a:t>
            </a:r>
            <a:r>
              <a:rPr lang="en-US" altLang="ko-KR" sz="2000" b="1" dirty="0"/>
              <a:t>A</a:t>
            </a:r>
            <a:r>
              <a:rPr lang="ko-KR" altLang="en-US" sz="2000" b="1" baseline="30000" dirty="0"/>
              <a:t>*</a:t>
            </a:r>
            <a:r>
              <a:rPr lang="ko-KR" altLang="en-US" sz="2000" b="1" dirty="0"/>
              <a:t> 알고리즘을 변경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0C45F7A-55A1-49BA-BD9D-3EBB9F2A56DC}"/>
              </a:ext>
            </a:extLst>
          </p:cNvPr>
          <p:cNvSpPr txBox="1">
            <a:spLocks/>
          </p:cNvSpPr>
          <p:nvPr/>
        </p:nvSpPr>
        <p:spPr>
          <a:xfrm>
            <a:off x="906296" y="2245325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D09BEC71-400F-4CE2-A03A-F73881973E02}"/>
              </a:ext>
            </a:extLst>
          </p:cNvPr>
          <p:cNvSpPr txBox="1">
            <a:spLocks/>
          </p:cNvSpPr>
          <p:nvPr/>
        </p:nvSpPr>
        <p:spPr>
          <a:xfrm>
            <a:off x="906295" y="3019618"/>
            <a:ext cx="7636572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검색 깊이에 제한을 걸어 깊이가 도달된 후 목적지를 찾지 못하면 이때까지 찾은 경로를 반환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2000" b="1" dirty="0" err="1"/>
              <a:t>CycleOnce</a:t>
            </a:r>
            <a:r>
              <a:rPr lang="en-US" altLang="ko-KR" sz="2000" b="1" dirty="0"/>
              <a:t>()</a:t>
            </a:r>
            <a:r>
              <a:rPr lang="ko-KR" altLang="en-US" sz="2000" b="1" dirty="0"/>
              <a:t>에서 검색한 노드의 깊이가 최대 깊이보다 크거나 같으면 </a:t>
            </a:r>
            <a:r>
              <a:rPr lang="en-US" altLang="ko-KR" sz="2000" b="1" dirty="0" err="1"/>
              <a:t>target_found</a:t>
            </a:r>
            <a:r>
              <a:rPr lang="ko-KR" altLang="en-US" sz="2000" b="1" dirty="0"/>
              <a:t>를 리턴하고 목표를 현재 노드 로 바꿔줍니다</a:t>
            </a:r>
            <a:r>
              <a:rPr lang="en-US" altLang="ko-KR" sz="2000" b="1" dirty="0"/>
              <a:t>.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7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CAD6841-2A1B-4C3B-A960-59E0493890A5}"/>
              </a:ext>
            </a:extLst>
          </p:cNvPr>
          <p:cNvSpPr/>
          <p:nvPr/>
        </p:nvSpPr>
        <p:spPr>
          <a:xfrm>
            <a:off x="0" y="-33767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D0AC76E2-9EC7-40DF-8E93-48E28FB73E78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부분 원형 5">
            <a:extLst>
              <a:ext uri="{FF2B5EF4-FFF2-40B4-BE49-F238E27FC236}">
                <a16:creationId xmlns:a16="http://schemas.microsoft.com/office/drawing/2014/main" id="{8219E670-B750-48D5-ADF1-7D36F397E2FE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8F117B-CF38-47C2-BF55-5D90C56F9BA3}"/>
              </a:ext>
            </a:extLst>
          </p:cNvPr>
          <p:cNvSpPr/>
          <p:nvPr/>
        </p:nvSpPr>
        <p:spPr>
          <a:xfrm>
            <a:off x="906299" y="487416"/>
            <a:ext cx="753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#2.</a:t>
            </a:r>
            <a:r>
              <a:rPr lang="ko-KR" altLang="en-US" sz="3600" b="1" dirty="0"/>
              <a:t> </a:t>
            </a:r>
            <a:r>
              <a:rPr lang="ko-KR" altLang="en-US" sz="3600" b="1" dirty="0">
                <a:latin typeface="+mj-ea"/>
                <a:ea typeface="+mj-ea"/>
              </a:rPr>
              <a:t>부분 경로 생성</a:t>
            </a:r>
            <a:r>
              <a:rPr lang="en-US" altLang="ko-KR" sz="3600" b="1" dirty="0">
                <a:latin typeface="+mj-ea"/>
                <a:ea typeface="+mj-ea"/>
              </a:rPr>
              <a:t>(</a:t>
            </a:r>
            <a:r>
              <a:rPr lang="ko-KR" altLang="en-US" sz="3600" b="1" dirty="0">
                <a:latin typeface="+mj-ea"/>
                <a:ea typeface="+mj-ea"/>
              </a:rPr>
              <a:t>검색</a:t>
            </a:r>
            <a:r>
              <a:rPr lang="en-US" altLang="ko-KR" sz="3600" b="1" dirty="0">
                <a:latin typeface="+mj-ea"/>
                <a:ea typeface="+mj-ea"/>
              </a:rPr>
              <a:t>) </a:t>
            </a:r>
            <a:r>
              <a:rPr lang="ko-KR" altLang="en-US" sz="3600" b="1" dirty="0">
                <a:latin typeface="+mj-ea"/>
                <a:ea typeface="+mj-ea"/>
              </a:rPr>
              <a:t>기능 추가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BD5AF45-B8D2-4702-BE98-4B05BAD08EB3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474D36-F966-4DF7-8724-B5722D3D2087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0C45F7A-55A1-49BA-BD9D-3EBB9F2A56DC}"/>
              </a:ext>
            </a:extLst>
          </p:cNvPr>
          <p:cNvSpPr txBox="1">
            <a:spLocks/>
          </p:cNvSpPr>
          <p:nvPr/>
        </p:nvSpPr>
        <p:spPr>
          <a:xfrm>
            <a:off x="906296" y="2245325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내용 개체 틀 3">
            <a:extLst>
              <a:ext uri="{FF2B5EF4-FFF2-40B4-BE49-F238E27FC236}">
                <a16:creationId xmlns:a16="http://schemas.microsoft.com/office/drawing/2014/main" id="{1EAD98EC-5FF8-40A5-8B3F-62D6784A4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2" y="1405804"/>
            <a:ext cx="4476482" cy="3944389"/>
          </a:xfrm>
          <a:prstGeom prst="rect">
            <a:avLst/>
          </a:prstGeom>
        </p:spPr>
      </p:pic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CCE9C652-D92F-452A-AC22-15E8C823D939}"/>
              </a:ext>
            </a:extLst>
          </p:cNvPr>
          <p:cNvSpPr txBox="1">
            <a:spLocks/>
          </p:cNvSpPr>
          <p:nvPr/>
        </p:nvSpPr>
        <p:spPr>
          <a:xfrm>
            <a:off x="4861680" y="1235748"/>
            <a:ext cx="4239415" cy="15160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Graph_SearchAStar_TS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클래스에서 깊이 값을 알아낼 </a:t>
            </a:r>
            <a:r>
              <a:rPr lang="en-US" altLang="ko-KR" sz="2000" dirty="0" err="1"/>
              <a:t>m_iDepth</a:t>
            </a:r>
            <a:r>
              <a:rPr lang="ko-KR" altLang="en-US" sz="2000" dirty="0"/>
              <a:t>벡터와 최대 깊이를 나타내는 </a:t>
            </a:r>
            <a:r>
              <a:rPr lang="en-US" altLang="ko-KR" sz="2000" dirty="0" err="1"/>
              <a:t>m_iMax</a:t>
            </a:r>
            <a:r>
              <a:rPr lang="ko-KR" altLang="en-US" sz="2000" dirty="0"/>
              <a:t>를 정의</a:t>
            </a:r>
            <a:endParaRPr lang="en-US" altLang="ko-KR" sz="2000" dirty="0"/>
          </a:p>
          <a:p>
            <a:r>
              <a:rPr lang="ko-KR" altLang="en-US" sz="2000" dirty="0"/>
              <a:t>검색을 시작할 현제 위치의 깊이 값은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수정하여 </a:t>
            </a:r>
            <a:r>
              <a:rPr lang="en-US" altLang="ko-KR" sz="2000" b="1" dirty="0" err="1"/>
              <a:t>CycleOnce</a:t>
            </a:r>
            <a:r>
              <a:rPr lang="en-US" altLang="ko-KR" sz="2000" b="1" dirty="0"/>
              <a:t>()</a:t>
            </a:r>
            <a:r>
              <a:rPr lang="ko-KR" altLang="en-US" sz="2000" dirty="0"/>
              <a:t>에서 깊이 값을 점점 늘여 확인</a:t>
            </a:r>
            <a:endParaRPr lang="en-US" altLang="ko-KR" sz="2000" dirty="0"/>
          </a:p>
          <a:p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5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CAD6841-2A1B-4C3B-A960-59E0493890A5}"/>
              </a:ext>
            </a:extLst>
          </p:cNvPr>
          <p:cNvSpPr/>
          <p:nvPr/>
        </p:nvSpPr>
        <p:spPr>
          <a:xfrm>
            <a:off x="0" y="-33767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D0AC76E2-9EC7-40DF-8E93-48E28FB73E78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부분 원형 5">
            <a:extLst>
              <a:ext uri="{FF2B5EF4-FFF2-40B4-BE49-F238E27FC236}">
                <a16:creationId xmlns:a16="http://schemas.microsoft.com/office/drawing/2014/main" id="{8219E670-B750-48D5-ADF1-7D36F397E2FE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8F117B-CF38-47C2-BF55-5D90C56F9BA3}"/>
              </a:ext>
            </a:extLst>
          </p:cNvPr>
          <p:cNvSpPr/>
          <p:nvPr/>
        </p:nvSpPr>
        <p:spPr>
          <a:xfrm>
            <a:off x="906299" y="487416"/>
            <a:ext cx="753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#2.</a:t>
            </a:r>
            <a:r>
              <a:rPr lang="ko-KR" altLang="en-US" sz="3600" b="1" dirty="0"/>
              <a:t> </a:t>
            </a:r>
            <a:r>
              <a:rPr lang="ko-KR" altLang="en-US" sz="3600" b="1" dirty="0">
                <a:latin typeface="+mj-ea"/>
                <a:ea typeface="+mj-ea"/>
              </a:rPr>
              <a:t>부분 경로 생성</a:t>
            </a:r>
            <a:r>
              <a:rPr lang="en-US" altLang="ko-KR" sz="3600" b="1" dirty="0">
                <a:latin typeface="+mj-ea"/>
                <a:ea typeface="+mj-ea"/>
              </a:rPr>
              <a:t>(</a:t>
            </a:r>
            <a:r>
              <a:rPr lang="ko-KR" altLang="en-US" sz="3600" b="1" dirty="0">
                <a:latin typeface="+mj-ea"/>
                <a:ea typeface="+mj-ea"/>
              </a:rPr>
              <a:t>검색</a:t>
            </a:r>
            <a:r>
              <a:rPr lang="en-US" altLang="ko-KR" sz="3600" b="1" dirty="0">
                <a:latin typeface="+mj-ea"/>
                <a:ea typeface="+mj-ea"/>
              </a:rPr>
              <a:t>) </a:t>
            </a:r>
            <a:r>
              <a:rPr lang="ko-KR" altLang="en-US" sz="3600" b="1" dirty="0">
                <a:latin typeface="+mj-ea"/>
                <a:ea typeface="+mj-ea"/>
              </a:rPr>
              <a:t>기능 추가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BD5AF45-B8D2-4702-BE98-4B05BAD08EB3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474D36-F966-4DF7-8724-B5722D3D2087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0C45F7A-55A1-49BA-BD9D-3EBB9F2A56DC}"/>
              </a:ext>
            </a:extLst>
          </p:cNvPr>
          <p:cNvSpPr txBox="1">
            <a:spLocks/>
          </p:cNvSpPr>
          <p:nvPr/>
        </p:nvSpPr>
        <p:spPr>
          <a:xfrm>
            <a:off x="906296" y="2245325"/>
            <a:ext cx="5003083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61368D-F0D7-4AE4-BAFF-FCFD9A8D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04" y="1890712"/>
            <a:ext cx="5629275" cy="1152525"/>
          </a:xfrm>
          <a:prstGeom prst="rect">
            <a:avLst/>
          </a:prstGeom>
        </p:spPr>
      </p:pic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B57166FE-D465-4AB5-BF8F-88044176ED2B}"/>
              </a:ext>
            </a:extLst>
          </p:cNvPr>
          <p:cNvSpPr txBox="1">
            <a:spLocks/>
          </p:cNvSpPr>
          <p:nvPr/>
        </p:nvSpPr>
        <p:spPr>
          <a:xfrm>
            <a:off x="2863850" y="3141889"/>
            <a:ext cx="6264190" cy="14188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Path </a:t>
            </a:r>
            <a:r>
              <a:rPr lang="en-US" altLang="ko-KR" sz="2000" dirty="0" err="1"/>
              <a:t>Raven_PathPlanner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GetPath</a:t>
            </a:r>
            <a:r>
              <a:rPr lang="en-US" altLang="ko-KR" sz="2000" dirty="0"/>
              <a:t>()</a:t>
            </a:r>
            <a:r>
              <a:rPr lang="ko-KR" altLang="en-US" sz="2000" dirty="0"/>
              <a:t>함수에서 경로의 마지막에 목표 노드를 넣었지만 수정결과 제한된 깊이 내에 목표를 찾지 못하면 경로의 마지막에 처음의 목표가 들어가지 않기 때문에 제거하였습니다</a:t>
            </a:r>
            <a:r>
              <a:rPr lang="en-US" altLang="ko-KR" sz="2000" dirty="0"/>
              <a:t>.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E0724E-683D-422F-BCF8-FD1B4090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04" y="5475897"/>
            <a:ext cx="3429000" cy="714375"/>
          </a:xfrm>
          <a:prstGeom prst="rect">
            <a:avLst/>
          </a:prstGeom>
        </p:spPr>
      </p:pic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FC3EAFB7-CD2B-46E3-9AFE-7A3CCBDFB032}"/>
              </a:ext>
            </a:extLst>
          </p:cNvPr>
          <p:cNvSpPr txBox="1">
            <a:spLocks/>
          </p:cNvSpPr>
          <p:nvPr/>
        </p:nvSpPr>
        <p:spPr>
          <a:xfrm>
            <a:off x="3636017" y="5251061"/>
            <a:ext cx="4957650" cy="14188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/>
              <a:t>CycleOnce</a:t>
            </a:r>
            <a:r>
              <a:rPr lang="en-US" altLang="ko-KR" sz="2000" b="1" dirty="0"/>
              <a:t>() </a:t>
            </a:r>
            <a:r>
              <a:rPr lang="ko-KR" altLang="en-US" sz="2000" dirty="0"/>
              <a:t>함수에서</a:t>
            </a:r>
            <a:r>
              <a:rPr lang="en-US" altLang="ko-KR" sz="2000" dirty="0"/>
              <a:t> </a:t>
            </a:r>
            <a:r>
              <a:rPr lang="ko-KR" altLang="en-US" sz="2000" dirty="0"/>
              <a:t>검색중인 노드의 깊이가 제한한 깊이보다 크거나 같으면 타겟을 검색중인 노드로 바꾸고 </a:t>
            </a:r>
            <a:r>
              <a:rPr lang="ko-KR" altLang="en-US" sz="2000" dirty="0" err="1"/>
              <a:t>리턴합니다</a:t>
            </a:r>
            <a:r>
              <a:rPr lang="en-US" altLang="ko-KR" sz="2000" dirty="0"/>
              <a:t>.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750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331B92-6422-4961-A79D-43701317150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DA56458-883F-4F09-9AE4-C5A4E8929DA0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B767C2A7-D260-4E65-8626-CBA7032D8009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46050-EFD1-4BE8-B82C-4F763F7A1779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7A8745-BC4F-4F3F-982A-897A4249423D}"/>
              </a:ext>
            </a:extLst>
          </p:cNvPr>
          <p:cNvSpPr/>
          <p:nvPr/>
        </p:nvSpPr>
        <p:spPr>
          <a:xfrm>
            <a:off x="906300" y="487416"/>
            <a:ext cx="5601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#3. </a:t>
            </a:r>
            <a:r>
              <a:rPr lang="ko-KR" altLang="en-US" sz="3600" b="1" dirty="0"/>
              <a:t>전략 추가</a:t>
            </a:r>
            <a:r>
              <a:rPr lang="en-US" altLang="ko-KR" sz="3600" b="1" dirty="0"/>
              <a:t>  </a:t>
            </a:r>
            <a:r>
              <a:rPr lang="ko-KR" altLang="en-US" sz="3600" b="1" dirty="0"/>
              <a:t>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2AE415-3613-4648-9FF8-83A9169B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19" y="1828138"/>
            <a:ext cx="2512128" cy="45242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938A8F4-7163-4475-B5CD-1D386004D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47" y="5146634"/>
            <a:ext cx="2101581" cy="81863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48B87F-7F92-42EA-80B0-7F12FB155FC0}"/>
              </a:ext>
            </a:extLst>
          </p:cNvPr>
          <p:cNvSpPr/>
          <p:nvPr/>
        </p:nvSpPr>
        <p:spPr>
          <a:xfrm>
            <a:off x="1059095" y="5813205"/>
            <a:ext cx="1208859" cy="34848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E8DBC2-B954-43F1-9566-43E1AAFDA0BB}"/>
              </a:ext>
            </a:extLst>
          </p:cNvPr>
          <p:cNvSpPr/>
          <p:nvPr/>
        </p:nvSpPr>
        <p:spPr>
          <a:xfrm>
            <a:off x="414476" y="1187612"/>
            <a:ext cx="3428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#3</a:t>
            </a:r>
            <a:r>
              <a:rPr lang="en-US" altLang="ko-KR" sz="3600" b="1" dirty="0"/>
              <a:t>. </a:t>
            </a:r>
            <a:r>
              <a:rPr lang="en-US" altLang="ko-KR" sz="2000" b="1" dirty="0" err="1"/>
              <a:t>Raven_Goal_Types.h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cpp</a:t>
            </a:r>
            <a:endParaRPr lang="ko-KR" altLang="en-US" sz="3600" b="1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9168632A-ADF2-424E-9FD4-8D4ABB6239C6}"/>
              </a:ext>
            </a:extLst>
          </p:cNvPr>
          <p:cNvSpPr txBox="1">
            <a:spLocks/>
          </p:cNvSpPr>
          <p:nvPr/>
        </p:nvSpPr>
        <p:spPr>
          <a:xfrm>
            <a:off x="3687431" y="2018028"/>
            <a:ext cx="5186085" cy="646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새로운 목표를 위해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enum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goal_Runaway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추가하였습니다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8CE79B21-1825-43E8-BA44-9959012102EA}"/>
              </a:ext>
            </a:extLst>
          </p:cNvPr>
          <p:cNvSpPr txBox="1">
            <a:spLocks/>
          </p:cNvSpPr>
          <p:nvPr/>
        </p:nvSpPr>
        <p:spPr>
          <a:xfrm>
            <a:off x="3706816" y="3106555"/>
            <a:ext cx="5186085" cy="646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해당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enum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을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으로 변경하는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Convert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함수에도 추가하였습니다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82CDE9D-5BD6-4244-B460-E7D8C5014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128" y="4650903"/>
            <a:ext cx="4852033" cy="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6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21B68-9CFC-453C-BE24-46DBF01F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B501-87DE-40A4-B0A3-9DDF103A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9B5D4F-8211-48DD-AC31-EA3963510D4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5" name="부분 원형 4">
            <a:extLst>
              <a:ext uri="{FF2B5EF4-FFF2-40B4-BE49-F238E27FC236}">
                <a16:creationId xmlns:a16="http://schemas.microsoft.com/office/drawing/2014/main" id="{AFFF6398-135F-4301-85C2-8408B320ED55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D93F2674-ADB2-4FBF-9723-9ED32B23959C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E59D2B4-6432-457D-8819-55C4B5035FDC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D1D9D5-834C-4C68-AE32-57AB35249FCE}"/>
              </a:ext>
            </a:extLst>
          </p:cNvPr>
          <p:cNvSpPr/>
          <p:nvPr/>
        </p:nvSpPr>
        <p:spPr>
          <a:xfrm>
            <a:off x="906300" y="487416"/>
            <a:ext cx="5601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#3. </a:t>
            </a:r>
            <a:r>
              <a:rPr lang="en-US" altLang="ko-KR" sz="3600" dirty="0"/>
              <a:t>Goal_Think</a:t>
            </a:r>
            <a:r>
              <a:rPr lang="en-US" altLang="ko-KR" sz="2400" dirty="0"/>
              <a:t>.cpp</a:t>
            </a:r>
            <a:r>
              <a:rPr lang="en-US" altLang="ko-KR" sz="3600" b="1" dirty="0"/>
              <a:t>  </a:t>
            </a:r>
            <a:r>
              <a:rPr lang="ko-KR" altLang="en-US" sz="3600" b="1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F21825-EA26-498B-BC76-79A152E1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00" y="1373814"/>
            <a:ext cx="4610100" cy="1943211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D0DAEB5D-149F-4C9C-8073-D0376A5725BE}"/>
              </a:ext>
            </a:extLst>
          </p:cNvPr>
          <p:cNvSpPr txBox="1">
            <a:spLocks/>
          </p:cNvSpPr>
          <p:nvPr/>
        </p:nvSpPr>
        <p:spPr>
          <a:xfrm>
            <a:off x="906300" y="3749479"/>
            <a:ext cx="7261128" cy="1515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Evaluator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Goal_Think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에서 추가하였으며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AddGoal_RunAway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라는 함수를 통해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        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Subgoal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을 추가하도록 하였습니다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03B23C-5766-407A-9B90-8B9377A8D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68" y="3150853"/>
            <a:ext cx="7839907" cy="30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9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2411A-47AE-4823-8635-56F504E6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847B-2063-40D9-9B59-A6203469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62C9A8-3B85-4E7C-8FB0-5F36D0C3B12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7215821F-F19A-45AF-AF00-F92987C55E9C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74A9CA69-34D2-4E56-8DA0-E05C382BF111}"/>
              </a:ext>
            </a:extLst>
          </p:cNvPr>
          <p:cNvSpPr/>
          <p:nvPr/>
        </p:nvSpPr>
        <p:spPr>
          <a:xfrm>
            <a:off x="449100" y="490356"/>
            <a:ext cx="457200" cy="705965"/>
          </a:xfrm>
          <a:prstGeom prst="trapezoid">
            <a:avLst>
              <a:gd name="adj" fmla="val 212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4FCE27-E041-42E6-A692-785E865FCC9A}"/>
              </a:ext>
            </a:extLst>
          </p:cNvPr>
          <p:cNvCxnSpPr>
            <a:cxnSpLocks/>
          </p:cNvCxnSpPr>
          <p:nvPr/>
        </p:nvCxnSpPr>
        <p:spPr>
          <a:xfrm>
            <a:off x="558800" y="1184747"/>
            <a:ext cx="46101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23AD2F-8243-4395-BE7B-B925892EA41F}"/>
              </a:ext>
            </a:extLst>
          </p:cNvPr>
          <p:cNvSpPr/>
          <p:nvPr/>
        </p:nvSpPr>
        <p:spPr>
          <a:xfrm>
            <a:off x="906300" y="487416"/>
            <a:ext cx="42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#3. </a:t>
            </a:r>
            <a:r>
              <a:rPr lang="en-US" altLang="ko-KR" sz="3600" dirty="0"/>
              <a:t>Goal_Runaway</a:t>
            </a:r>
            <a:r>
              <a:rPr lang="en-US" altLang="ko-KR" sz="2400" dirty="0"/>
              <a:t>.cpp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521C77-AA08-4C0E-BCA2-AD1F1005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390650"/>
            <a:ext cx="6638925" cy="20383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50DE93-4044-4652-8A5E-EB1854F069DA}"/>
              </a:ext>
            </a:extLst>
          </p:cNvPr>
          <p:cNvSpPr/>
          <p:nvPr/>
        </p:nvSpPr>
        <p:spPr>
          <a:xfrm>
            <a:off x="808383" y="1703941"/>
            <a:ext cx="3127513" cy="18677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79D8827-4D65-4387-B8DE-86C65FB95384}"/>
              </a:ext>
            </a:extLst>
          </p:cNvPr>
          <p:cNvSpPr txBox="1">
            <a:spLocks/>
          </p:cNvSpPr>
          <p:nvPr/>
        </p:nvSpPr>
        <p:spPr>
          <a:xfrm>
            <a:off x="449100" y="3615240"/>
            <a:ext cx="7261128" cy="1143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Bot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 타겟을 공격할 수 있다면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Bot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은 타겟 과의 거리를 측정하여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MaxDouble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보다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작을 경우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Explore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Subgoal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추가하게 됩니다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2130C9-BEF1-4094-B153-B506977B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62" y="4763534"/>
            <a:ext cx="3876675" cy="781050"/>
          </a:xfrm>
          <a:prstGeom prst="rect">
            <a:avLst/>
          </a:prstGeom>
        </p:spPr>
      </p:pic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8704101-CFE8-48D9-BA58-0835D6AC3109}"/>
              </a:ext>
            </a:extLst>
          </p:cNvPr>
          <p:cNvSpPr txBox="1">
            <a:spLocks/>
          </p:cNvSpPr>
          <p:nvPr/>
        </p:nvSpPr>
        <p:spPr>
          <a:xfrm>
            <a:off x="3672141" y="5641172"/>
            <a:ext cx="5247584" cy="8282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적을 공격할 수 없는 상황이 된다면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아이템 중 회복 아이템을 탐색하게 됩니다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5028DC-297D-45ED-9C62-5C0FB92DCEE8}"/>
              </a:ext>
            </a:extLst>
          </p:cNvPr>
          <p:cNvSpPr/>
          <p:nvPr/>
        </p:nvSpPr>
        <p:spPr>
          <a:xfrm>
            <a:off x="3916020" y="5050117"/>
            <a:ext cx="876251" cy="2024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9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407</Words>
  <Application>Microsoft Office PowerPoint</Application>
  <PresentationFormat>화면 슬라이드 쇼(4:3)</PresentationFormat>
  <Paragraphs>46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Yongsun Lee</dc:creator>
  <cp:lastModifiedBy>Yongsun Lee</cp:lastModifiedBy>
  <cp:revision>159</cp:revision>
  <dcterms:created xsi:type="dcterms:W3CDTF">2017-12-05T11:15:12Z</dcterms:created>
  <dcterms:modified xsi:type="dcterms:W3CDTF">2017-12-11T13:59:27Z</dcterms:modified>
</cp:coreProperties>
</file>