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95" r:id="rId3"/>
    <p:sldId id="305" r:id="rId4"/>
    <p:sldId id="300" r:id="rId5"/>
    <p:sldId id="301" r:id="rId6"/>
    <p:sldId id="302" r:id="rId7"/>
    <p:sldId id="303" r:id="rId8"/>
    <p:sldId id="304" r:id="rId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83" d="100"/>
          <a:sy n="183" d="100"/>
        </p:scale>
        <p:origin x="-14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B4EF0AD-AB71-4F58-8300-AF83D1B06C7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7662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09398A-20F2-4B64-9447-D662E3839D2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587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5575C-814D-40A5-B1E2-E61399C61AC7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95BB7-1752-46AC-BA97-98B39A92BD54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A7AAA7-2FA5-42BE-8634-4602A54E61D3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A2D0D-244B-4508-9418-39087B22ECEE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C85B9-58AB-463B-B096-5A7C0B467204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C2DC8-6A07-4585-8119-683E53CE98E1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A359AA-457E-4623-84F1-4FBBA9936977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94733039-4192-44F3-A1E9-FD58548C568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invGray">
          <a:xfrm>
            <a:off x="0" y="3124200"/>
            <a:ext cx="9144000" cy="685800"/>
          </a:xfrm>
          <a:solidFill>
            <a:schemeClr val="tx1"/>
          </a:solidFill>
        </p:spPr>
        <p:txBody>
          <a:bodyPr/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4D4D4D"/>
                  </a:outerShdw>
                </a:effectLst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486400" cy="508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0" y="3073400"/>
            <a:ext cx="9144000" cy="838200"/>
            <a:chOff x="0" y="1920"/>
            <a:chExt cx="5760" cy="528"/>
          </a:xfrm>
        </p:grpSpPr>
        <p:sp>
          <p:nvSpPr>
            <p:cNvPr id="3099" name="Line 27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Line 28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102" name="Line 30"/>
          <p:cNvSpPr>
            <a:spLocks noChangeShapeType="1"/>
          </p:cNvSpPr>
          <p:nvPr/>
        </p:nvSpPr>
        <p:spPr bwMode="ltGray">
          <a:xfrm>
            <a:off x="2286000" y="3911600"/>
            <a:ext cx="0" cy="1905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ltGray">
          <a:xfrm>
            <a:off x="2057400" y="5562600"/>
            <a:ext cx="502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104" name="Group 32"/>
          <p:cNvGrpSpPr>
            <a:grpSpLocks/>
          </p:cNvGrpSpPr>
          <p:nvPr/>
        </p:nvGrpSpPr>
        <p:grpSpPr bwMode="auto">
          <a:xfrm>
            <a:off x="0" y="3022600"/>
            <a:ext cx="9144000" cy="838200"/>
            <a:chOff x="0" y="1920"/>
            <a:chExt cx="5760" cy="528"/>
          </a:xfrm>
        </p:grpSpPr>
        <p:sp>
          <p:nvSpPr>
            <p:cNvPr id="3105" name="Line 33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Line 34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 autoUpdateAnimBg="0"/>
      <p:bldP spid="3075" grpId="0" build="p" autoUpdateAnimBg="0" advAuto="0">
        <p:tmplLst>
          <p:tmpl lvl="1">
            <p:tnLst>
              <p:par>
                <p:cTn presetID="23" presetClass="entr" presetSubtype="27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2/3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2/3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02" grpId="0" animBg="1"/>
      <p:bldP spid="310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2C210A-45C5-4922-A195-AA2B9B7169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109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812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912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843400-8598-4E9B-885B-40FAF3A3E63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127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B779B-1E19-4CE1-8AAC-84ABD9C9AA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46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2C09DE-D350-4B67-92D1-CD6B295536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532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47D6D1-8602-47E3-BF2E-FEC6C34CEA5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545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B35523-620E-40B2-B7CF-45942109137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404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28741A-9B7B-4536-A7AD-6C4B424072B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009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3C158F-AB1E-442C-BC60-4B7A7F3F444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197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FA3AD4-0D2D-49D6-94CA-E66772C9D13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177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5E3A33-A47D-4F08-9EE8-23F7522B5C2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825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924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413500"/>
            <a:ext cx="16002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722AE5A5-851E-46D2-97BA-6A939AAD6B7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85800" y="609600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685800" y="1219200"/>
            <a:ext cx="8458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044" name="Picture 20" descr="KPU-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227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 animBg="1"/>
    </p:bld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검색과 </a:t>
            </a:r>
            <a:r>
              <a:rPr lang="ko-KR" altLang="en-US" dirty="0" err="1" smtClean="0"/>
              <a:t>해싱</a:t>
            </a:r>
            <a:endParaRPr lang="ko-KR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797425"/>
            <a:ext cx="5767388" cy="1368425"/>
          </a:xfrm>
        </p:spPr>
        <p:txBody>
          <a:bodyPr/>
          <a:lstStyle/>
          <a:p>
            <a:r>
              <a:rPr lang="ko-KR" altLang="en-US"/>
              <a:t>한국산업기술대학교</a:t>
            </a:r>
          </a:p>
          <a:p>
            <a:r>
              <a:rPr lang="ko-KR" altLang="en-US"/>
              <a:t>게임공학과</a:t>
            </a:r>
          </a:p>
          <a:p>
            <a:r>
              <a:rPr lang="ko-KR" altLang="en-US"/>
              <a:t>장 지 웅</a:t>
            </a:r>
          </a:p>
        </p:txBody>
      </p:sp>
      <p:pic>
        <p:nvPicPr>
          <p:cNvPr id="6155" name="Picture 11" descr="KPU-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47875" cy="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검색</a:t>
            </a:r>
            <a:r>
              <a:rPr lang="en-US" altLang="ko-KR" sz="3200" dirty="0" smtClean="0"/>
              <a:t>(Search)</a:t>
            </a:r>
            <a:endParaRPr lang="ko-KR" altLang="en-US" sz="3200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458200" cy="4724400"/>
          </a:xfrm>
        </p:spPr>
        <p:txBody>
          <a:bodyPr/>
          <a:lstStyle/>
          <a:p>
            <a:r>
              <a:rPr lang="ko-KR" altLang="en-US" dirty="0"/>
              <a:t>검색이란 무엇인가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검색은 왜 중요한가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검색을 할 때에 </a:t>
            </a:r>
            <a:r>
              <a:rPr lang="en-US" altLang="ko-KR" dirty="0"/>
              <a:t>key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검색의 종류에는 어떤 것들이 있는가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Internal, </a:t>
            </a:r>
            <a:r>
              <a:rPr lang="en-US" altLang="ko-KR" dirty="0" smtClean="0"/>
              <a:t>external</a:t>
            </a:r>
          </a:p>
          <a:p>
            <a:r>
              <a:rPr lang="ko-KR" altLang="en-US" dirty="0"/>
              <a:t>정렬과 검색은 어떤 관계일까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231323" y="4733059"/>
            <a:ext cx="6244936" cy="1709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이진탐색트리는</a:t>
            </a:r>
            <a:r>
              <a:rPr lang="ko-KR" altLang="en-US" dirty="0" smtClean="0"/>
              <a:t> 왜 </a:t>
            </a:r>
            <a:r>
              <a:rPr lang="ko-KR" altLang="en-US" dirty="0" err="1" smtClean="0"/>
              <a:t>빠른걸까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799" y="1371600"/>
            <a:ext cx="8260774" cy="4724400"/>
          </a:xfrm>
        </p:spPr>
        <p:txBody>
          <a:bodyPr/>
          <a:lstStyle/>
          <a:p>
            <a:r>
              <a:rPr lang="ko-KR" altLang="en-US" dirty="0" smtClean="0"/>
              <a:t>이진 </a:t>
            </a:r>
            <a:r>
              <a:rPr lang="ko-KR" altLang="en-US" dirty="0"/>
              <a:t>검색이란 무엇인가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선형검색과 이진검색의 성능은 어떠한가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이진 검색과 이진검색 </a:t>
            </a:r>
            <a:r>
              <a:rPr lang="ko-KR" altLang="en-US" dirty="0" err="1"/>
              <a:t>트리의</a:t>
            </a:r>
            <a:r>
              <a:rPr lang="ko-KR" altLang="en-US" dirty="0"/>
              <a:t> 차이는 무엇일까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75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 smtClean="0"/>
              <a:t>해싱</a:t>
            </a:r>
            <a:endParaRPr lang="ko-KR" altLang="en-US" sz="3200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/>
              <a:t>해싱이란 무엇인가</a:t>
            </a:r>
            <a:r>
              <a:rPr lang="en-US" altLang="ko-KR" sz="2400"/>
              <a:t>?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해싱함수에는 어떤 것들이 있는가</a:t>
            </a:r>
            <a:r>
              <a:rPr lang="en-US" altLang="ko-KR" sz="2400"/>
              <a:t>?</a:t>
            </a:r>
          </a:p>
          <a:p>
            <a:pPr lvl="1">
              <a:lnSpc>
                <a:spcPct val="90000"/>
              </a:lnSpc>
            </a:pPr>
            <a:r>
              <a:rPr lang="ko-KR" altLang="en-US" sz="2400"/>
              <a:t>나눗셈방법</a:t>
            </a:r>
          </a:p>
          <a:p>
            <a:pPr lvl="1">
              <a:lnSpc>
                <a:spcPct val="90000"/>
              </a:lnSpc>
            </a:pPr>
            <a:r>
              <a:rPr lang="en-US" altLang="ko-KR" sz="2400"/>
              <a:t>Folding </a:t>
            </a:r>
            <a:r>
              <a:rPr lang="ko-KR" altLang="en-US" sz="2400"/>
              <a:t>방법</a:t>
            </a:r>
          </a:p>
          <a:p>
            <a:pPr lvl="1">
              <a:lnSpc>
                <a:spcPct val="90000"/>
              </a:lnSpc>
            </a:pPr>
            <a:r>
              <a:rPr lang="ko-KR" altLang="en-US" sz="2400"/>
              <a:t>중간제곱방법</a:t>
            </a:r>
          </a:p>
          <a:p>
            <a:pPr lvl="1">
              <a:lnSpc>
                <a:spcPct val="90000"/>
              </a:lnSpc>
            </a:pPr>
            <a:r>
              <a:rPr lang="ko-KR" altLang="en-US" sz="2400"/>
              <a:t>자릿수 분석 방법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해싱의 장점과 단점은 무엇인가</a:t>
            </a:r>
            <a:r>
              <a:rPr lang="en-US" altLang="ko-KR" sz="2400"/>
              <a:t>?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충돌 해결방법에는 어떤 것들이 있는가</a:t>
            </a:r>
            <a:r>
              <a:rPr lang="en-US" altLang="ko-KR" sz="2400"/>
              <a:t>?</a:t>
            </a:r>
          </a:p>
          <a:p>
            <a:pPr lvl="1">
              <a:lnSpc>
                <a:spcPct val="90000"/>
              </a:lnSpc>
            </a:pPr>
            <a:r>
              <a:rPr lang="ko-KR" altLang="en-US" sz="2400"/>
              <a:t>선형개방주소법</a:t>
            </a:r>
            <a:r>
              <a:rPr lang="en-US" altLang="ko-KR" sz="2400"/>
              <a:t>(Linear Open Addressing)</a:t>
            </a:r>
          </a:p>
          <a:p>
            <a:pPr lvl="1">
              <a:lnSpc>
                <a:spcPct val="90000"/>
              </a:lnSpc>
            </a:pPr>
            <a:r>
              <a:rPr lang="en-US" altLang="ko-KR" sz="2400"/>
              <a:t>Chaining</a:t>
            </a:r>
          </a:p>
          <a:p>
            <a:pPr lvl="1">
              <a:lnSpc>
                <a:spcPct val="90000"/>
              </a:lnSpc>
            </a:pPr>
            <a:r>
              <a:rPr lang="en-US" altLang="ko-KR" sz="2400"/>
              <a:t>2</a:t>
            </a:r>
            <a:r>
              <a:rPr lang="ko-KR" altLang="en-US" sz="2400"/>
              <a:t>차탐사방법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43077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간단한 해싱의 예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882650"/>
          </a:xfrm>
        </p:spPr>
        <p:txBody>
          <a:bodyPr/>
          <a:lstStyle/>
          <a:p>
            <a:r>
              <a:rPr lang="ko-KR" altLang="en-US"/>
              <a:t>아주 간단한 </a:t>
            </a:r>
            <a:r>
              <a:rPr lang="en-US" altLang="ko-KR"/>
              <a:t>hashing </a:t>
            </a:r>
            <a:r>
              <a:rPr lang="ko-KR" altLang="en-US"/>
              <a:t>의 예</a:t>
            </a:r>
          </a:p>
          <a:p>
            <a:pPr lvl="1"/>
            <a:r>
              <a:rPr lang="ko-KR" altLang="en-US"/>
              <a:t>알파벳의 첫문자</a:t>
            </a:r>
            <a:r>
              <a:rPr lang="en-US" altLang="ko-KR"/>
              <a:t>a-z</a:t>
            </a:r>
            <a:r>
              <a:rPr lang="ko-KR" altLang="en-US"/>
              <a:t>를 숫자 </a:t>
            </a:r>
            <a:r>
              <a:rPr lang="en-US" altLang="ko-KR"/>
              <a:t>0-25</a:t>
            </a:r>
            <a:r>
              <a:rPr lang="ko-KR" altLang="en-US"/>
              <a:t>로 변환하는 해싱함수</a:t>
            </a:r>
          </a:p>
        </p:txBody>
      </p:sp>
      <p:sp>
        <p:nvSpPr>
          <p:cNvPr id="152580" name="Oval 4"/>
          <p:cNvSpPr>
            <a:spLocks noChangeArrowheads="1"/>
          </p:cNvSpPr>
          <p:nvPr/>
        </p:nvSpPr>
        <p:spPr bwMode="auto">
          <a:xfrm>
            <a:off x="381000" y="3895725"/>
            <a:ext cx="1905000" cy="16383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581" name="Oval 5"/>
          <p:cNvSpPr>
            <a:spLocks noChangeArrowheads="1"/>
          </p:cNvSpPr>
          <p:nvPr/>
        </p:nvSpPr>
        <p:spPr bwMode="auto">
          <a:xfrm>
            <a:off x="3190875" y="3686175"/>
            <a:ext cx="1571625" cy="187642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52626" name="Group 50"/>
          <p:cNvGraphicFramePr>
            <a:graphicFrameLocks noGrp="1"/>
          </p:cNvGraphicFramePr>
          <p:nvPr/>
        </p:nvGraphicFramePr>
        <p:xfrm>
          <a:off x="5781675" y="2767013"/>
          <a:ext cx="2952750" cy="3735388"/>
        </p:xfrm>
        <a:graphic>
          <a:graphicData uri="http://schemas.openxmlformats.org/drawingml/2006/table">
            <a:tbl>
              <a:tblPr/>
              <a:tblGrid>
                <a:gridCol w="666750"/>
                <a:gridCol w="1171575"/>
                <a:gridCol w="111442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D솔체" pitchFamily="18" charset="-127"/>
                        <a:ea typeface="MD솔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slot1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slot2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acos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atan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D솔체" pitchFamily="18" charset="-127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D솔체" pitchFamily="18" charset="-127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cell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define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D솔체" pitchFamily="18" charset="-127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exp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D솔체" pitchFamily="18" charset="-127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floor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MD솔체" pitchFamily="18" charset="-127"/>
                        </a:rPr>
                        <a:t>…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D솔체" pitchFamily="18" charset="-127"/>
                        <a:ea typeface="MD솔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D솔체" pitchFamily="18" charset="-127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D솔체" pitchFamily="18" charset="-127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2620" name="Text Box 44"/>
          <p:cNvSpPr txBox="1">
            <a:spLocks noChangeArrowheads="1"/>
          </p:cNvSpPr>
          <p:nvPr/>
        </p:nvSpPr>
        <p:spPr bwMode="auto">
          <a:xfrm>
            <a:off x="555625" y="4370388"/>
            <a:ext cx="160655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latin typeface="Times New Roman" pitchFamily="18" charset="0"/>
              </a:rPr>
              <a:t>Library </a:t>
            </a:r>
            <a:r>
              <a:rPr lang="ko-KR" altLang="en-US" sz="1200">
                <a:latin typeface="Times New Roman" pitchFamily="18" charset="0"/>
              </a:rPr>
              <a:t>함수</a:t>
            </a:r>
            <a:r>
              <a:rPr lang="en-US" altLang="ko-KR" sz="1200">
                <a:latin typeface="Times New Roman" pitchFamily="18" charset="0"/>
              </a:rPr>
              <a:t>:</a:t>
            </a:r>
          </a:p>
          <a:p>
            <a:r>
              <a:rPr lang="en-US" altLang="ko-KR" sz="1200">
                <a:latin typeface="Times New Roman" pitchFamily="18" charset="0"/>
              </a:rPr>
              <a:t>acos, define, float, exp,</a:t>
            </a:r>
          </a:p>
          <a:p>
            <a:r>
              <a:rPr lang="en-US" altLang="ko-KR" sz="1200">
                <a:latin typeface="Times New Roman" pitchFamily="18" charset="0"/>
              </a:rPr>
              <a:t>Char, atan, cell, floor</a:t>
            </a:r>
          </a:p>
        </p:txBody>
      </p:sp>
      <p:sp>
        <p:nvSpPr>
          <p:cNvPr id="152621" name="Text Box 45"/>
          <p:cNvSpPr txBox="1">
            <a:spLocks noChangeArrowheads="1"/>
          </p:cNvSpPr>
          <p:nvPr/>
        </p:nvSpPr>
        <p:spPr bwMode="auto">
          <a:xfrm>
            <a:off x="3675063" y="4075113"/>
            <a:ext cx="63341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latin typeface="Times New Roman" pitchFamily="18" charset="0"/>
              </a:rPr>
              <a:t>a → 0</a:t>
            </a:r>
          </a:p>
          <a:p>
            <a:r>
              <a:rPr lang="en-US" altLang="ko-KR" sz="1200">
                <a:latin typeface="Times New Roman" pitchFamily="18" charset="0"/>
              </a:rPr>
              <a:t>b → 1</a:t>
            </a:r>
          </a:p>
          <a:p>
            <a:r>
              <a:rPr lang="en-US" altLang="ko-KR" sz="1200">
                <a:latin typeface="Times New Roman" pitchFamily="18" charset="0"/>
              </a:rPr>
              <a:t>c → 2</a:t>
            </a:r>
          </a:p>
          <a:p>
            <a:r>
              <a:rPr lang="en-US" altLang="ko-KR" sz="1200">
                <a:latin typeface="Times New Roman" pitchFamily="18" charset="0"/>
              </a:rPr>
              <a:t>….</a:t>
            </a:r>
          </a:p>
          <a:p>
            <a:r>
              <a:rPr lang="en-US" altLang="ko-KR" sz="1200">
                <a:latin typeface="Times New Roman" pitchFamily="18" charset="0"/>
              </a:rPr>
              <a:t>z → 25</a:t>
            </a:r>
          </a:p>
        </p:txBody>
      </p:sp>
      <p:sp>
        <p:nvSpPr>
          <p:cNvPr id="152622" name="Line 46"/>
          <p:cNvSpPr>
            <a:spLocks noChangeShapeType="1"/>
          </p:cNvSpPr>
          <p:nvPr/>
        </p:nvSpPr>
        <p:spPr bwMode="auto">
          <a:xfrm>
            <a:off x="2286000" y="4686300"/>
            <a:ext cx="904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623" name="Line 47"/>
          <p:cNvSpPr>
            <a:spLocks noChangeShapeType="1"/>
          </p:cNvSpPr>
          <p:nvPr/>
        </p:nvSpPr>
        <p:spPr bwMode="auto">
          <a:xfrm>
            <a:off x="4772025" y="4638675"/>
            <a:ext cx="96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624" name="Text Box 48"/>
          <p:cNvSpPr txBox="1">
            <a:spLocks noChangeArrowheads="1"/>
          </p:cNvSpPr>
          <p:nvPr/>
        </p:nvSpPr>
        <p:spPr bwMode="auto">
          <a:xfrm>
            <a:off x="815975" y="3371850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</a:rPr>
              <a:t>Key </a:t>
            </a:r>
            <a:r>
              <a:rPr lang="ko-KR" altLang="en-US" sz="1800">
                <a:latin typeface="Times New Roman" pitchFamily="18" charset="0"/>
              </a:rPr>
              <a:t>집합</a:t>
            </a:r>
          </a:p>
        </p:txBody>
      </p:sp>
      <p:sp>
        <p:nvSpPr>
          <p:cNvPr id="152625" name="Text Box 49"/>
          <p:cNvSpPr txBox="1">
            <a:spLocks noChangeArrowheads="1"/>
          </p:cNvSpPr>
          <p:nvPr/>
        </p:nvSpPr>
        <p:spPr bwMode="auto">
          <a:xfrm>
            <a:off x="3171825" y="3222625"/>
            <a:ext cx="1460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</a:rPr>
              <a:t>Hashing </a:t>
            </a:r>
            <a:r>
              <a:rPr lang="ko-KR" altLang="en-US" sz="1800">
                <a:latin typeface="Times New Roman" pitchFamily="18" charset="0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77015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해싱 함수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자주 사용되는 해싱함수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나눗셈방법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Folding </a:t>
            </a:r>
            <a:r>
              <a:rPr lang="ko-KR" altLang="en-US"/>
              <a:t>방법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중간제곱방법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자릿수 분석 방법</a:t>
            </a:r>
          </a:p>
        </p:txBody>
      </p:sp>
    </p:spTree>
    <p:extLst>
      <p:ext uri="{BB962C8B-B14F-4D97-AF65-F5344CB8AC3E}">
        <p14:creationId xmlns:p14="http://schemas.microsoft.com/office/powerpoint/2010/main" val="368388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개방 주소법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371600"/>
            <a:ext cx="5164138" cy="4724400"/>
          </a:xfrm>
        </p:spPr>
        <p:txBody>
          <a:bodyPr/>
          <a:lstStyle/>
          <a:p>
            <a:r>
              <a:rPr lang="ko-KR" altLang="en-US" sz="2400"/>
              <a:t>레코드들이 테이블에 골고루 분산되지 않고 집단화되어 한 곳에 몰려있는 </a:t>
            </a:r>
            <a:r>
              <a:rPr lang="en-US" altLang="ko-KR" sz="2400"/>
              <a:t>clustering </a:t>
            </a:r>
            <a:r>
              <a:rPr lang="ko-KR" altLang="en-US" sz="2400"/>
              <a:t>현상이 발생한다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앞의 예제와 같은 </a:t>
            </a:r>
            <a:r>
              <a:rPr lang="en-US" altLang="ko-KR" sz="2400"/>
              <a:t>key </a:t>
            </a:r>
            <a:r>
              <a:rPr lang="ko-KR" altLang="en-US" sz="2400"/>
              <a:t>집합</a:t>
            </a:r>
          </a:p>
          <a:p>
            <a:pPr lvl="1"/>
            <a:r>
              <a:rPr lang="en-US" altLang="ko-KR" sz="2400"/>
              <a:t>Acos, atoi, char, define, exp, cell, cos, float, atol, floor, ctime</a:t>
            </a:r>
            <a:r>
              <a:rPr lang="ko-KR" altLang="en-US" sz="2400"/>
              <a:t>이 순서대로 삽입되는 경우</a:t>
            </a:r>
          </a:p>
          <a:p>
            <a:pPr lvl="1"/>
            <a:r>
              <a:rPr lang="ko-KR" altLang="en-US" sz="2400"/>
              <a:t>해싱함수 </a:t>
            </a:r>
            <a:r>
              <a:rPr lang="en-US" altLang="ko-KR" sz="2400"/>
              <a:t>= a-z -&gt; 0-25</a:t>
            </a:r>
          </a:p>
        </p:txBody>
      </p:sp>
      <p:graphicFrame>
        <p:nvGraphicFramePr>
          <p:cNvPr id="158771" name="Group 51"/>
          <p:cNvGraphicFramePr>
            <a:graphicFrameLocks noGrp="1"/>
          </p:cNvGraphicFramePr>
          <p:nvPr/>
        </p:nvGraphicFramePr>
        <p:xfrm>
          <a:off x="5576888" y="1568450"/>
          <a:ext cx="3305175" cy="5120640"/>
        </p:xfrm>
        <a:graphic>
          <a:graphicData uri="http://schemas.openxmlformats.org/drawingml/2006/table">
            <a:tbl>
              <a:tblPr/>
              <a:tblGrid>
                <a:gridCol w="1652587"/>
                <a:gridCol w="1652588"/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D솔체" pitchFamily="18" charset="-127"/>
                        <a:ea typeface="MD솔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slot1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acos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atoi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define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exp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cell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cos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atol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floor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ctime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MD솔체" pitchFamily="18" charset="-127"/>
                        </a:rPr>
                        <a:t>…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D솔체" pitchFamily="18" charset="-127"/>
                        <a:ea typeface="MD솔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D솔체" pitchFamily="18" charset="-127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D솔체" pitchFamily="18" charset="-127"/>
                          <a:ea typeface="MD솔체" pitchFamily="18" charset="-127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D솔체" pitchFamily="18" charset="-127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57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Chaining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66850"/>
            <a:ext cx="3381375" cy="4814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/>
              <a:t>단점은 </a:t>
            </a:r>
            <a:r>
              <a:rPr lang="en-US" altLang="ko-KR" sz="2400"/>
              <a:t>malloc()</a:t>
            </a:r>
            <a:r>
              <a:rPr lang="ko-KR" altLang="en-US" sz="2400"/>
              <a:t>과 포인터연산이 필요하다</a:t>
            </a:r>
            <a:r>
              <a:rPr lang="en-US" altLang="ko-KR" sz="240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앞의 예제와 같은 </a:t>
            </a:r>
            <a:r>
              <a:rPr lang="en-US" altLang="ko-KR" sz="2400"/>
              <a:t>key </a:t>
            </a:r>
            <a:r>
              <a:rPr lang="ko-KR" altLang="en-US" sz="2400"/>
              <a:t>집합</a:t>
            </a:r>
          </a:p>
          <a:p>
            <a:pPr lvl="1">
              <a:lnSpc>
                <a:spcPct val="90000"/>
              </a:lnSpc>
            </a:pPr>
            <a:r>
              <a:rPr lang="en-US" altLang="ko-KR" sz="2400"/>
              <a:t>Acos, atoi, char, define, exp, cell, cos, float, atol, floor, ctime</a:t>
            </a:r>
            <a:r>
              <a:rPr lang="ko-KR" altLang="en-US" sz="2400"/>
              <a:t>이 순서대로 삽입되는 경우</a:t>
            </a:r>
          </a:p>
          <a:p>
            <a:pPr lvl="1">
              <a:lnSpc>
                <a:spcPct val="90000"/>
              </a:lnSpc>
            </a:pPr>
            <a:r>
              <a:rPr lang="ko-KR" altLang="en-US" sz="2400"/>
              <a:t>해싱함수 </a:t>
            </a:r>
            <a:r>
              <a:rPr lang="en-US" altLang="ko-KR" sz="2400"/>
              <a:t>= a-z -&gt; 0-25</a:t>
            </a:r>
          </a:p>
        </p:txBody>
      </p:sp>
      <p:graphicFrame>
        <p:nvGraphicFramePr>
          <p:cNvPr id="159815" name="Group 71"/>
          <p:cNvGraphicFramePr>
            <a:graphicFrameLocks noGrp="1"/>
          </p:cNvGraphicFramePr>
          <p:nvPr/>
        </p:nvGraphicFramePr>
        <p:xfrm>
          <a:off x="3752850" y="1797050"/>
          <a:ext cx="1790700" cy="4159250"/>
        </p:xfrm>
        <a:graphic>
          <a:graphicData uri="http://schemas.openxmlformats.org/drawingml/2006/table">
            <a:tbl>
              <a:tblPr/>
              <a:tblGrid>
                <a:gridCol w="460375"/>
                <a:gridCol w="974725"/>
                <a:gridCol w="355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MD솔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D솔체" pitchFamily="18" charset="-127"/>
                        </a:rPr>
                        <a:t>slot1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D솔체" pitchFamily="18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D솔체" pitchFamily="18" charset="-127"/>
                        </a:rPr>
                        <a:t>acos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D솔체" pitchFamily="18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D솔체" pitchFamily="18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D솔체" pitchFamily="18" charset="-127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D솔체" pitchFamily="18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D솔체" pitchFamily="18" charset="-127"/>
                        </a:rPr>
                        <a:t>define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D솔체" pitchFamily="18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D솔체" pitchFamily="18" charset="-127"/>
                        </a:rPr>
                        <a:t>exp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D솔체" pitchFamily="18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D솔체" pitchFamily="18" charset="-127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D솔체" pitchFamily="18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D솔체" pitchFamily="18" charset="-127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D솔체" pitchFamily="18" charset="-127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9793" name="Rectangle 49"/>
          <p:cNvSpPr>
            <a:spLocks noChangeArrowheads="1"/>
          </p:cNvSpPr>
          <p:nvPr/>
        </p:nvSpPr>
        <p:spPr bwMode="auto">
          <a:xfrm>
            <a:off x="5857875" y="2209800"/>
            <a:ext cx="704850" cy="419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 b="1">
                <a:latin typeface="Courier New" pitchFamily="49" charset="0"/>
              </a:rPr>
              <a:t>atoi</a:t>
            </a:r>
          </a:p>
        </p:txBody>
      </p:sp>
      <p:sp>
        <p:nvSpPr>
          <p:cNvPr id="159794" name="Rectangle 50"/>
          <p:cNvSpPr>
            <a:spLocks noChangeArrowheads="1"/>
          </p:cNvSpPr>
          <p:nvPr/>
        </p:nvSpPr>
        <p:spPr bwMode="auto">
          <a:xfrm>
            <a:off x="6562725" y="2209800"/>
            <a:ext cx="2286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9795" name="Rectangle 51"/>
          <p:cNvSpPr>
            <a:spLocks noChangeArrowheads="1"/>
          </p:cNvSpPr>
          <p:nvPr/>
        </p:nvSpPr>
        <p:spPr bwMode="auto">
          <a:xfrm>
            <a:off x="5857875" y="3009900"/>
            <a:ext cx="704850" cy="419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 b="1">
                <a:latin typeface="Courier New" pitchFamily="49" charset="0"/>
              </a:rPr>
              <a:t>atoi</a:t>
            </a:r>
          </a:p>
        </p:txBody>
      </p:sp>
      <p:sp>
        <p:nvSpPr>
          <p:cNvPr id="159796" name="Rectangle 52"/>
          <p:cNvSpPr>
            <a:spLocks noChangeArrowheads="1"/>
          </p:cNvSpPr>
          <p:nvPr/>
        </p:nvSpPr>
        <p:spPr bwMode="auto">
          <a:xfrm>
            <a:off x="6562725" y="3009900"/>
            <a:ext cx="238125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9797" name="Rectangle 53"/>
          <p:cNvSpPr>
            <a:spLocks noChangeArrowheads="1"/>
          </p:cNvSpPr>
          <p:nvPr/>
        </p:nvSpPr>
        <p:spPr bwMode="auto">
          <a:xfrm>
            <a:off x="5838825" y="4324350"/>
            <a:ext cx="704850" cy="419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 b="1">
                <a:latin typeface="Courier New" pitchFamily="49" charset="0"/>
              </a:rPr>
              <a:t>atoi</a:t>
            </a:r>
          </a:p>
        </p:txBody>
      </p:sp>
      <p:sp>
        <p:nvSpPr>
          <p:cNvPr id="159798" name="Rectangle 54"/>
          <p:cNvSpPr>
            <a:spLocks noChangeArrowheads="1"/>
          </p:cNvSpPr>
          <p:nvPr/>
        </p:nvSpPr>
        <p:spPr bwMode="auto">
          <a:xfrm>
            <a:off x="6543675" y="4324350"/>
            <a:ext cx="219075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9799" name="Rectangle 55"/>
          <p:cNvSpPr>
            <a:spLocks noChangeArrowheads="1"/>
          </p:cNvSpPr>
          <p:nvPr/>
        </p:nvSpPr>
        <p:spPr bwMode="auto">
          <a:xfrm>
            <a:off x="6934200" y="3019425"/>
            <a:ext cx="704850" cy="419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 b="1">
                <a:latin typeface="Courier New" pitchFamily="49" charset="0"/>
              </a:rPr>
              <a:t>atoi</a:t>
            </a:r>
          </a:p>
        </p:txBody>
      </p:sp>
      <p:sp>
        <p:nvSpPr>
          <p:cNvPr id="159800" name="Rectangle 56"/>
          <p:cNvSpPr>
            <a:spLocks noChangeArrowheads="1"/>
          </p:cNvSpPr>
          <p:nvPr/>
        </p:nvSpPr>
        <p:spPr bwMode="auto">
          <a:xfrm>
            <a:off x="7639050" y="3019425"/>
            <a:ext cx="20955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9801" name="Rectangle 57"/>
          <p:cNvSpPr>
            <a:spLocks noChangeArrowheads="1"/>
          </p:cNvSpPr>
          <p:nvPr/>
        </p:nvSpPr>
        <p:spPr bwMode="auto">
          <a:xfrm>
            <a:off x="8010525" y="3019425"/>
            <a:ext cx="704850" cy="419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 b="1">
                <a:latin typeface="Courier New" pitchFamily="49" charset="0"/>
              </a:rPr>
              <a:t>atoi</a:t>
            </a:r>
          </a:p>
        </p:txBody>
      </p:sp>
      <p:sp>
        <p:nvSpPr>
          <p:cNvPr id="159802" name="Rectangle 58"/>
          <p:cNvSpPr>
            <a:spLocks noChangeArrowheads="1"/>
          </p:cNvSpPr>
          <p:nvPr/>
        </p:nvSpPr>
        <p:spPr bwMode="auto">
          <a:xfrm>
            <a:off x="8715375" y="3019425"/>
            <a:ext cx="238125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9803" name="Line 59"/>
          <p:cNvSpPr>
            <a:spLocks noChangeShapeType="1"/>
          </p:cNvSpPr>
          <p:nvPr/>
        </p:nvSpPr>
        <p:spPr bwMode="auto">
          <a:xfrm flipH="1">
            <a:off x="8715375" y="3019425"/>
            <a:ext cx="238125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9804" name="Line 60"/>
          <p:cNvSpPr>
            <a:spLocks noChangeShapeType="1"/>
          </p:cNvSpPr>
          <p:nvPr/>
        </p:nvSpPr>
        <p:spPr bwMode="auto">
          <a:xfrm flipV="1">
            <a:off x="6543675" y="4333875"/>
            <a:ext cx="20002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9805" name="Rectangle 61"/>
          <p:cNvSpPr>
            <a:spLocks noChangeArrowheads="1"/>
          </p:cNvSpPr>
          <p:nvPr/>
        </p:nvSpPr>
        <p:spPr bwMode="auto">
          <a:xfrm>
            <a:off x="6943725" y="2219325"/>
            <a:ext cx="704850" cy="419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 b="1">
                <a:latin typeface="Courier New" pitchFamily="49" charset="0"/>
              </a:rPr>
              <a:t>atoi</a:t>
            </a:r>
          </a:p>
        </p:txBody>
      </p:sp>
      <p:sp>
        <p:nvSpPr>
          <p:cNvPr id="159806" name="Rectangle 62"/>
          <p:cNvSpPr>
            <a:spLocks noChangeArrowheads="1"/>
          </p:cNvSpPr>
          <p:nvPr/>
        </p:nvSpPr>
        <p:spPr bwMode="auto">
          <a:xfrm>
            <a:off x="7648575" y="2219325"/>
            <a:ext cx="2286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9807" name="Line 63"/>
          <p:cNvSpPr>
            <a:spLocks noChangeShapeType="1"/>
          </p:cNvSpPr>
          <p:nvPr/>
        </p:nvSpPr>
        <p:spPr bwMode="auto">
          <a:xfrm flipH="1">
            <a:off x="7639050" y="2219325"/>
            <a:ext cx="238125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9808" name="Line 64"/>
          <p:cNvSpPr>
            <a:spLocks noChangeShapeType="1"/>
          </p:cNvSpPr>
          <p:nvPr/>
        </p:nvSpPr>
        <p:spPr bwMode="auto">
          <a:xfrm>
            <a:off x="5543550" y="2409825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9809" name="Line 65"/>
          <p:cNvSpPr>
            <a:spLocks noChangeShapeType="1"/>
          </p:cNvSpPr>
          <p:nvPr/>
        </p:nvSpPr>
        <p:spPr bwMode="auto">
          <a:xfrm flipV="1">
            <a:off x="6629400" y="2428875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9810" name="Line 66"/>
          <p:cNvSpPr>
            <a:spLocks noChangeShapeType="1"/>
          </p:cNvSpPr>
          <p:nvPr/>
        </p:nvSpPr>
        <p:spPr bwMode="auto">
          <a:xfrm>
            <a:off x="5534025" y="321945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9811" name="Line 67"/>
          <p:cNvSpPr>
            <a:spLocks noChangeShapeType="1"/>
          </p:cNvSpPr>
          <p:nvPr/>
        </p:nvSpPr>
        <p:spPr bwMode="auto">
          <a:xfrm flipV="1">
            <a:off x="6619875" y="32385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9812" name="Line 68"/>
          <p:cNvSpPr>
            <a:spLocks noChangeShapeType="1"/>
          </p:cNvSpPr>
          <p:nvPr/>
        </p:nvSpPr>
        <p:spPr bwMode="auto">
          <a:xfrm>
            <a:off x="5534025" y="453390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9813" name="Line 69"/>
          <p:cNvSpPr>
            <a:spLocks noChangeShapeType="1"/>
          </p:cNvSpPr>
          <p:nvPr/>
        </p:nvSpPr>
        <p:spPr bwMode="auto">
          <a:xfrm flipV="1">
            <a:off x="7715250" y="3248025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607708"/>
      </p:ext>
    </p:extLst>
  </p:cSld>
  <p:clrMapOvr>
    <a:masterClrMapping/>
  </p:clrMapOvr>
</p:sld>
</file>

<file path=ppt/theme/theme1.xml><?xml version="1.0" encoding="utf-8"?>
<a:theme xmlns:a="http://schemas.openxmlformats.org/drawingml/2006/main" name="인터넷 세상">
  <a:themeElements>
    <a:clrScheme name="인터넷 세상 2">
      <a:dk1>
        <a:srgbClr val="000000"/>
      </a:dk1>
      <a:lt1>
        <a:srgbClr val="FFFFFF"/>
      </a:lt1>
      <a:dk2>
        <a:srgbClr val="003399"/>
      </a:dk2>
      <a:lt2>
        <a:srgbClr val="4D4D4D"/>
      </a:lt2>
      <a:accent1>
        <a:srgbClr val="336699"/>
      </a:accent1>
      <a:accent2>
        <a:srgbClr val="009999"/>
      </a:accent2>
      <a:accent3>
        <a:srgbClr val="FFFFFF"/>
      </a:accent3>
      <a:accent4>
        <a:srgbClr val="000000"/>
      </a:accent4>
      <a:accent5>
        <a:srgbClr val="ADB8CA"/>
      </a:accent5>
      <a:accent6>
        <a:srgbClr val="008A8A"/>
      </a:accent6>
      <a:hlink>
        <a:srgbClr val="CCECFF"/>
      </a:hlink>
      <a:folHlink>
        <a:srgbClr val="C0C0C0"/>
      </a:folHlink>
    </a:clrScheme>
    <a:fontScheme name="인터넷 세상">
      <a:majorFont>
        <a:latin typeface="MD솔체"/>
        <a:ea typeface="MD솔체"/>
        <a:cs typeface=""/>
      </a:majorFont>
      <a:minorFont>
        <a:latin typeface="MD솔체"/>
        <a:ea typeface="MD솔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인터넷 세상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인터넷 세상 2">
        <a:dk1>
          <a:srgbClr val="000000"/>
        </a:dk1>
        <a:lt1>
          <a:srgbClr val="FFFFFF"/>
        </a:lt1>
        <a:dk2>
          <a:srgbClr val="003399"/>
        </a:dk2>
        <a:lt2>
          <a:srgbClr val="4D4D4D"/>
        </a:lt2>
        <a:accent1>
          <a:srgbClr val="33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008A8A"/>
        </a:accent6>
        <a:hlink>
          <a:srgbClr val="CCEC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Words>322</Words>
  <Application>Microsoft Office PowerPoint</Application>
  <PresentationFormat>화면 슬라이드 쇼(4:3)</PresentationFormat>
  <Paragraphs>126</Paragraphs>
  <Slides>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인터넷 세상</vt:lpstr>
      <vt:lpstr>검색과 해싱</vt:lpstr>
      <vt:lpstr>검색(Search)</vt:lpstr>
      <vt:lpstr>PowerPoint 프레젠테이션</vt:lpstr>
      <vt:lpstr>해싱</vt:lpstr>
      <vt:lpstr>간단한 해싱의 예</vt:lpstr>
      <vt:lpstr>해싱 함수</vt:lpstr>
      <vt:lpstr>개방 주소법</vt:lpstr>
      <vt:lpstr>Chaining</vt:lpstr>
    </vt:vector>
  </TitlesOfParts>
  <Company>우리집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jang</cp:lastModifiedBy>
  <cp:revision>91</cp:revision>
  <dcterms:created xsi:type="dcterms:W3CDTF">2007-03-04T09:35:15Z</dcterms:created>
  <dcterms:modified xsi:type="dcterms:W3CDTF">2013-05-30T01:28:26Z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