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8" r:id="rId2"/>
    <p:sldId id="302" r:id="rId3"/>
    <p:sldId id="304" r:id="rId4"/>
    <p:sldId id="303" r:id="rId5"/>
  </p:sldIdLst>
  <p:sldSz cx="9144000" cy="6858000" type="screen4x3"/>
  <p:notesSz cx="6858000" cy="9144000"/>
  <p:defaultTextStyle>
    <a:defPPr>
      <a:defRPr lang="ko-KR"/>
    </a:defPPr>
    <a:lvl1pPr algn="ctr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ctr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ctr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ctr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ctr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1" d="100"/>
          <a:sy n="121" d="100"/>
        </p:scale>
        <p:origin x="-114" y="-2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altLang="ko-KR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ko-KR"/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altLang="ko-KR"/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DE6C548-BFCB-421B-896D-FDCE6BCAA84D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964495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altLang="ko-KR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ko-KR"/>
          </a:p>
        </p:txBody>
      </p:sp>
      <p:sp>
        <p:nvSpPr>
          <p:cNvPr id="286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86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286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altLang="ko-KR"/>
          </a:p>
        </p:txBody>
      </p:sp>
      <p:sp>
        <p:nvSpPr>
          <p:cNvPr id="286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A2D4DD1-A9F2-4C3D-B1FB-DEF135A7D3D3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142105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2CD8C4E-95CA-4663-A962-1EC839F181E8}" type="slidenum">
              <a:rPr lang="en-US" altLang="ko-KR"/>
              <a:pPr/>
              <a:t>1</a:t>
            </a:fld>
            <a:endParaRPr lang="en-US" altLang="ko-KR"/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5B6833E-A2B9-412E-80F2-F519BEC0466F}" type="slidenum">
              <a:rPr lang="en-US" altLang="ko-KR"/>
              <a:pPr/>
              <a:t>2</a:t>
            </a:fld>
            <a:endParaRPr lang="en-US" altLang="ko-KR"/>
          </a:p>
        </p:txBody>
      </p:sp>
      <p:sp>
        <p:nvSpPr>
          <p:cNvPr id="168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F7451D3-9DEA-476E-8001-5D610702A677}" type="slidenum">
              <a:rPr lang="en-US" altLang="ko-KR"/>
              <a:pPr/>
              <a:t>4</a:t>
            </a:fld>
            <a:endParaRPr lang="en-US" altLang="ko-KR"/>
          </a:p>
        </p:txBody>
      </p:sp>
      <p:sp>
        <p:nvSpPr>
          <p:cNvPr id="173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3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 bwMode="ltGray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41F629EA-9F3F-4A20-9A0E-492AACABFBB3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 bwMode="invGray">
          <a:xfrm>
            <a:off x="0" y="3124200"/>
            <a:ext cx="9144000" cy="685800"/>
          </a:xfrm>
          <a:solidFill>
            <a:schemeClr val="tx1"/>
          </a:solidFill>
        </p:spPr>
        <p:txBody>
          <a:bodyPr/>
          <a:lstStyle>
            <a:lvl1pPr algn="ctr">
              <a:defRPr sz="4800">
                <a:solidFill>
                  <a:schemeClr val="bg1"/>
                </a:solidFill>
                <a:effectLst>
                  <a:outerShdw blurRad="38100" dist="38100" dir="2700000" algn="tl">
                    <a:srgbClr val="4D4D4D"/>
                  </a:outerShdw>
                </a:effectLst>
              </a:defRPr>
            </a:lvl1pPr>
          </a:lstStyle>
          <a:p>
            <a:pPr lvl="0"/>
            <a:r>
              <a:rPr lang="ko-KR" altLang="en-US" noProof="0" smtClean="0"/>
              <a:t>마스터 제목 스타일 편집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5105400"/>
            <a:ext cx="5486400" cy="508000"/>
          </a:xfr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/>
          <a:lstStyle>
            <a:lvl1pPr marL="0" indent="0" algn="ctr">
              <a:buFont typeface="Wingdings" pitchFamily="2" charset="2"/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noProof="0" smtClean="0"/>
              <a:t>마스터 부제목 스타일 편집</a:t>
            </a:r>
          </a:p>
        </p:txBody>
      </p:sp>
      <p:grpSp>
        <p:nvGrpSpPr>
          <p:cNvPr id="3101" name="Group 29"/>
          <p:cNvGrpSpPr>
            <a:grpSpLocks/>
          </p:cNvGrpSpPr>
          <p:nvPr/>
        </p:nvGrpSpPr>
        <p:grpSpPr bwMode="auto">
          <a:xfrm>
            <a:off x="0" y="3073400"/>
            <a:ext cx="9144000" cy="838200"/>
            <a:chOff x="0" y="1920"/>
            <a:chExt cx="5760" cy="528"/>
          </a:xfrm>
        </p:grpSpPr>
        <p:sp>
          <p:nvSpPr>
            <p:cNvPr id="3099" name="Line 27"/>
            <p:cNvSpPr>
              <a:spLocks noChangeShapeType="1"/>
            </p:cNvSpPr>
            <p:nvPr userDrawn="1"/>
          </p:nvSpPr>
          <p:spPr bwMode="ltGray">
            <a:xfrm>
              <a:off x="0" y="1920"/>
              <a:ext cx="5760" cy="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00" name="Line 28"/>
            <p:cNvSpPr>
              <a:spLocks noChangeShapeType="1"/>
            </p:cNvSpPr>
            <p:nvPr userDrawn="1"/>
          </p:nvSpPr>
          <p:spPr bwMode="ltGray">
            <a:xfrm>
              <a:off x="0" y="2448"/>
              <a:ext cx="5760" cy="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3102" name="Line 30"/>
          <p:cNvSpPr>
            <a:spLocks noChangeShapeType="1"/>
          </p:cNvSpPr>
          <p:nvPr/>
        </p:nvSpPr>
        <p:spPr bwMode="ltGray">
          <a:xfrm>
            <a:off x="2286000" y="3911600"/>
            <a:ext cx="0" cy="190500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103" name="Line 31"/>
          <p:cNvSpPr>
            <a:spLocks noChangeShapeType="1"/>
          </p:cNvSpPr>
          <p:nvPr/>
        </p:nvSpPr>
        <p:spPr bwMode="ltGray">
          <a:xfrm>
            <a:off x="2057400" y="5562600"/>
            <a:ext cx="50292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3104" name="Group 32"/>
          <p:cNvGrpSpPr>
            <a:grpSpLocks/>
          </p:cNvGrpSpPr>
          <p:nvPr/>
        </p:nvGrpSpPr>
        <p:grpSpPr bwMode="auto">
          <a:xfrm>
            <a:off x="0" y="3022600"/>
            <a:ext cx="9144000" cy="838200"/>
            <a:chOff x="0" y="1920"/>
            <a:chExt cx="5760" cy="528"/>
          </a:xfrm>
        </p:grpSpPr>
        <p:sp>
          <p:nvSpPr>
            <p:cNvPr id="3105" name="Line 33"/>
            <p:cNvSpPr>
              <a:spLocks noChangeShapeType="1"/>
            </p:cNvSpPr>
            <p:nvPr userDrawn="1"/>
          </p:nvSpPr>
          <p:spPr bwMode="ltGray">
            <a:xfrm>
              <a:off x="0" y="1920"/>
              <a:ext cx="5760" cy="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06" name="Line 34"/>
            <p:cNvSpPr>
              <a:spLocks noChangeShapeType="1"/>
            </p:cNvSpPr>
            <p:nvPr userDrawn="1"/>
          </p:nvSpPr>
          <p:spPr bwMode="ltGray">
            <a:xfrm>
              <a:off x="0" y="2448"/>
              <a:ext cx="5760" cy="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3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3" presetClass="entr" presetSubtype="27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" grpId="0" animBg="1" autoUpdateAnimBg="0"/>
      <p:bldP spid="3075" grpId="0" build="p" autoUpdateAnimBg="0" advAuto="0">
        <p:tmplLst>
          <p:tmpl lvl="1">
            <p:tnLst>
              <p:par>
                <p:cTn presetID="23" presetClass="entr" presetSubtype="27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7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07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2/3*#ppt_w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7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2/3*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02" grpId="0" animBg="1"/>
      <p:bldP spid="3103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0ED84B1-5844-480F-9CE7-070277B3674B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25816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1981200" cy="54864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791200" cy="54864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CF37F5A-7545-4D9B-A3E1-1718C8AC2253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78942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D9E4DDB-50AE-4FB6-A441-9FC23FD232D2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74309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55B0BBB-23AB-4F02-BA44-E1AAFA810965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38225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371600"/>
            <a:ext cx="38862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724400" y="1371600"/>
            <a:ext cx="38862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60813CE-68C0-4FF5-9FDC-0CAD7DB1EA99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34665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288E95A-0689-4516-A8D0-04D1E4096864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34859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3A31A68-F43C-47D6-9E8C-CBB391F29AC4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32337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A78606E-FEB2-4AE3-8055-7A8ABC4774E4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98770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E687118-71BE-4B1D-8E59-DE4C886754AA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74887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CAC194F-6750-42A5-A2C3-EF1974CD7534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40592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71600"/>
            <a:ext cx="792480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413500"/>
            <a:ext cx="1905000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/>
            </a:lvl1pPr>
          </a:lstStyle>
          <a:p>
            <a:endParaRPr lang="en-US" altLang="ko-K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733800" y="6413500"/>
            <a:ext cx="1600200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fld id="{B0E45E40-7D87-4A72-9B13-B9F941A936C8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black">
          <a:xfrm>
            <a:off x="685800" y="609600"/>
            <a:ext cx="78486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43" name="Line 19"/>
          <p:cNvSpPr>
            <a:spLocks noChangeShapeType="1"/>
          </p:cNvSpPr>
          <p:nvPr/>
        </p:nvSpPr>
        <p:spPr bwMode="auto">
          <a:xfrm>
            <a:off x="685800" y="1219200"/>
            <a:ext cx="8458200" cy="0"/>
          </a:xfrm>
          <a:prstGeom prst="line">
            <a:avLst/>
          </a:prstGeom>
          <a:noFill/>
          <a:ln w="28575">
            <a:solidFill>
              <a:schemeClr val="accent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pic>
        <p:nvPicPr>
          <p:cNvPr id="1044" name="Picture 20" descr="KPU-logo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92275" cy="36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3" grpId="0" animBg="1"/>
    </p:bldLst>
  </p:timing>
  <p:txStyles>
    <p:titleStyle>
      <a:lvl1pPr algn="l" rtl="0" fontAlgn="base" latinLnBrk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 latinLnBrk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MD솔체" pitchFamily="18" charset="-127"/>
          <a:ea typeface="MD솔체" pitchFamily="18" charset="-127"/>
        </a:defRPr>
      </a:lvl2pPr>
      <a:lvl3pPr algn="l" rtl="0" fontAlgn="base" latinLnBrk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MD솔체" pitchFamily="18" charset="-127"/>
          <a:ea typeface="MD솔체" pitchFamily="18" charset="-127"/>
        </a:defRPr>
      </a:lvl3pPr>
      <a:lvl4pPr algn="l" rtl="0" fontAlgn="base" latinLnBrk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MD솔체" pitchFamily="18" charset="-127"/>
          <a:ea typeface="MD솔체" pitchFamily="18" charset="-127"/>
        </a:defRPr>
      </a:lvl4pPr>
      <a:lvl5pPr algn="l" rtl="0" fontAlgn="base" latinLnBrk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MD솔체" pitchFamily="18" charset="-127"/>
          <a:ea typeface="MD솔체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MD솔체" pitchFamily="18" charset="-127"/>
          <a:ea typeface="MD솔체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MD솔체" pitchFamily="18" charset="-127"/>
          <a:ea typeface="MD솔체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MD솔체" pitchFamily="18" charset="-127"/>
          <a:ea typeface="MD솔체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MD솔체" pitchFamily="18" charset="-127"/>
          <a:ea typeface="MD솔체" pitchFamily="18" charset="-127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£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정렬</a:t>
            </a:r>
            <a:endParaRPr lang="ko-KR" altLang="en-US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35150" y="4797425"/>
            <a:ext cx="5767388" cy="1368425"/>
          </a:xfrm>
        </p:spPr>
        <p:txBody>
          <a:bodyPr/>
          <a:lstStyle/>
          <a:p>
            <a:r>
              <a:rPr lang="ko-KR" altLang="en-US"/>
              <a:t>한국산업기술대학교</a:t>
            </a:r>
          </a:p>
          <a:p>
            <a:r>
              <a:rPr lang="ko-KR" altLang="en-US"/>
              <a:t>게임공학과</a:t>
            </a:r>
          </a:p>
          <a:p>
            <a:r>
              <a:rPr lang="ko-KR" altLang="en-US"/>
              <a:t>장 지 웅</a:t>
            </a:r>
          </a:p>
        </p:txBody>
      </p:sp>
      <p:pic>
        <p:nvPicPr>
          <p:cNvPr id="6155" name="Picture 11" descr="KPU-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047875" cy="446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200" dirty="0" smtClean="0"/>
              <a:t>정렬</a:t>
            </a:r>
            <a:endParaRPr lang="en-US" altLang="ko-KR" sz="3200" dirty="0"/>
          </a:p>
        </p:txBody>
      </p:sp>
      <p:sp>
        <p:nvSpPr>
          <p:cNvPr id="165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ko-KR" altLang="en-US" sz="2400" dirty="0"/>
              <a:t>교환 방식의 정렬 방법</a:t>
            </a:r>
          </a:p>
          <a:p>
            <a:pPr lvl="1">
              <a:lnSpc>
                <a:spcPct val="90000"/>
              </a:lnSpc>
            </a:pPr>
            <a:r>
              <a:rPr lang="ko-KR" altLang="en-US" sz="2400" dirty="0"/>
              <a:t>버블</a:t>
            </a:r>
            <a:r>
              <a:rPr lang="en-US" altLang="ko-KR" sz="2400" dirty="0"/>
              <a:t>, </a:t>
            </a:r>
            <a:r>
              <a:rPr lang="ko-KR" altLang="en-US" sz="2400" dirty="0"/>
              <a:t>선택</a:t>
            </a:r>
            <a:r>
              <a:rPr lang="en-US" altLang="ko-KR" sz="2400" dirty="0"/>
              <a:t>, </a:t>
            </a:r>
            <a:r>
              <a:rPr lang="ko-KR" altLang="en-US" sz="2400" dirty="0" err="1"/>
              <a:t>퀵</a:t>
            </a:r>
            <a:endParaRPr lang="ko-KR" altLang="en-US" sz="2400" dirty="0"/>
          </a:p>
          <a:p>
            <a:pPr>
              <a:lnSpc>
                <a:spcPct val="90000"/>
              </a:lnSpc>
            </a:pPr>
            <a:r>
              <a:rPr lang="ko-KR" altLang="en-US" sz="2400" dirty="0"/>
              <a:t>삽입 방식의 정렬 방법</a:t>
            </a:r>
          </a:p>
          <a:p>
            <a:pPr lvl="1">
              <a:lnSpc>
                <a:spcPct val="90000"/>
              </a:lnSpc>
            </a:pPr>
            <a:r>
              <a:rPr lang="ko-KR" altLang="en-US" sz="2400" dirty="0"/>
              <a:t>삽입</a:t>
            </a:r>
            <a:r>
              <a:rPr lang="en-US" altLang="ko-KR" sz="2400" dirty="0"/>
              <a:t>, </a:t>
            </a:r>
            <a:r>
              <a:rPr lang="ko-KR" altLang="en-US" sz="2400" dirty="0" err="1"/>
              <a:t>쉘</a:t>
            </a:r>
            <a:endParaRPr lang="ko-KR" altLang="en-US" sz="2400" dirty="0"/>
          </a:p>
          <a:p>
            <a:pPr>
              <a:lnSpc>
                <a:spcPct val="90000"/>
              </a:lnSpc>
            </a:pPr>
            <a:r>
              <a:rPr lang="ko-KR" altLang="en-US" sz="2400" dirty="0"/>
              <a:t>병합 방식의 정렬 방법</a:t>
            </a:r>
          </a:p>
          <a:p>
            <a:pPr lvl="1">
              <a:lnSpc>
                <a:spcPct val="90000"/>
              </a:lnSpc>
            </a:pPr>
            <a:r>
              <a:rPr lang="en-US" altLang="ko-KR" sz="2400" dirty="0"/>
              <a:t>2-way, n-way</a:t>
            </a:r>
          </a:p>
          <a:p>
            <a:pPr>
              <a:lnSpc>
                <a:spcPct val="90000"/>
              </a:lnSpc>
            </a:pPr>
            <a:r>
              <a:rPr lang="ko-KR" altLang="en-US" sz="2400" dirty="0"/>
              <a:t>분배 방식의 정렬 방법</a:t>
            </a:r>
          </a:p>
          <a:p>
            <a:pPr lvl="1">
              <a:lnSpc>
                <a:spcPct val="90000"/>
              </a:lnSpc>
            </a:pPr>
            <a:r>
              <a:rPr lang="ko-KR" altLang="en-US" sz="2400" dirty="0"/>
              <a:t>기수 정렬</a:t>
            </a:r>
          </a:p>
          <a:p>
            <a:pPr>
              <a:lnSpc>
                <a:spcPct val="90000"/>
              </a:lnSpc>
            </a:pPr>
            <a:r>
              <a:rPr lang="ko-KR" altLang="en-US" sz="2400" dirty="0"/>
              <a:t>각각의 정렬 방법의 장단점을 생각해 보자</a:t>
            </a:r>
            <a:r>
              <a:rPr lang="en-US" altLang="ko-KR" sz="2400" dirty="0"/>
              <a:t>.</a:t>
            </a:r>
          </a:p>
          <a:p>
            <a:pPr>
              <a:lnSpc>
                <a:spcPct val="90000"/>
              </a:lnSpc>
            </a:pPr>
            <a:r>
              <a:rPr lang="ko-KR" altLang="en-US" sz="2400" dirty="0"/>
              <a:t>정렬 방법을 선택할 때에 고려해야 할 사항으로는 어떤 것들이 있는가</a:t>
            </a:r>
            <a:r>
              <a:rPr lang="en-US" altLang="ko-KR" sz="2400" dirty="0" smtClean="0"/>
              <a:t>?</a:t>
            </a:r>
          </a:p>
          <a:p>
            <a:r>
              <a:rPr lang="ko-KR" altLang="en-US" sz="2400" dirty="0"/>
              <a:t>외부 정렬 방식에는 어떤 것들이 있는가</a:t>
            </a:r>
            <a:r>
              <a:rPr lang="en-US" altLang="ko-KR" sz="2400" dirty="0"/>
              <a:t>?</a:t>
            </a:r>
          </a:p>
          <a:p>
            <a:pPr>
              <a:lnSpc>
                <a:spcPct val="90000"/>
              </a:lnSpc>
            </a:pP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2929599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버블 정렬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 bwMode="auto">
          <a:xfrm>
            <a:off x="811924" y="1489841"/>
            <a:ext cx="512379" cy="50449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77</a:t>
            </a:r>
            <a:endParaRPr kumimoji="1" lang="ko-KR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" name="직사각형 5"/>
          <p:cNvSpPr/>
          <p:nvPr/>
        </p:nvSpPr>
        <p:spPr bwMode="auto">
          <a:xfrm>
            <a:off x="1382123" y="1492464"/>
            <a:ext cx="512379" cy="50449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54</a:t>
            </a:r>
            <a:endParaRPr kumimoji="1" lang="ko-KR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" name="직사각형 6"/>
          <p:cNvSpPr/>
          <p:nvPr/>
        </p:nvSpPr>
        <p:spPr bwMode="auto">
          <a:xfrm>
            <a:off x="1952322" y="1495087"/>
            <a:ext cx="512379" cy="50449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94</a:t>
            </a:r>
            <a:endParaRPr kumimoji="1" lang="ko-KR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2522521" y="1497710"/>
            <a:ext cx="512379" cy="50449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32</a:t>
            </a:r>
            <a:endParaRPr kumimoji="1" lang="ko-KR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" name="직사각형 8"/>
          <p:cNvSpPr/>
          <p:nvPr/>
        </p:nvSpPr>
        <p:spPr bwMode="auto">
          <a:xfrm>
            <a:off x="3092720" y="1500333"/>
            <a:ext cx="512379" cy="50449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43</a:t>
            </a:r>
            <a:endParaRPr kumimoji="1" lang="ko-KR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0" name="직사각형 9"/>
          <p:cNvSpPr/>
          <p:nvPr/>
        </p:nvSpPr>
        <p:spPr bwMode="auto">
          <a:xfrm>
            <a:off x="811924" y="2525110"/>
            <a:ext cx="512379" cy="50449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54</a:t>
            </a:r>
            <a:endParaRPr kumimoji="1" lang="ko-KR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1" name="직사각형 10"/>
          <p:cNvSpPr/>
          <p:nvPr/>
        </p:nvSpPr>
        <p:spPr bwMode="auto">
          <a:xfrm>
            <a:off x="1382123" y="2527733"/>
            <a:ext cx="512379" cy="50449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77</a:t>
            </a:r>
            <a:endParaRPr kumimoji="1" lang="ko-KR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2" name="직사각형 11"/>
          <p:cNvSpPr/>
          <p:nvPr/>
        </p:nvSpPr>
        <p:spPr bwMode="auto">
          <a:xfrm>
            <a:off x="1952322" y="2530356"/>
            <a:ext cx="512379" cy="50449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94</a:t>
            </a:r>
            <a:endParaRPr kumimoji="1" lang="ko-KR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3" name="직사각형 12"/>
          <p:cNvSpPr/>
          <p:nvPr/>
        </p:nvSpPr>
        <p:spPr bwMode="auto">
          <a:xfrm>
            <a:off x="2522521" y="2532979"/>
            <a:ext cx="512379" cy="50449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32</a:t>
            </a:r>
            <a:endParaRPr kumimoji="1" lang="ko-KR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4" name="직사각형 13"/>
          <p:cNvSpPr/>
          <p:nvPr/>
        </p:nvSpPr>
        <p:spPr bwMode="auto">
          <a:xfrm>
            <a:off x="3092720" y="2535602"/>
            <a:ext cx="512379" cy="50449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43</a:t>
            </a:r>
            <a:endParaRPr kumimoji="1" lang="ko-KR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5" name="직사각형 14"/>
          <p:cNvSpPr/>
          <p:nvPr/>
        </p:nvSpPr>
        <p:spPr bwMode="auto">
          <a:xfrm>
            <a:off x="811924" y="3599801"/>
            <a:ext cx="512379" cy="50449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54</a:t>
            </a:r>
            <a:endParaRPr kumimoji="1" lang="ko-KR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6" name="직사각형 15"/>
          <p:cNvSpPr/>
          <p:nvPr/>
        </p:nvSpPr>
        <p:spPr bwMode="auto">
          <a:xfrm>
            <a:off x="1382123" y="3602424"/>
            <a:ext cx="512379" cy="50449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77</a:t>
            </a:r>
            <a:endParaRPr kumimoji="1" lang="ko-KR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7" name="직사각형 16"/>
          <p:cNvSpPr/>
          <p:nvPr/>
        </p:nvSpPr>
        <p:spPr bwMode="auto">
          <a:xfrm>
            <a:off x="1952322" y="3605047"/>
            <a:ext cx="512379" cy="50449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94</a:t>
            </a:r>
            <a:endParaRPr kumimoji="1" lang="ko-KR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8" name="직사각형 17"/>
          <p:cNvSpPr/>
          <p:nvPr/>
        </p:nvSpPr>
        <p:spPr bwMode="auto">
          <a:xfrm>
            <a:off x="2522521" y="3607670"/>
            <a:ext cx="512379" cy="50449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32</a:t>
            </a:r>
            <a:endParaRPr kumimoji="1" lang="ko-KR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9" name="직사각형 18"/>
          <p:cNvSpPr/>
          <p:nvPr/>
        </p:nvSpPr>
        <p:spPr bwMode="auto">
          <a:xfrm>
            <a:off x="3092720" y="3610293"/>
            <a:ext cx="512379" cy="50449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43</a:t>
            </a:r>
            <a:endParaRPr kumimoji="1" lang="ko-KR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811924" y="4674492"/>
            <a:ext cx="512379" cy="50449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54</a:t>
            </a:r>
            <a:endParaRPr kumimoji="1" lang="ko-KR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1" name="직사각형 20"/>
          <p:cNvSpPr/>
          <p:nvPr/>
        </p:nvSpPr>
        <p:spPr bwMode="auto">
          <a:xfrm>
            <a:off x="1382123" y="4677115"/>
            <a:ext cx="512379" cy="50449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77</a:t>
            </a:r>
            <a:endParaRPr kumimoji="1" lang="ko-KR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1952322" y="4679738"/>
            <a:ext cx="512379" cy="50449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32</a:t>
            </a:r>
            <a:endParaRPr kumimoji="1" lang="ko-KR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2522521" y="4682361"/>
            <a:ext cx="512379" cy="50449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94</a:t>
            </a:r>
            <a:endParaRPr kumimoji="1" lang="ko-KR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3092720" y="4684984"/>
            <a:ext cx="512379" cy="50449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43</a:t>
            </a:r>
            <a:endParaRPr kumimoji="1" lang="ko-KR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5" name="직사각형 24"/>
          <p:cNvSpPr/>
          <p:nvPr/>
        </p:nvSpPr>
        <p:spPr bwMode="auto">
          <a:xfrm>
            <a:off x="811924" y="5749183"/>
            <a:ext cx="512379" cy="50449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54</a:t>
            </a:r>
            <a:endParaRPr kumimoji="1" lang="ko-KR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6" name="직사각형 25"/>
          <p:cNvSpPr/>
          <p:nvPr/>
        </p:nvSpPr>
        <p:spPr bwMode="auto">
          <a:xfrm>
            <a:off x="1382123" y="5751806"/>
            <a:ext cx="512379" cy="50449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77</a:t>
            </a:r>
            <a:endParaRPr kumimoji="1" lang="ko-KR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7" name="직사각형 26"/>
          <p:cNvSpPr/>
          <p:nvPr/>
        </p:nvSpPr>
        <p:spPr bwMode="auto">
          <a:xfrm>
            <a:off x="1952322" y="5754429"/>
            <a:ext cx="512379" cy="50449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32</a:t>
            </a:r>
            <a:endParaRPr kumimoji="1" lang="ko-KR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8" name="직사각형 27"/>
          <p:cNvSpPr/>
          <p:nvPr/>
        </p:nvSpPr>
        <p:spPr bwMode="auto">
          <a:xfrm>
            <a:off x="2522521" y="5757052"/>
            <a:ext cx="512379" cy="50449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43</a:t>
            </a:r>
            <a:endParaRPr kumimoji="1" lang="ko-KR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9" name="직사각형 28"/>
          <p:cNvSpPr/>
          <p:nvPr/>
        </p:nvSpPr>
        <p:spPr bwMode="auto">
          <a:xfrm>
            <a:off x="3092720" y="5759675"/>
            <a:ext cx="512379" cy="504497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94</a:t>
            </a:r>
            <a:endParaRPr kumimoji="1" lang="ko-KR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cxnSp>
        <p:nvCxnSpPr>
          <p:cNvPr id="31" name="구부러진 연결선 30"/>
          <p:cNvCxnSpPr>
            <a:stCxn id="5" idx="2"/>
            <a:endCxn id="6" idx="2"/>
          </p:cNvCxnSpPr>
          <p:nvPr/>
        </p:nvCxnSpPr>
        <p:spPr bwMode="auto">
          <a:xfrm rot="16200000" flipH="1">
            <a:off x="1351902" y="1710549"/>
            <a:ext cx="2623" cy="570199"/>
          </a:xfrm>
          <a:prstGeom prst="curvedConnector3">
            <a:avLst>
              <a:gd name="adj1" fmla="val 8815212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" name="구부러진 연결선 32"/>
          <p:cNvCxnSpPr>
            <a:stCxn id="17" idx="2"/>
            <a:endCxn id="18" idx="2"/>
          </p:cNvCxnSpPr>
          <p:nvPr/>
        </p:nvCxnSpPr>
        <p:spPr bwMode="auto">
          <a:xfrm rot="16200000" flipH="1">
            <a:off x="2492300" y="3825755"/>
            <a:ext cx="2623" cy="570199"/>
          </a:xfrm>
          <a:prstGeom prst="curvedConnector3">
            <a:avLst>
              <a:gd name="adj1" fmla="val 8815212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" name="구부러진 연결선 34"/>
          <p:cNvCxnSpPr>
            <a:stCxn id="23" idx="2"/>
            <a:endCxn id="24" idx="2"/>
          </p:cNvCxnSpPr>
          <p:nvPr/>
        </p:nvCxnSpPr>
        <p:spPr bwMode="auto">
          <a:xfrm rot="16200000" flipH="1">
            <a:off x="3062499" y="4903069"/>
            <a:ext cx="2623" cy="570199"/>
          </a:xfrm>
          <a:prstGeom prst="curvedConnector3">
            <a:avLst>
              <a:gd name="adj1" fmla="val 8815212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6" name="TextBox 35"/>
          <p:cNvSpPr txBox="1"/>
          <p:nvPr/>
        </p:nvSpPr>
        <p:spPr>
          <a:xfrm>
            <a:off x="1145870" y="2158775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/>
              <a:t>교환</a:t>
            </a:r>
            <a:endParaRPr lang="ko-KR" altLang="en-US" sz="1200"/>
          </a:p>
        </p:txBody>
      </p:sp>
      <p:sp>
        <p:nvSpPr>
          <p:cNvPr id="37" name="TextBox 36"/>
          <p:cNvSpPr txBox="1"/>
          <p:nvPr/>
        </p:nvSpPr>
        <p:spPr>
          <a:xfrm>
            <a:off x="2247390" y="4281865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/>
              <a:t>교환</a:t>
            </a:r>
            <a:endParaRPr lang="ko-KR" altLang="en-US" sz="1200"/>
          </a:p>
        </p:txBody>
      </p:sp>
      <p:sp>
        <p:nvSpPr>
          <p:cNvPr id="38" name="TextBox 37"/>
          <p:cNvSpPr txBox="1"/>
          <p:nvPr/>
        </p:nvSpPr>
        <p:spPr>
          <a:xfrm>
            <a:off x="2846498" y="538808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/>
              <a:t>교환</a:t>
            </a:r>
            <a:endParaRPr lang="ko-KR" altLang="en-US" sz="1200"/>
          </a:p>
        </p:txBody>
      </p:sp>
      <p:cxnSp>
        <p:nvCxnSpPr>
          <p:cNvPr id="39" name="구부러진 연결선 38"/>
          <p:cNvCxnSpPr/>
          <p:nvPr/>
        </p:nvCxnSpPr>
        <p:spPr bwMode="auto">
          <a:xfrm rot="16200000" flipH="1">
            <a:off x="1912132" y="2741327"/>
            <a:ext cx="2623" cy="570199"/>
          </a:xfrm>
          <a:prstGeom prst="curvedConnector3">
            <a:avLst>
              <a:gd name="adj1" fmla="val 8815212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0" name="TextBox 39"/>
          <p:cNvSpPr txBox="1"/>
          <p:nvPr/>
        </p:nvSpPr>
        <p:spPr>
          <a:xfrm>
            <a:off x="1526564" y="3189553"/>
            <a:ext cx="8515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교환 </a:t>
            </a:r>
            <a:r>
              <a:rPr lang="ko-KR" altLang="en-US" sz="1200" dirty="0" err="1" smtClean="0"/>
              <a:t>안함</a:t>
            </a:r>
            <a:endParaRPr lang="ko-KR" altLang="en-US" sz="1200" dirty="0"/>
          </a:p>
        </p:txBody>
      </p:sp>
      <p:sp>
        <p:nvSpPr>
          <p:cNvPr id="41" name="TextBox 40"/>
          <p:cNvSpPr txBox="1"/>
          <p:nvPr/>
        </p:nvSpPr>
        <p:spPr>
          <a:xfrm>
            <a:off x="1931364" y="6396335"/>
            <a:ext cx="16946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단계 종료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7253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정렬방법 선택시 고려사항</a:t>
            </a:r>
          </a:p>
        </p:txBody>
      </p:sp>
      <p:sp>
        <p:nvSpPr>
          <p:cNvPr id="171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>
              <a:buClr>
                <a:schemeClr val="folHlink"/>
              </a:buClr>
              <a:buFont typeface="Wingdings" pitchFamily="2" charset="2"/>
              <a:buNone/>
            </a:pPr>
            <a:endParaRPr lang="en-US" altLang="ko-KR" dirty="0">
              <a:solidFill>
                <a:srgbClr val="000000"/>
              </a:solidFill>
              <a:ea typeface="새굴림" pitchFamily="18" charset="-127"/>
            </a:endParaRPr>
          </a:p>
          <a:p>
            <a:r>
              <a:rPr lang="ko-KR" altLang="en-US" sz="2400" dirty="0"/>
              <a:t>정렬 대상이 되는 데이터 양</a:t>
            </a:r>
          </a:p>
          <a:p>
            <a:r>
              <a:rPr lang="ko-KR" altLang="en-US" sz="2400" dirty="0"/>
              <a:t>데이터들의 초기 배열 상태 </a:t>
            </a:r>
          </a:p>
          <a:p>
            <a:r>
              <a:rPr lang="ko-KR" altLang="en-US" sz="2400" dirty="0" err="1"/>
              <a:t>키값의</a:t>
            </a:r>
            <a:r>
              <a:rPr lang="ko-KR" altLang="en-US" sz="2400" dirty="0"/>
              <a:t> 분포 형태 </a:t>
            </a:r>
          </a:p>
          <a:p>
            <a:r>
              <a:rPr lang="ko-KR" altLang="en-US" sz="2400" dirty="0"/>
              <a:t>정렬에 사용되는 기억공간</a:t>
            </a:r>
          </a:p>
          <a:p>
            <a:r>
              <a:rPr lang="ko-KR" altLang="en-US" sz="2400"/>
              <a:t>실행시간 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073456235"/>
      </p:ext>
    </p:extLst>
  </p:cSld>
  <p:clrMapOvr>
    <a:masterClrMapping/>
  </p:clrMapOvr>
</p:sld>
</file>

<file path=ppt/theme/theme1.xml><?xml version="1.0" encoding="utf-8"?>
<a:theme xmlns:a="http://schemas.openxmlformats.org/drawingml/2006/main" name="인터넷 세상">
  <a:themeElements>
    <a:clrScheme name="인터넷 세상 2">
      <a:dk1>
        <a:srgbClr val="000000"/>
      </a:dk1>
      <a:lt1>
        <a:srgbClr val="FFFFFF"/>
      </a:lt1>
      <a:dk2>
        <a:srgbClr val="003399"/>
      </a:dk2>
      <a:lt2>
        <a:srgbClr val="4D4D4D"/>
      </a:lt2>
      <a:accent1>
        <a:srgbClr val="336699"/>
      </a:accent1>
      <a:accent2>
        <a:srgbClr val="009999"/>
      </a:accent2>
      <a:accent3>
        <a:srgbClr val="FFFFFF"/>
      </a:accent3>
      <a:accent4>
        <a:srgbClr val="000000"/>
      </a:accent4>
      <a:accent5>
        <a:srgbClr val="ADB8CA"/>
      </a:accent5>
      <a:accent6>
        <a:srgbClr val="008A8A"/>
      </a:accent6>
      <a:hlink>
        <a:srgbClr val="CCECFF"/>
      </a:hlink>
      <a:folHlink>
        <a:srgbClr val="C0C0C0"/>
      </a:folHlink>
    </a:clrScheme>
    <a:fontScheme name="인터넷 세상">
      <a:majorFont>
        <a:latin typeface="MD솔체"/>
        <a:ea typeface="MD솔체"/>
        <a:cs typeface=""/>
      </a:majorFont>
      <a:minorFont>
        <a:latin typeface="MD솔체"/>
        <a:ea typeface="MD솔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인터넷 세상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인터넷 세상 2">
        <a:dk1>
          <a:srgbClr val="000000"/>
        </a:dk1>
        <a:lt1>
          <a:srgbClr val="FFFFFF"/>
        </a:lt1>
        <a:dk2>
          <a:srgbClr val="003399"/>
        </a:dk2>
        <a:lt2>
          <a:srgbClr val="4D4D4D"/>
        </a:lt2>
        <a:accent1>
          <a:srgbClr val="336699"/>
        </a:accent1>
        <a:accent2>
          <a:srgbClr val="009999"/>
        </a:accent2>
        <a:accent3>
          <a:srgbClr val="FFFFFF"/>
        </a:accent3>
        <a:accent4>
          <a:srgbClr val="000000"/>
        </a:accent4>
        <a:accent5>
          <a:srgbClr val="ADB8CA"/>
        </a:accent5>
        <a:accent6>
          <a:srgbClr val="008A8A"/>
        </a:accent6>
        <a:hlink>
          <a:srgbClr val="CCECFF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1467</TotalTime>
  <Words>118</Words>
  <Application>Microsoft Office PowerPoint</Application>
  <PresentationFormat>화면 슬라이드 쇼(4:3)</PresentationFormat>
  <Paragraphs>57</Paragraphs>
  <Slides>4</Slides>
  <Notes>3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인터넷 세상</vt:lpstr>
      <vt:lpstr>정렬</vt:lpstr>
      <vt:lpstr>정렬</vt:lpstr>
      <vt:lpstr>버블 정렬</vt:lpstr>
      <vt:lpstr>정렬방법 선택시 고려사항</vt:lpstr>
    </vt:vector>
  </TitlesOfParts>
  <Company>우리집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장지웅</dc:creator>
  <cp:lastModifiedBy>장지웅</cp:lastModifiedBy>
  <cp:revision>92</cp:revision>
  <dcterms:created xsi:type="dcterms:W3CDTF">2007-03-04T09:35:15Z</dcterms:created>
  <dcterms:modified xsi:type="dcterms:W3CDTF">2012-06-05T05:36:27Z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TC010610151042</vt:lpwstr>
  </property>
</Properties>
</file>