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75" r:id="rId3"/>
    <p:sldId id="281" r:id="rId4"/>
    <p:sldId id="260" r:id="rId5"/>
    <p:sldId id="262" r:id="rId6"/>
    <p:sldId id="264" r:id="rId7"/>
    <p:sldId id="263" r:id="rId8"/>
    <p:sldId id="269" r:id="rId9"/>
    <p:sldId id="265" r:id="rId10"/>
    <p:sldId id="278" r:id="rId11"/>
    <p:sldId id="267" r:id="rId12"/>
    <p:sldId id="268" r:id="rId13"/>
    <p:sldId id="270" r:id="rId14"/>
    <p:sldId id="271" r:id="rId15"/>
    <p:sldId id="279" r:id="rId16"/>
    <p:sldId id="280" r:id="rId17"/>
    <p:sldId id="273" r:id="rId18"/>
    <p:sldId id="276" r:id="rId19"/>
    <p:sldId id="266" r:id="rId20"/>
    <p:sldId id="274" r:id="rId2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3" d="100"/>
          <a:sy n="183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6CD8BC-524C-42C1-9D20-8C92C01FF5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3074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252FCA-259C-4EB7-BE44-45806290B06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23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769D95-5159-4354-AFC5-92B5E13E489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F8C7A-CAEF-4237-8FBF-05C34BBD5BBA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ECB4C-A456-4DEC-99B9-1FFA70B504B0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7B72A-2773-41E9-8528-0BC7E96F3C32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5D1FE-60FC-4AAB-8689-4CE9C7C6FAC7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C5978-757C-4E33-BBAE-A9B87B951FAF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1F8A0-DE79-4B37-8A70-DD02713475E0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256B5-0C48-4C27-87C5-3498DDBC377A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2DCFF-41B2-4B92-BCB1-7B576F0FF965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08D28-EA2C-4F18-93EE-33E369B3DCC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E85EC5-BCBB-449D-AF03-62A4FEE2057B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26B46-716B-4A9B-A796-3B4526C98EEE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6EC2-9E08-4989-849C-D750E0DBE4EF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AA783A-3FC9-48D6-8F53-4C793995F7B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591D5-3D61-41DA-90CF-3A11747E405D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90100-A0A6-486B-85DA-E361F0905B1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16790-7897-4C1A-AF4F-1D7FDBA0F489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44624-8D43-45EF-BAEB-D967B97666C9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74BFC-6827-4B6C-B1FE-D47063F44574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5BE2DCF-3077-45E6-B9F9-755F43C6D01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3099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02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3104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3105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  <p:bldP spid="3075" grpId="0" build="p" autoUpdateAnimBg="0" advAuto="0">
        <p:tmplLst>
          <p:tmpl lvl="1">
            <p:tnLst>
              <p:par>
                <p:cTn presetID="23" presetClass="entr" presetSubtype="27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2/3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2/3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02" grpId="0" animBg="1"/>
      <p:bldP spid="310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410DBB-1F05-4621-B926-43720353B8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FE1B86-3729-4E34-8863-513ECB06A5A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939E07-791A-4291-AEC7-077BAC7B6A4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418D13-AACA-4110-8962-59F8EB38EDB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5811A5-CD3B-435C-AA19-A8C3A9DE8B8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A12FC9-A312-4C95-B996-53C2FFEA13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D5D9E7-DD58-465D-8FC7-6FDFA90F959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FD205D-9F73-4800-9C15-60329216F38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7FBAAA-E431-4A86-91CB-7750495A349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0941C1-F138-42FB-A411-B4040FD277C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E1064808-E3D9-4ABF-935C-439B904D69F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044" name="Picture 20" descr="KPU-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692275" cy="368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2012 </a:t>
            </a:r>
            <a:r>
              <a:rPr lang="en-US" altLang="ko-KR" dirty="0"/>
              <a:t>Data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r>
              <a:rPr lang="ko-KR" altLang="en-US"/>
              <a:t>한국산업기술대학교</a:t>
            </a:r>
          </a:p>
          <a:p>
            <a:r>
              <a:rPr lang="ko-KR" altLang="en-US"/>
              <a:t>게임공학과</a:t>
            </a:r>
          </a:p>
          <a:p>
            <a:r>
              <a:rPr lang="ko-KR" altLang="en-US"/>
              <a:t>장 지 웅</a:t>
            </a:r>
          </a:p>
        </p:txBody>
      </p:sp>
      <p:pic>
        <p:nvPicPr>
          <p:cNvPr id="6155" name="Picture 11" descr="KPU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7875" cy="446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우리가 만들 것들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오목 프로그램</a:t>
            </a:r>
          </a:p>
          <a:p>
            <a:r>
              <a:rPr lang="ko-KR" altLang="en-US"/>
              <a:t>스타크래프트 정보 서비스 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다음 시간부터 </a:t>
            </a:r>
            <a:r>
              <a:rPr lang="ko-KR" altLang="en-US" sz="3200" dirty="0"/>
              <a:t>시작이다</a:t>
            </a:r>
            <a:r>
              <a:rPr lang="en-US" altLang="ko-KR" sz="3200" dirty="0"/>
              <a:t>.</a:t>
            </a:r>
          </a:p>
        </p:txBody>
      </p:sp>
      <p:pic>
        <p:nvPicPr>
          <p:cNvPr id="21508" name="Picture 4" descr="오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513" y="1412875"/>
            <a:ext cx="4105275" cy="5256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문제 </a:t>
            </a:r>
            <a:r>
              <a:rPr lang="en-US" altLang="ko-KR" sz="3200"/>
              <a:t>1-1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ko-KR" altLang="en-US" dirty="0"/>
              <a:t>다음과 같이 출력하는 프로그램을 작성하라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별 하나가 프린트 된 후 약 </a:t>
            </a:r>
            <a:r>
              <a:rPr lang="en-US" altLang="ko-KR" dirty="0"/>
              <a:t>1</a:t>
            </a:r>
            <a:r>
              <a:rPr lang="ko-KR" altLang="en-US" dirty="0"/>
              <a:t>초의 시간이 지난 후에 다음 별이 프린트 되어야 한다</a:t>
            </a:r>
            <a:r>
              <a:rPr lang="en-US" altLang="ko-KR" dirty="0"/>
              <a:t>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ko-KR" dirty="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*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**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***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****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924800" cy="472440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endParaRPr lang="en-US" altLang="ko-KR"/>
          </a:p>
          <a:p>
            <a:pPr marL="533400" indent="-533400">
              <a:buFont typeface="Wingdings" pitchFamily="2" charset="2"/>
              <a:buAutoNum type="arabicPeriod" startAt="2"/>
            </a:pPr>
            <a:r>
              <a:rPr lang="ko-KR" altLang="en-US"/>
              <a:t>출력할 줄 수를 입력 받아 </a:t>
            </a:r>
            <a:r>
              <a:rPr lang="en-US" altLang="ko-KR"/>
              <a:t>1</a:t>
            </a:r>
            <a:r>
              <a:rPr lang="ko-KR" altLang="en-US"/>
              <a:t>번과 같은 방식으로 출력하는 프로그램을 작성하라</a:t>
            </a:r>
            <a:r>
              <a:rPr lang="en-US" altLang="ko-KR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924800" cy="4724400"/>
          </a:xfrm>
          <a:noFill/>
          <a:ln/>
        </p:spPr>
        <p:txBody>
          <a:bodyPr/>
          <a:lstStyle/>
          <a:p>
            <a:pPr marL="533400" indent="-533400"/>
            <a:endParaRPr lang="en-US" altLang="ko-KR"/>
          </a:p>
          <a:p>
            <a:pPr marL="533400" indent="-533400">
              <a:buFont typeface="Wingdings" pitchFamily="2" charset="2"/>
              <a:buAutoNum type="arabicPeriod" startAt="3"/>
            </a:pPr>
            <a:r>
              <a:rPr lang="en-US" altLang="ko-KR"/>
              <a:t>2</a:t>
            </a:r>
            <a:r>
              <a:rPr lang="ko-KR" altLang="en-US"/>
              <a:t>번과 같은 방식으로 동작하는 프로그램을 작성하되 별 대신 다음과 같이 숫자를 출력하는 프로그램을 작성하라</a:t>
            </a:r>
            <a:r>
              <a:rPr lang="en-US" altLang="ko-KR"/>
              <a:t>.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ko-KR"/>
              <a:t>   1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ko-KR"/>
              <a:t>   1 2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ko-KR"/>
              <a:t>   1 2 3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ko-KR"/>
              <a:t>   1 2 3 4</a:t>
            </a:r>
          </a:p>
          <a:p>
            <a:pPr marL="533400" indent="-533400">
              <a:buFont typeface="Wingdings" pitchFamily="2" charset="2"/>
              <a:buAutoNum type="arabicPeriod" startAt="3"/>
            </a:pP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z="32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1265238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정수 </a:t>
            </a:r>
            <a:r>
              <a:rPr lang="en-US" altLang="ko-KR" dirty="0"/>
              <a:t>100</a:t>
            </a:r>
            <a:r>
              <a:rPr lang="ko-KR" altLang="en-US" dirty="0"/>
              <a:t>개를 저장할 수 있는 정수형 배열을 선언하라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84213" y="2781300"/>
            <a:ext cx="79248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en-US" altLang="ko-KR" sz="2800" dirty="0" smtClean="0">
                <a:latin typeface="MD솔체" pitchFamily="18" charset="-127"/>
                <a:ea typeface="MD솔체" pitchFamily="18" charset="-127"/>
              </a:rPr>
              <a:t>5. </a:t>
            </a:r>
            <a:r>
              <a:rPr lang="ko-KR" altLang="en-US" sz="2800" dirty="0" smtClean="0">
                <a:latin typeface="MD솔체" pitchFamily="18" charset="-127"/>
                <a:ea typeface="MD솔체" pitchFamily="18" charset="-127"/>
              </a:rPr>
              <a:t>배열에 </a:t>
            </a:r>
            <a:r>
              <a:rPr lang="ko-KR" altLang="en-US" sz="2800" dirty="0">
                <a:latin typeface="MD솔체" pitchFamily="18" charset="-127"/>
                <a:ea typeface="MD솔체" pitchFamily="18" charset="-127"/>
              </a:rPr>
              <a:t>앞에서부터 순서대로 </a:t>
            </a:r>
            <a:r>
              <a:rPr lang="en-US" altLang="ko-KR" sz="2800" dirty="0">
                <a:latin typeface="MD솔체" pitchFamily="18" charset="-127"/>
                <a:ea typeface="MD솔체" pitchFamily="18" charset="-127"/>
              </a:rPr>
              <a:t>299~200</a:t>
            </a:r>
            <a:r>
              <a:rPr lang="ko-KR" altLang="en-US" sz="2800" dirty="0">
                <a:latin typeface="MD솔체" pitchFamily="18" charset="-127"/>
                <a:ea typeface="MD솔체" pitchFamily="18" charset="-127"/>
              </a:rPr>
              <a:t>의 숫자를 입력하라</a:t>
            </a:r>
            <a:r>
              <a:rPr lang="en-US" altLang="ko-KR" sz="2800" dirty="0">
                <a:latin typeface="MD솔체" pitchFamily="18" charset="-127"/>
                <a:ea typeface="MD솔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£"/>
            </a:pPr>
            <a:endParaRPr lang="en-US" altLang="ko-KR" sz="2800" dirty="0">
              <a:latin typeface="MD솔체" pitchFamily="18" charset="-127"/>
              <a:ea typeface="MD솔체" pitchFamily="18" charset="-127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684213" y="4251325"/>
            <a:ext cx="79248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en-US" altLang="ko-KR" sz="2800" dirty="0" smtClean="0">
                <a:latin typeface="MD솔체" pitchFamily="18" charset="-127"/>
                <a:ea typeface="MD솔체" pitchFamily="18" charset="-127"/>
              </a:rPr>
              <a:t>6. </a:t>
            </a:r>
            <a:r>
              <a:rPr lang="ko-KR" altLang="en-US" sz="2800" dirty="0" smtClean="0">
                <a:latin typeface="MD솔체" pitchFamily="18" charset="-127"/>
                <a:ea typeface="MD솔체" pitchFamily="18" charset="-127"/>
              </a:rPr>
              <a:t>숫자를 </a:t>
            </a:r>
            <a:r>
              <a:rPr lang="ko-KR" altLang="en-US" sz="2800" dirty="0">
                <a:latin typeface="MD솔체" pitchFamily="18" charset="-127"/>
                <a:ea typeface="MD솔체" pitchFamily="18" charset="-127"/>
              </a:rPr>
              <a:t>하나 입력 받아 해당 숫자가 저장된 배열의 인덱스를 출력하는 프로그램을 작성하라</a:t>
            </a:r>
            <a:r>
              <a:rPr lang="en-US" altLang="ko-KR" sz="2800" dirty="0">
                <a:latin typeface="MD솔체" pitchFamily="18" charset="-127"/>
                <a:ea typeface="MD솔체" pitchFamily="18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£"/>
            </a:pPr>
            <a:endParaRPr lang="en-US" altLang="ko-KR" sz="2800" dirty="0">
              <a:latin typeface="MD솔체" pitchFamily="18" charset="-127"/>
              <a:ea typeface="MD솔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오목을 만들자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458200" cy="4724400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dirty="0"/>
              <a:t>화면에 바둑판을 그려라</a:t>
            </a:r>
            <a:r>
              <a:rPr lang="en-US" altLang="ko-KR" dirty="0"/>
              <a:t>. 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dirty="0"/>
              <a:t>좌표를 </a:t>
            </a:r>
            <a:r>
              <a:rPr lang="ko-KR" altLang="en-US" dirty="0" err="1"/>
              <a:t>입력받아</a:t>
            </a:r>
            <a:r>
              <a:rPr lang="ko-KR" altLang="en-US" dirty="0"/>
              <a:t> 바둑판에 돌을 놓는 프로그램을 작성하라</a:t>
            </a:r>
            <a:r>
              <a:rPr lang="en-US" altLang="ko-KR" dirty="0"/>
              <a:t>.(</a:t>
            </a:r>
            <a:r>
              <a:rPr lang="ko-KR" altLang="en-US" dirty="0"/>
              <a:t>돌의 표시는 마음대로 해도 좋다</a:t>
            </a:r>
            <a:r>
              <a:rPr lang="en-US" altLang="ko-KR" dirty="0"/>
              <a:t>)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dirty="0" err="1"/>
              <a:t>검은돌과</a:t>
            </a:r>
            <a:r>
              <a:rPr lang="ko-KR" altLang="en-US" dirty="0"/>
              <a:t> </a:t>
            </a:r>
            <a:r>
              <a:rPr lang="ko-KR" altLang="en-US" dirty="0" err="1"/>
              <a:t>흰돌을</a:t>
            </a:r>
            <a:r>
              <a:rPr lang="ko-KR" altLang="en-US" dirty="0"/>
              <a:t> 번갈아 놓도록 수정하라</a:t>
            </a:r>
            <a:r>
              <a:rPr lang="en-US" altLang="ko-KR" dirty="0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dirty="0"/>
              <a:t>바둑판에 놓인 검은 돌의 개수와 </a:t>
            </a:r>
            <a:r>
              <a:rPr lang="ko-KR" altLang="en-US" dirty="0" err="1"/>
              <a:t>흰돌의</a:t>
            </a:r>
            <a:r>
              <a:rPr lang="ko-KR" altLang="en-US" dirty="0"/>
              <a:t> 개수가 출력되도록 수정하라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어렵나</a:t>
            </a:r>
            <a:r>
              <a:rPr lang="en-US" altLang="ko-KR" sz="3200"/>
              <a:t>?</a:t>
            </a:r>
          </a:p>
        </p:txBody>
      </p:sp>
      <p:pic>
        <p:nvPicPr>
          <p:cNvPr id="27652" name="Picture 4" descr="어렵냐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416050"/>
            <a:ext cx="5715000" cy="402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포기하고 싶은가</a:t>
            </a:r>
            <a:r>
              <a:rPr lang="en-US" altLang="ko-KR" sz="3200"/>
              <a:t>?</a:t>
            </a:r>
          </a:p>
        </p:txBody>
      </p:sp>
      <p:pic>
        <p:nvPicPr>
          <p:cNvPr id="52228" name="Picture 4" descr="NEVER_EVER_GIVE_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557338"/>
            <a:ext cx="3238500" cy="4445000"/>
          </a:xfrm>
          <a:prstGeom prst="rect">
            <a:avLst/>
          </a:prstGeom>
          <a:noFill/>
        </p:spPr>
      </p:pic>
      <p:pic>
        <p:nvPicPr>
          <p:cNvPr id="52229" name="Picture 5" descr="포기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0200" y="1557338"/>
            <a:ext cx="4860925" cy="4532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언제까지 포기할 텐가</a:t>
            </a:r>
            <a:r>
              <a:rPr lang="en-US" altLang="ko-KR" sz="3200"/>
              <a:t>?</a:t>
            </a:r>
          </a:p>
        </p:txBody>
      </p:sp>
      <p:pic>
        <p:nvPicPr>
          <p:cNvPr id="20484" name="Picture 4" descr="공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1412875"/>
            <a:ext cx="3363913" cy="5111750"/>
          </a:xfrm>
          <a:prstGeom prst="rect">
            <a:avLst/>
          </a:prstGeom>
          <a:noFill/>
        </p:spPr>
      </p:pic>
      <p:pic>
        <p:nvPicPr>
          <p:cNvPr id="20486" name="Picture 6" descr="포기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1773238"/>
            <a:ext cx="4751387" cy="3800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장지웅은 누구인가</a:t>
            </a:r>
            <a:r>
              <a:rPr lang="en-US" altLang="ko-KR" sz="3200"/>
              <a:t>?</a:t>
            </a:r>
          </a:p>
        </p:txBody>
      </p:sp>
      <p:pic>
        <p:nvPicPr>
          <p:cNvPr id="49157" name="Picture 5" descr="썩소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841" y="1550947"/>
            <a:ext cx="4416473" cy="4607917"/>
          </a:xfrm>
          <a:prstGeom prst="rect">
            <a:avLst/>
          </a:prstGeom>
          <a:noFill/>
        </p:spPr>
      </p:pic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779912" y="3789363"/>
            <a:ext cx="186363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HY센스L" pitchFamily="18" charset="-127"/>
                <a:ea typeface="HY센스L" pitchFamily="18" charset="-127"/>
              </a:rPr>
              <a:t>이제 다 죽었어</a:t>
            </a:r>
            <a:r>
              <a:rPr lang="en-US" altLang="ko-KR" sz="1600" b="1" dirty="0">
                <a:latin typeface="HY센스L" pitchFamily="18" charset="-127"/>
                <a:ea typeface="HY센스L" pitchFamily="18" charset="-127"/>
              </a:rPr>
              <a:t>!</a:t>
            </a:r>
          </a:p>
          <a:p>
            <a:r>
              <a:rPr lang="ko-KR" altLang="en-US" sz="1600" b="1" dirty="0">
                <a:latin typeface="HY센스L" pitchFamily="18" charset="-127"/>
                <a:ea typeface="HY센스L" pitchFamily="18" charset="-127"/>
              </a:rPr>
              <a:t>내가 누군 줄 알고</a:t>
            </a:r>
            <a:r>
              <a:rPr lang="en-US" altLang="ko-KR" sz="1600" b="1" dirty="0">
                <a:latin typeface="HY센스L" pitchFamily="18" charset="-127"/>
                <a:ea typeface="HY센스L" pitchFamily="18" charset="-127"/>
              </a:rPr>
              <a:t>..</a:t>
            </a:r>
          </a:p>
          <a:p>
            <a:r>
              <a:rPr lang="ko-KR" altLang="en-US" sz="1600" b="1" dirty="0" smtClean="0">
                <a:latin typeface="HY센스L" pitchFamily="18" charset="-127"/>
                <a:ea typeface="HY센스L" pitchFamily="18" charset="-127"/>
              </a:rPr>
              <a:t>나</a:t>
            </a:r>
            <a:r>
              <a:rPr lang="en-US" altLang="ko-KR" sz="1600" b="1" dirty="0" smtClean="0">
                <a:latin typeface="HY센스L" pitchFamily="18" charset="-127"/>
                <a:ea typeface="HY센스L" pitchFamily="18" charset="-127"/>
              </a:rPr>
              <a:t>, </a:t>
            </a:r>
            <a:r>
              <a:rPr lang="ko-KR" altLang="en-US" sz="1600" b="1" dirty="0" smtClean="0">
                <a:latin typeface="HY센스L" pitchFamily="18" charset="-127"/>
                <a:ea typeface="HY센스L" pitchFamily="18" charset="-127"/>
              </a:rPr>
              <a:t>아직도 모르냐</a:t>
            </a:r>
            <a:r>
              <a:rPr lang="en-US" altLang="ko-KR" sz="1600" b="1" dirty="0" smtClean="0">
                <a:latin typeface="HY센스L" pitchFamily="18" charset="-127"/>
                <a:ea typeface="HY센스L" pitchFamily="18" charset="-127"/>
              </a:rPr>
              <a:t>?</a:t>
            </a:r>
          </a:p>
          <a:p>
            <a:endParaRPr lang="en-US" altLang="ko-KR" sz="1600" b="1" dirty="0">
              <a:latin typeface="HY센스L" pitchFamily="18" charset="-127"/>
              <a:ea typeface="HY센스L" pitchFamily="18" charset="-127"/>
            </a:endParaRPr>
          </a:p>
          <a:p>
            <a:r>
              <a:rPr lang="ko-KR" altLang="en-US" sz="1600" b="1" dirty="0">
                <a:latin typeface="HY센스L" pitchFamily="18" charset="-127"/>
                <a:ea typeface="HY센스L" pitchFamily="18" charset="-127"/>
              </a:rPr>
              <a:t>올 </a:t>
            </a:r>
            <a:r>
              <a:rPr lang="en-US" altLang="ko-KR" sz="1600" b="1" dirty="0">
                <a:latin typeface="HY센스L" pitchFamily="18" charset="-127"/>
                <a:ea typeface="HY센스L" pitchFamily="18" charset="-127"/>
              </a:rPr>
              <a:t>F </a:t>
            </a:r>
            <a:r>
              <a:rPr lang="ko-KR" altLang="en-US" sz="1600" b="1" dirty="0">
                <a:latin typeface="HY센스L" pitchFamily="18" charset="-127"/>
                <a:ea typeface="HY센스L" pitchFamily="18" charset="-127"/>
              </a:rPr>
              <a:t>다</a:t>
            </a:r>
            <a:r>
              <a:rPr lang="en-US" altLang="ko-KR" sz="1600" b="1" dirty="0">
                <a:latin typeface="HY센스L" pitchFamily="18" charset="-127"/>
                <a:ea typeface="HY센스L" pitchFamily="18" charset="-127"/>
              </a:rPr>
              <a:t>.</a:t>
            </a:r>
          </a:p>
          <a:p>
            <a:r>
              <a:rPr lang="ko-KR" altLang="en-US" sz="1600" b="1" dirty="0">
                <a:latin typeface="HY센스L" pitchFamily="18" charset="-127"/>
                <a:ea typeface="HY센스L" pitchFamily="18" charset="-127"/>
              </a:rPr>
              <a:t>각오해</a:t>
            </a:r>
            <a:r>
              <a:rPr lang="en-US" altLang="ko-KR" sz="1600" b="1" dirty="0">
                <a:latin typeface="HY센스L" pitchFamily="18" charset="-127"/>
                <a:ea typeface="HY센스L" pitchFamily="18" charset="-127"/>
              </a:rPr>
              <a:t>!!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508625" y="1635125"/>
            <a:ext cx="36274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>
                <a:latin typeface="HY센스L" pitchFamily="18" charset="-127"/>
                <a:ea typeface="HY센스L" pitchFamily="18" charset="-127"/>
              </a:rPr>
              <a:t>Office: E</a:t>
            </a:r>
            <a:r>
              <a:rPr lang="ko-KR" altLang="en-US" sz="1800">
                <a:latin typeface="HY센스L" pitchFamily="18" charset="-127"/>
                <a:ea typeface="HY센스L" pitchFamily="18" charset="-127"/>
              </a:rPr>
              <a:t>동 </a:t>
            </a:r>
            <a:r>
              <a:rPr lang="en-US" altLang="ko-KR" sz="1800">
                <a:latin typeface="HY센스L" pitchFamily="18" charset="-127"/>
                <a:ea typeface="HY센스L" pitchFamily="18" charset="-127"/>
              </a:rPr>
              <a:t>213</a:t>
            </a:r>
            <a:r>
              <a:rPr lang="ko-KR" altLang="en-US" sz="1800">
                <a:latin typeface="HY센스L" pitchFamily="18" charset="-127"/>
                <a:ea typeface="HY센스L" pitchFamily="18" charset="-127"/>
              </a:rPr>
              <a:t>호</a:t>
            </a:r>
          </a:p>
          <a:p>
            <a:r>
              <a:rPr lang="en-US" altLang="ko-KR" sz="1800">
                <a:latin typeface="HY센스L" pitchFamily="18" charset="-127"/>
                <a:ea typeface="HY센스L" pitchFamily="18" charset="-127"/>
              </a:rPr>
              <a:t>Phone: x0554</a:t>
            </a:r>
          </a:p>
          <a:p>
            <a:r>
              <a:rPr lang="en-US" altLang="ko-KR" sz="1800">
                <a:latin typeface="HY센스L" pitchFamily="18" charset="-127"/>
                <a:ea typeface="HY센스L" pitchFamily="18" charset="-127"/>
              </a:rPr>
              <a:t>E-mail: jwchang@kpu.ac.kr</a:t>
            </a:r>
          </a:p>
        </p:txBody>
      </p:sp>
      <p:pic>
        <p:nvPicPr>
          <p:cNvPr id="49161" name="Picture 9" descr="강자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4764916"/>
            <a:ext cx="2591966" cy="1966084"/>
          </a:xfrm>
          <a:prstGeom prst="rect">
            <a:avLst/>
          </a:prstGeom>
          <a:noFill/>
        </p:spPr>
      </p:pic>
      <p:pic>
        <p:nvPicPr>
          <p:cNvPr id="1026" name="Picture 2" descr="http://kinimage.naver.net/storage/upload/2010/05/15/25364716_127451617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60478"/>
            <a:ext cx="1424390" cy="13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kinimage.naver.net/storage/upload/2010/05/25/25324493_127451617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63" y="2968892"/>
            <a:ext cx="2242123" cy="16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kinimage.naver.net/storage/upload/2010/05/25/25314566_127451617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760"/>
            <a:ext cx="1531894" cy="120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kinimage.naver.net/storage/upload/2010/05/17/25319562_127451617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78450"/>
            <a:ext cx="18954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13" y="44624"/>
            <a:ext cx="1729712" cy="166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 sz="3200"/>
          </a:p>
        </p:txBody>
      </p:sp>
      <p:pic>
        <p:nvPicPr>
          <p:cNvPr id="47108" name="Picture 4" descr="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1325" y="1443038"/>
            <a:ext cx="4129088" cy="5154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여러분의 머릿속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4877364" cy="511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4" y="3212976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아</a:t>
            </a:r>
            <a:r>
              <a:rPr lang="ko-KR" altLang="en-US" sz="1050" dirty="0"/>
              <a:t>까</a:t>
            </a:r>
            <a:r>
              <a:rPr lang="ko-KR" altLang="en-US" sz="1050" dirty="0" smtClean="0"/>
              <a:t> 키우던 내 </a:t>
            </a:r>
            <a:r>
              <a:rPr lang="ko-KR" altLang="en-US" sz="1050" dirty="0" err="1" smtClean="0"/>
              <a:t>캐릭</a:t>
            </a:r>
            <a:endParaRPr lang="ko-KR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564904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이성 친구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204864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젠장 망했다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철회할까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5511382" y="1484784"/>
            <a:ext cx="10943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자료구조가 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머하는거지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6525915" y="2691862"/>
            <a:ext cx="10943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어려운건가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800661" y="4149080"/>
            <a:ext cx="10943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왜 </a:t>
            </a:r>
            <a:r>
              <a:rPr lang="ko-KR" altLang="en-US" sz="1050" dirty="0" err="1" smtClean="0"/>
              <a:t>배워야되지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4389269" y="4226306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아이돌</a:t>
            </a:r>
            <a:r>
              <a:rPr lang="ko-KR" altLang="en-US" sz="1050" dirty="0" smtClean="0"/>
              <a:t> 그룹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318984" y="335120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술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5724128" y="342900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알바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5512060" y="436510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562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자료 구조란</a:t>
            </a:r>
            <a:r>
              <a:rPr lang="en-US" altLang="ko-KR" sz="3200" dirty="0"/>
              <a:t>?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실생활의 다양한 형태의 정보들을 컴퓨터상에서 이용하기 위한 논리적인 구조 및 이용 방법</a:t>
            </a:r>
          </a:p>
          <a:p>
            <a:pPr lvl="1"/>
            <a:r>
              <a:rPr lang="ko-KR" altLang="en-US" dirty="0"/>
              <a:t>자료의 논리적인 구조</a:t>
            </a:r>
          </a:p>
          <a:p>
            <a:pPr lvl="2"/>
            <a:r>
              <a:rPr lang="ko-KR" altLang="en-US" dirty="0" smtClean="0"/>
              <a:t>표현 </a:t>
            </a:r>
            <a:r>
              <a:rPr lang="ko-KR" altLang="en-US" dirty="0"/>
              <a:t>방법</a:t>
            </a:r>
          </a:p>
          <a:p>
            <a:pPr lvl="2"/>
            <a:r>
              <a:rPr lang="ko-KR" altLang="en-US" dirty="0" smtClean="0"/>
              <a:t>저장 </a:t>
            </a:r>
            <a:r>
              <a:rPr lang="ko-KR" altLang="en-US" dirty="0"/>
              <a:t>방법</a:t>
            </a:r>
          </a:p>
          <a:p>
            <a:pPr lvl="1"/>
            <a:r>
              <a:rPr lang="ko-KR" altLang="en-US" dirty="0"/>
              <a:t>자료의 이용 방법</a:t>
            </a:r>
          </a:p>
          <a:p>
            <a:pPr lvl="2"/>
            <a:r>
              <a:rPr lang="ko-KR" altLang="en-US" dirty="0"/>
              <a:t>검색 방법</a:t>
            </a:r>
          </a:p>
          <a:p>
            <a:pPr lvl="2"/>
            <a:r>
              <a:rPr lang="ko-KR" altLang="en-US" dirty="0"/>
              <a:t>기타 관련 연산들</a:t>
            </a:r>
          </a:p>
          <a:p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강의는 어떻게 진행하나</a:t>
            </a:r>
            <a:r>
              <a:rPr lang="en-US" altLang="ko-KR" sz="3200"/>
              <a:t>?</a:t>
            </a:r>
          </a:p>
        </p:txBody>
      </p:sp>
      <p:pic>
        <p:nvPicPr>
          <p:cNvPr id="16388" name="Picture 4" descr="라이토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1412875"/>
            <a:ext cx="3825875" cy="4679950"/>
          </a:xfrm>
          <a:prstGeom prst="rect">
            <a:avLst/>
          </a:prstGeom>
          <a:noFill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619250" y="6165850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MD솔체" pitchFamily="18" charset="-127"/>
                <a:ea typeface="MD솔체" pitchFamily="18" charset="-127"/>
              </a:rPr>
              <a:t>공부는 안 가르쳐줘도 스스로 한다</a:t>
            </a:r>
            <a:r>
              <a:rPr lang="en-US" altLang="ko-KR">
                <a:latin typeface="MD솔체" pitchFamily="18" charset="-127"/>
                <a:ea typeface="MD솔체" pitchFamily="18" charset="-127"/>
              </a:rPr>
              <a:t>.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5148263" y="1700213"/>
            <a:ext cx="2160587" cy="576262"/>
          </a:xfrm>
          <a:prstGeom prst="wedgeRoundRectCallout">
            <a:avLst>
              <a:gd name="adj1" fmla="val -44565"/>
              <a:gd name="adj2" fmla="val 8002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ko-KR" altLang="en-US">
                <a:latin typeface="HY센스L" pitchFamily="18" charset="-127"/>
                <a:ea typeface="HY센스L" pitchFamily="18" charset="-127"/>
              </a:rPr>
              <a:t>나</a:t>
            </a:r>
            <a:r>
              <a:rPr lang="en-US" altLang="ko-KR">
                <a:latin typeface="HY센스L" pitchFamily="18" charset="-127"/>
                <a:ea typeface="HY센스L" pitchFamily="18" charset="-127"/>
              </a:rPr>
              <a:t>? </a:t>
            </a:r>
            <a:r>
              <a:rPr lang="ko-KR" altLang="en-US">
                <a:latin typeface="HY센스L" pitchFamily="18" charset="-127"/>
                <a:ea typeface="HY센스L" pitchFamily="18" charset="-127"/>
              </a:rPr>
              <a:t>전국 </a:t>
            </a:r>
            <a:r>
              <a:rPr lang="en-US" altLang="ko-KR">
                <a:latin typeface="HY센스L" pitchFamily="18" charset="-127"/>
                <a:ea typeface="HY센스L" pitchFamily="18" charset="-127"/>
              </a:rPr>
              <a:t>1</a:t>
            </a:r>
            <a:r>
              <a:rPr lang="ko-KR" altLang="en-US">
                <a:latin typeface="HY센스L" pitchFamily="18" charset="-127"/>
                <a:ea typeface="HY센스L" pitchFamily="18" charset="-127"/>
              </a:rPr>
              <a:t>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sz="3200"/>
              <a:t>강의는 어떻게 진행하나</a:t>
            </a:r>
            <a:r>
              <a:rPr lang="en-US" altLang="ko-KR" sz="3200"/>
              <a:t>?</a:t>
            </a:r>
          </a:p>
        </p:txBody>
      </p:sp>
      <p:pic>
        <p:nvPicPr>
          <p:cNvPr id="18437" name="Picture 5" descr="중간고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1844675"/>
            <a:ext cx="5038725" cy="3209925"/>
          </a:xfrm>
          <a:prstGeom prst="rect">
            <a:avLst/>
          </a:prstGeom>
          <a:noFill/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268538" y="5516563"/>
            <a:ext cx="494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MD솔체" pitchFamily="18" charset="-127"/>
                <a:ea typeface="MD솔체" pitchFamily="18" charset="-127"/>
              </a:rPr>
              <a:t>시험을 위한 공부는 더 이상 없다</a:t>
            </a:r>
            <a:r>
              <a:rPr lang="en-US" altLang="ko-KR">
                <a:latin typeface="MD솔체" pitchFamily="18" charset="-127"/>
                <a:ea typeface="MD솔체" pitchFamily="18" charset="-127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843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강의는 어떻게 진행하나</a:t>
            </a:r>
            <a:r>
              <a:rPr lang="en-US" altLang="ko-KR" sz="3200"/>
              <a:t>?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572000" y="1628775"/>
            <a:ext cx="3967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dirty="0">
                <a:latin typeface="MD솔체" pitchFamily="18" charset="-127"/>
                <a:ea typeface="MD솔체" pitchFamily="18" charset="-127"/>
              </a:rPr>
              <a:t>매 </a:t>
            </a:r>
            <a:r>
              <a:rPr lang="ko-KR" altLang="en-US" dirty="0" smtClean="0">
                <a:latin typeface="MD솔체" pitchFamily="18" charset="-127"/>
                <a:ea typeface="MD솔체" pitchFamily="18" charset="-127"/>
              </a:rPr>
              <a:t>주 </a:t>
            </a:r>
            <a:r>
              <a:rPr lang="ko-KR" altLang="en-US" dirty="0">
                <a:latin typeface="MD솔체" pitchFamily="18" charset="-127"/>
                <a:ea typeface="MD솔체" pitchFamily="18" charset="-127"/>
              </a:rPr>
              <a:t>프로그래밍 시험이다</a:t>
            </a:r>
            <a:r>
              <a:rPr lang="en-US" altLang="ko-KR" dirty="0">
                <a:latin typeface="MD솔체" pitchFamily="18" charset="-127"/>
                <a:ea typeface="MD솔체" pitchFamily="18" charset="-127"/>
              </a:rPr>
              <a:t>.</a:t>
            </a:r>
          </a:p>
        </p:txBody>
      </p:sp>
      <p:pic>
        <p:nvPicPr>
          <p:cNvPr id="17415" name="Picture 7" descr="매시간 시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484313"/>
            <a:ext cx="3565525" cy="432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강의는 어떻게 진행하나</a:t>
            </a:r>
            <a:r>
              <a:rPr lang="en-US" altLang="ko-KR" sz="3200"/>
              <a:t>?</a:t>
            </a:r>
          </a:p>
        </p:txBody>
      </p:sp>
      <p:pic>
        <p:nvPicPr>
          <p:cNvPr id="23556" name="Picture 4" descr="성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341438"/>
            <a:ext cx="2808288" cy="2266950"/>
          </a:xfrm>
          <a:prstGeom prst="rect">
            <a:avLst/>
          </a:prstGeom>
          <a:noFill/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940425" y="3644900"/>
            <a:ext cx="2698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MD솔체" pitchFamily="18" charset="-127"/>
                <a:ea typeface="MD솔체" pitchFamily="18" charset="-127"/>
              </a:rPr>
              <a:t>성적은 </a:t>
            </a:r>
          </a:p>
          <a:p>
            <a:r>
              <a:rPr lang="ko-KR" altLang="en-US" sz="3600" dirty="0">
                <a:latin typeface="MD솔체" pitchFamily="18" charset="-127"/>
                <a:ea typeface="MD솔체" pitchFamily="18" charset="-127"/>
              </a:rPr>
              <a:t>매 </a:t>
            </a:r>
            <a:r>
              <a:rPr lang="ko-KR" altLang="en-US" sz="3600" dirty="0" smtClean="0">
                <a:latin typeface="MD솔체" pitchFamily="18" charset="-127"/>
                <a:ea typeface="MD솔체" pitchFamily="18" charset="-127"/>
              </a:rPr>
              <a:t>주 </a:t>
            </a:r>
            <a:endParaRPr lang="ko-KR" altLang="en-US" sz="3600" dirty="0">
              <a:latin typeface="MD솔체" pitchFamily="18" charset="-127"/>
              <a:ea typeface="MD솔체" pitchFamily="18" charset="-127"/>
            </a:endParaRPr>
          </a:p>
          <a:p>
            <a:r>
              <a:rPr lang="ko-KR" altLang="en-US" sz="3600" dirty="0">
                <a:latin typeface="MD솔체" pitchFamily="18" charset="-127"/>
                <a:ea typeface="MD솔체" pitchFamily="18" charset="-127"/>
              </a:rPr>
              <a:t>프로그래밍 </a:t>
            </a:r>
          </a:p>
          <a:p>
            <a:r>
              <a:rPr lang="ko-KR" altLang="en-US" sz="3600" dirty="0">
                <a:latin typeface="MD솔체" pitchFamily="18" charset="-127"/>
                <a:ea typeface="MD솔체" pitchFamily="18" charset="-127"/>
              </a:rPr>
              <a:t>결과로 </a:t>
            </a:r>
          </a:p>
          <a:p>
            <a:r>
              <a:rPr lang="ko-KR" altLang="en-US" sz="3600" dirty="0">
                <a:latin typeface="MD솔체" pitchFamily="18" charset="-127"/>
                <a:ea typeface="MD솔체" pitchFamily="18" charset="-127"/>
              </a:rPr>
              <a:t>평가된다</a:t>
            </a:r>
            <a:r>
              <a:rPr lang="en-US" altLang="ko-KR" sz="3600" dirty="0">
                <a:latin typeface="MD솔체" pitchFamily="18" charset="-127"/>
                <a:ea typeface="MD솔체" pitchFamily="18" charset="-127"/>
              </a:rPr>
              <a:t>.</a:t>
            </a:r>
          </a:p>
        </p:txBody>
      </p:sp>
      <p:pic>
        <p:nvPicPr>
          <p:cNvPr id="23558" name="Picture 6" descr="꼬라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1571625"/>
            <a:ext cx="5256212" cy="4900613"/>
          </a:xfrm>
          <a:prstGeom prst="rect">
            <a:avLst/>
          </a:prstGeom>
          <a:noFill/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95288" y="3141663"/>
            <a:ext cx="14287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400">
                <a:latin typeface="HY센스L" pitchFamily="18" charset="-127"/>
                <a:ea typeface="HY센스L" pitchFamily="18" charset="-127"/>
              </a:rPr>
              <a:t>성적 </a:t>
            </a:r>
          </a:p>
          <a:p>
            <a:r>
              <a:rPr lang="ko-KR" altLang="en-US" sz="1400">
                <a:latin typeface="HY센스L" pitchFamily="18" charset="-127"/>
                <a:ea typeface="HY센스L" pitchFamily="18" charset="-127"/>
              </a:rPr>
              <a:t>꼬라지하고는</a:t>
            </a:r>
            <a:r>
              <a:rPr lang="en-US" altLang="ko-KR" sz="1400">
                <a:latin typeface="HY센스L" pitchFamily="18" charset="-127"/>
                <a:ea typeface="HY센스L" pitchFamily="18" charset="-127"/>
              </a:rPr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어때</a:t>
            </a:r>
            <a:r>
              <a:rPr lang="en-US" altLang="ko-KR" sz="3200" dirty="0" smtClean="0"/>
              <a:t>?</a:t>
            </a:r>
            <a:endParaRPr lang="en-US" altLang="ko-KR" sz="3200" dirty="0"/>
          </a:p>
        </p:txBody>
      </p:sp>
      <p:pic>
        <p:nvPicPr>
          <p:cNvPr id="19460" name="Picture 4" descr="불만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341438"/>
            <a:ext cx="5026025" cy="5327650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530850" y="5661025"/>
            <a:ext cx="3613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5400">
                <a:latin typeface="MD솔체" pitchFamily="18" charset="-127"/>
                <a:ea typeface="MD솔체" pitchFamily="18" charset="-127"/>
              </a:rPr>
              <a:t>불만 있나</a:t>
            </a:r>
            <a:r>
              <a:rPr lang="en-US" altLang="ko-KR" sz="5400">
                <a:latin typeface="MD솔체" pitchFamily="18" charset="-127"/>
                <a:ea typeface="MD솔체" pitchFamily="18" charset="-127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347</Words>
  <Application>Microsoft Office PowerPoint</Application>
  <PresentationFormat>화면 슬라이드 쇼(4:3)</PresentationFormat>
  <Paragraphs>101</Paragraphs>
  <Slides>20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인터넷 세상</vt:lpstr>
      <vt:lpstr>2012 Data Structure</vt:lpstr>
      <vt:lpstr>장지웅은 누구인가?</vt:lpstr>
      <vt:lpstr>여러분의 머릿속</vt:lpstr>
      <vt:lpstr>자료 구조란?</vt:lpstr>
      <vt:lpstr>강의는 어떻게 진행하나?</vt:lpstr>
      <vt:lpstr>강의는 어떻게 진행하나?</vt:lpstr>
      <vt:lpstr>강의는 어떻게 진행하나?</vt:lpstr>
      <vt:lpstr>강의는 어떻게 진행하나?</vt:lpstr>
      <vt:lpstr>어때?</vt:lpstr>
      <vt:lpstr>우리가 만들 것들</vt:lpstr>
      <vt:lpstr>다음 시간부터 시작이다.</vt:lpstr>
      <vt:lpstr>문제 1-1</vt:lpstr>
      <vt:lpstr>PowerPoint 프레젠테이션</vt:lpstr>
      <vt:lpstr>PowerPoint 프레젠테이션</vt:lpstr>
      <vt:lpstr>PowerPoint 프레젠테이션</vt:lpstr>
      <vt:lpstr>오목을 만들자.</vt:lpstr>
      <vt:lpstr>어렵나?</vt:lpstr>
      <vt:lpstr>포기하고 싶은가?</vt:lpstr>
      <vt:lpstr>언제까지 포기할 텐가?</vt:lpstr>
      <vt:lpstr>PowerPoint 프레젠테이션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</cp:lastModifiedBy>
  <cp:revision>27</cp:revision>
  <dcterms:created xsi:type="dcterms:W3CDTF">2007-03-04T09:35:15Z</dcterms:created>
  <dcterms:modified xsi:type="dcterms:W3CDTF">2012-03-05T04:24:02Z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