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260" r:id="rId3"/>
    <p:sldId id="261" r:id="rId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16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B32161-E61B-4996-B212-8810394BF1E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2437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D83719-2286-4907-A57C-0A4B03535FB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15535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DC2781-2832-452C-9B9D-6F36A76DF8BC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6DD8F51B-39A8-4FFE-B212-C3517ECCE8B8}" type="slidenum">
              <a:rPr lang="en-US" altLang="ko-KR" sz="1200" smtClean="0"/>
              <a:pPr eaLnBrk="1" hangingPunct="1"/>
              <a:t>2</a:t>
            </a:fld>
            <a:endParaRPr lang="en-US" altLang="ko-KR" sz="1200" smtClean="0"/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142508D4-05C6-4951-89EE-498EBB751384}" type="slidenum">
              <a:rPr lang="en-US" altLang="ko-KR" sz="1200" smtClean="0"/>
              <a:pPr eaLnBrk="1" hangingPunct="1"/>
              <a:t>3</a:t>
            </a:fld>
            <a:endParaRPr lang="en-US" altLang="ko-KR" sz="1200" smtClean="0"/>
          </a:p>
        </p:txBody>
      </p:sp>
      <p:sp>
        <p:nvSpPr>
          <p:cNvPr id="327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lt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D581E84-51AF-495B-B049-D6B50999B29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invGray">
          <a:xfrm>
            <a:off x="0" y="3124200"/>
            <a:ext cx="9144000" cy="685800"/>
          </a:xfrm>
          <a:solidFill>
            <a:schemeClr val="tx1"/>
          </a:solidFill>
        </p:spPr>
        <p:txBody>
          <a:bodyPr/>
          <a:lstStyle>
            <a:lvl1pPr algn="ctr">
              <a:defRPr sz="4800">
                <a:solidFill>
                  <a:schemeClr val="bg1"/>
                </a:solidFill>
                <a:effectLst>
                  <a:outerShdw blurRad="38100" dist="38100" dir="2700000" algn="tl">
                    <a:srgbClr val="4D4D4D"/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5105400"/>
            <a:ext cx="5486400" cy="508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grpSp>
        <p:nvGrpSpPr>
          <p:cNvPr id="3101" name="Group 29"/>
          <p:cNvGrpSpPr>
            <a:grpSpLocks/>
          </p:cNvGrpSpPr>
          <p:nvPr/>
        </p:nvGrpSpPr>
        <p:grpSpPr bwMode="auto">
          <a:xfrm>
            <a:off x="0" y="3073400"/>
            <a:ext cx="9144000" cy="838200"/>
            <a:chOff x="0" y="1920"/>
            <a:chExt cx="5760" cy="528"/>
          </a:xfrm>
        </p:grpSpPr>
        <p:sp>
          <p:nvSpPr>
            <p:cNvPr id="3099" name="Line 27"/>
            <p:cNvSpPr>
              <a:spLocks noChangeShapeType="1"/>
            </p:cNvSpPr>
            <p:nvPr userDrawn="1"/>
          </p:nvSpPr>
          <p:spPr bwMode="ltGray">
            <a:xfrm>
              <a:off x="0" y="1920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Line 28"/>
            <p:cNvSpPr>
              <a:spLocks noChangeShapeType="1"/>
            </p:cNvSpPr>
            <p:nvPr userDrawn="1"/>
          </p:nvSpPr>
          <p:spPr bwMode="ltGray">
            <a:xfrm>
              <a:off x="0" y="2448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102" name="Line 30"/>
          <p:cNvSpPr>
            <a:spLocks noChangeShapeType="1"/>
          </p:cNvSpPr>
          <p:nvPr/>
        </p:nvSpPr>
        <p:spPr bwMode="ltGray">
          <a:xfrm>
            <a:off x="2286000" y="3911600"/>
            <a:ext cx="0" cy="1905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103" name="Line 31"/>
          <p:cNvSpPr>
            <a:spLocks noChangeShapeType="1"/>
          </p:cNvSpPr>
          <p:nvPr/>
        </p:nvSpPr>
        <p:spPr bwMode="ltGray">
          <a:xfrm>
            <a:off x="2057400" y="5562600"/>
            <a:ext cx="502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grpSp>
        <p:nvGrpSpPr>
          <p:cNvPr id="3104" name="Group 32"/>
          <p:cNvGrpSpPr>
            <a:grpSpLocks/>
          </p:cNvGrpSpPr>
          <p:nvPr/>
        </p:nvGrpSpPr>
        <p:grpSpPr bwMode="auto">
          <a:xfrm>
            <a:off x="0" y="3022600"/>
            <a:ext cx="9144000" cy="838200"/>
            <a:chOff x="0" y="1920"/>
            <a:chExt cx="5760" cy="528"/>
          </a:xfrm>
        </p:grpSpPr>
        <p:sp>
          <p:nvSpPr>
            <p:cNvPr id="3105" name="Line 33"/>
            <p:cNvSpPr>
              <a:spLocks noChangeShapeType="1"/>
            </p:cNvSpPr>
            <p:nvPr userDrawn="1"/>
          </p:nvSpPr>
          <p:spPr bwMode="ltGray">
            <a:xfrm>
              <a:off x="0" y="1920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Line 34"/>
            <p:cNvSpPr>
              <a:spLocks noChangeShapeType="1"/>
            </p:cNvSpPr>
            <p:nvPr userDrawn="1"/>
          </p:nvSpPr>
          <p:spPr bwMode="ltGray">
            <a:xfrm>
              <a:off x="0" y="2448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 autoUpdateAnimBg="0"/>
      <p:bldP spid="3075" grpId="0" build="p" autoUpdateAnimBg="0" advAuto="0">
        <p:tmplLst>
          <p:tmpl lvl="1">
            <p:tnLst>
              <p:par>
                <p:cTn presetID="23" presetClass="entr" presetSubtype="27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7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2/3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7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2/3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02" grpId="0" animBg="1"/>
      <p:bldP spid="310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79DDB8-1859-48D1-A634-96089DA9507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19812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912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D204E6-3055-41D1-B00D-58C85ABEAAA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D622DC-1DCD-40FC-B8C1-9BC2C526A8D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948059F-71B8-4411-B4D9-27463CEF011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86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4400" y="1371600"/>
            <a:ext cx="3886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3787E55-1226-4C54-AC5A-92719EA6324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CBC0E5-2C99-4D06-8446-EB8D00A5C54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9C5105-654A-4D35-B976-9AEC3911A38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D4DEF9-B8E0-4146-BE48-5E6F58AB0D1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825F75-FFD8-494B-A6CB-424E8DF5D7E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500835-F895-4370-97A1-7415FE12B87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13500"/>
            <a:ext cx="19050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33800" y="6413500"/>
            <a:ext cx="16002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1769454D-0297-4950-8043-4E052DE009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685800" y="609600"/>
            <a:ext cx="7848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43" name="Line 19"/>
          <p:cNvSpPr>
            <a:spLocks noChangeShapeType="1"/>
          </p:cNvSpPr>
          <p:nvPr/>
        </p:nvSpPr>
        <p:spPr bwMode="auto">
          <a:xfrm>
            <a:off x="685800" y="1219200"/>
            <a:ext cx="8458200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pic>
        <p:nvPicPr>
          <p:cNvPr id="1044" name="Picture 20" descr="KPU-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1692275" cy="3683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" grpId="0" animBg="1"/>
    </p:bld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£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1</a:t>
            </a:r>
            <a:r>
              <a:rPr lang="ko-KR" altLang="en-US" dirty="0" smtClean="0"/>
              <a:t>교시</a:t>
            </a:r>
            <a:endParaRPr lang="ko-KR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4797425"/>
            <a:ext cx="5767388" cy="1368425"/>
          </a:xfrm>
        </p:spPr>
        <p:txBody>
          <a:bodyPr/>
          <a:lstStyle/>
          <a:p>
            <a:r>
              <a:rPr lang="ko-KR" altLang="en-US"/>
              <a:t>한국산업기술대학교</a:t>
            </a:r>
          </a:p>
          <a:p>
            <a:r>
              <a:rPr lang="ko-KR" altLang="en-US"/>
              <a:t>게임공학과</a:t>
            </a:r>
          </a:p>
          <a:p>
            <a:r>
              <a:rPr lang="ko-KR" altLang="en-US"/>
              <a:t>장 지 웅</a:t>
            </a:r>
          </a:p>
        </p:txBody>
      </p:sp>
      <p:pic>
        <p:nvPicPr>
          <p:cNvPr id="6155" name="Picture 11" descr="KPU-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47875" cy="446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200" dirty="0" smtClean="0"/>
              <a:t>문제</a:t>
            </a:r>
            <a:endParaRPr lang="ko-KR" altLang="en-US" sz="3200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71600"/>
            <a:ext cx="7677150" cy="4724400"/>
          </a:xfrm>
        </p:spPr>
        <p:txBody>
          <a:bodyPr/>
          <a:lstStyle/>
          <a:p>
            <a:pPr eaLnBrk="1" hangingPunct="1"/>
            <a:r>
              <a:rPr lang="ko-KR" altLang="en-US" smtClean="0"/>
              <a:t>스타딕에서 다음의 기능을 구현하라</a:t>
            </a:r>
            <a:r>
              <a:rPr lang="en-US" altLang="ko-KR" smtClean="0"/>
              <a:t>.</a:t>
            </a:r>
          </a:p>
          <a:p>
            <a:pPr lvl="1" eaLnBrk="1" hangingPunct="1"/>
            <a:r>
              <a:rPr lang="ko-KR" altLang="en-US" sz="2000" smtClean="0"/>
              <a:t>배열에 저장된 데이터를 이중 환형 연결리스트 구조로 바꾸어 저장하는 함수 </a:t>
            </a:r>
            <a:r>
              <a:rPr lang="en-US" altLang="ko-KR" sz="2000" smtClean="0"/>
              <a:t>Array2LinkedList()</a:t>
            </a:r>
            <a:r>
              <a:rPr lang="ko-KR" altLang="en-US" sz="2000" smtClean="0"/>
              <a:t>를 구현하라</a:t>
            </a:r>
            <a:r>
              <a:rPr lang="en-US" altLang="ko-KR" sz="2000" smtClean="0"/>
              <a:t>.</a:t>
            </a:r>
          </a:p>
          <a:p>
            <a:pPr lvl="1" eaLnBrk="1" hangingPunct="1"/>
            <a:r>
              <a:rPr lang="ko-KR" altLang="en-US" sz="2000" smtClean="0"/>
              <a:t>배열 대신 이중 환형 연결리스트를 사용하여 스타딕의 기능들을 구현하라</a:t>
            </a:r>
            <a:r>
              <a:rPr lang="en-US" altLang="ko-KR" sz="2000" smtClean="0"/>
              <a:t>.</a:t>
            </a:r>
          </a:p>
          <a:p>
            <a:pPr lvl="2" eaLnBrk="1" hangingPunct="1"/>
            <a:r>
              <a:rPr lang="en-US" altLang="ko-KR" sz="2000" smtClean="0"/>
              <a:t>Search_DL</a:t>
            </a:r>
          </a:p>
          <a:p>
            <a:pPr lvl="2" eaLnBrk="1" hangingPunct="1"/>
            <a:r>
              <a:rPr lang="en-US" altLang="ko-KR" sz="2000" smtClean="0"/>
              <a:t>Insert_DL</a:t>
            </a:r>
          </a:p>
          <a:p>
            <a:pPr lvl="2" eaLnBrk="1" hangingPunct="1"/>
            <a:r>
              <a:rPr lang="en-US" altLang="ko-KR" sz="2000" smtClean="0"/>
              <a:t>Delete_DL</a:t>
            </a:r>
          </a:p>
          <a:p>
            <a:pPr lvl="2" eaLnBrk="1" hangingPunct="1"/>
            <a:r>
              <a:rPr lang="en-US" altLang="ko-KR" sz="2000" smtClean="0"/>
              <a:t>printAll_DL</a:t>
            </a:r>
          </a:p>
          <a:p>
            <a:pPr lvl="2" eaLnBrk="1" hangingPunct="1"/>
            <a:r>
              <a:rPr lang="en-US" altLang="ko-KR" sz="2000" smtClean="0"/>
              <a:t>FindMaxHealth_DL</a:t>
            </a:r>
          </a:p>
          <a:p>
            <a:pPr lvl="2" eaLnBrk="1" hangingPunct="1"/>
            <a:r>
              <a:rPr lang="en-US" altLang="ko-KR" sz="2000" smtClean="0"/>
              <a:t>SortByHealth_DL : </a:t>
            </a:r>
            <a:r>
              <a:rPr lang="ko-KR" altLang="en-US" sz="2000" smtClean="0"/>
              <a:t>각 노드를 </a:t>
            </a:r>
            <a:r>
              <a:rPr lang="en-US" altLang="ko-KR" sz="2000" smtClean="0"/>
              <a:t>Health</a:t>
            </a:r>
            <a:r>
              <a:rPr lang="ko-KR" altLang="en-US" sz="2000" smtClean="0"/>
              <a:t>의 크기 순으로 정렬한다</a:t>
            </a:r>
            <a:r>
              <a:rPr lang="en-US" altLang="ko-KR" sz="20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208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200" smtClean="0"/>
              <a:t>다음 시간까지 준비해올 내용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5153025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ko-KR" altLang="en-US" sz="2000" smtClean="0"/>
              <a:t>스택과 큐에 대하여 공부해 올 것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ko-KR" altLang="en-US" sz="2000" smtClean="0"/>
              <a:t>스택과 큐의 개념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ko-KR" altLang="en-US" sz="2000" smtClean="0"/>
              <a:t>일상생활에서 스택과 큐의 원리가 적용되는 것에는 무엇이 있을까</a:t>
            </a:r>
            <a:r>
              <a:rPr lang="en-US" altLang="ko-KR" sz="2000" smtClean="0"/>
              <a:t>?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ko-KR" altLang="en-US" sz="2000" smtClean="0"/>
              <a:t>스택과 큐를 사용하는 이유는 무엇인가</a:t>
            </a:r>
            <a:r>
              <a:rPr lang="en-US" altLang="ko-KR" sz="2000" smtClean="0"/>
              <a:t>?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ko-KR" altLang="en-US" sz="2000" smtClean="0"/>
              <a:t>스택과 큐를 어떻게 구현할 수 있을까</a:t>
            </a:r>
            <a:r>
              <a:rPr lang="en-US" altLang="ko-KR" sz="2000" smtClean="0"/>
              <a:t>?</a:t>
            </a:r>
          </a:p>
          <a:p>
            <a:pPr marL="914400" lvl="1" indent="-457200" eaLnBrk="1" hangingPunct="1">
              <a:lnSpc>
                <a:spcPct val="90000"/>
              </a:lnSpc>
            </a:pPr>
            <a:endParaRPr lang="en-US" altLang="ko-KR" sz="2000" smtClean="0"/>
          </a:p>
          <a:p>
            <a:pPr marL="457200" indent="-457200" eaLnBrk="1" hangingPunct="1">
              <a:lnSpc>
                <a:spcPct val="90000"/>
              </a:lnSpc>
            </a:pPr>
            <a:r>
              <a:rPr lang="ko-KR" altLang="en-US" sz="2000" smtClean="0"/>
              <a:t>다음과 같은 포맷의 오목 기보 파일을 만들어 올 것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altLang="ko-KR" sz="2000" smtClean="0"/>
              <a:t>[B/W] [X</a:t>
            </a:r>
            <a:r>
              <a:rPr lang="ko-KR" altLang="en-US" sz="2000" smtClean="0"/>
              <a:t>좌표</a:t>
            </a:r>
            <a:r>
              <a:rPr lang="en-US" altLang="ko-KR" sz="2000" smtClean="0"/>
              <a:t>] [Y</a:t>
            </a:r>
            <a:r>
              <a:rPr lang="ko-KR" altLang="en-US" sz="2000" smtClean="0"/>
              <a:t>좌표</a:t>
            </a:r>
            <a:r>
              <a:rPr lang="en-US" altLang="ko-KR" sz="2000" smtClean="0"/>
              <a:t>] ... [end</a:t>
            </a:r>
            <a:r>
              <a:rPr lang="ko-KR" altLang="en-US" sz="2000" smtClean="0"/>
              <a:t>마크</a:t>
            </a:r>
            <a:r>
              <a:rPr lang="en-US" altLang="ko-KR" sz="2000" smtClean="0"/>
              <a:t>]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ko-KR" altLang="en-US" sz="2000" smtClean="0"/>
              <a:t>또는 스스로 생각하여 더 나은 포맷의 오목 기보 파일 포맷을 생각해 올 것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endParaRPr lang="ko-KR" altLang="en-US" sz="2000" smtClean="0"/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endParaRPr lang="en-US" altLang="ko-KR" sz="2000" smtClean="0"/>
          </a:p>
        </p:txBody>
      </p:sp>
    </p:spTree>
    <p:extLst>
      <p:ext uri="{BB962C8B-B14F-4D97-AF65-F5344CB8AC3E}">
        <p14:creationId xmlns:p14="http://schemas.microsoft.com/office/powerpoint/2010/main" val="141862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인터넷 세상">
  <a:themeElements>
    <a:clrScheme name="인터넷 세상 2">
      <a:dk1>
        <a:srgbClr val="000000"/>
      </a:dk1>
      <a:lt1>
        <a:srgbClr val="FFFFFF"/>
      </a:lt1>
      <a:dk2>
        <a:srgbClr val="003399"/>
      </a:dk2>
      <a:lt2>
        <a:srgbClr val="4D4D4D"/>
      </a:lt2>
      <a:accent1>
        <a:srgbClr val="336699"/>
      </a:accent1>
      <a:accent2>
        <a:srgbClr val="009999"/>
      </a:accent2>
      <a:accent3>
        <a:srgbClr val="FFFFFF"/>
      </a:accent3>
      <a:accent4>
        <a:srgbClr val="000000"/>
      </a:accent4>
      <a:accent5>
        <a:srgbClr val="ADB8CA"/>
      </a:accent5>
      <a:accent6>
        <a:srgbClr val="008A8A"/>
      </a:accent6>
      <a:hlink>
        <a:srgbClr val="CCECFF"/>
      </a:hlink>
      <a:folHlink>
        <a:srgbClr val="C0C0C0"/>
      </a:folHlink>
    </a:clrScheme>
    <a:fontScheme name="인터넷 세상">
      <a:majorFont>
        <a:latin typeface="MD솔체"/>
        <a:ea typeface="MD솔체"/>
        <a:cs typeface=""/>
      </a:majorFont>
      <a:minorFont>
        <a:latin typeface="MD솔체"/>
        <a:ea typeface="MD솔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인터넷 세상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인터넷 세상 2">
        <a:dk1>
          <a:srgbClr val="000000"/>
        </a:dk1>
        <a:lt1>
          <a:srgbClr val="FFFFFF"/>
        </a:lt1>
        <a:dk2>
          <a:srgbClr val="003399"/>
        </a:dk2>
        <a:lt2>
          <a:srgbClr val="4D4D4D"/>
        </a:lt2>
        <a:accent1>
          <a:srgbClr val="336699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008A8A"/>
        </a:accent6>
        <a:hlink>
          <a:srgbClr val="CCECFF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</TotalTime>
  <Words>131</Words>
  <Application>Microsoft Office PowerPoint</Application>
  <PresentationFormat>화면 슬라이드 쇼(4:3)</PresentationFormat>
  <Paragraphs>27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인터넷 세상</vt:lpstr>
      <vt:lpstr>5주차 1교시</vt:lpstr>
      <vt:lpstr>문제</vt:lpstr>
      <vt:lpstr>다음 시간까지 준비해올 내용</vt:lpstr>
    </vt:vector>
  </TitlesOfParts>
  <Company>우리집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장지웅</dc:creator>
  <cp:lastModifiedBy>장지웅</cp:lastModifiedBy>
  <cp:revision>41</cp:revision>
  <dcterms:created xsi:type="dcterms:W3CDTF">2007-03-04T09:35:15Z</dcterms:created>
  <dcterms:modified xsi:type="dcterms:W3CDTF">2012-04-02T04:23:16Z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TC010610151042</vt:lpwstr>
  </property>
</Properties>
</file>