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82" r:id="rId5"/>
    <p:sldId id="274" r:id="rId6"/>
    <p:sldId id="261" r:id="rId7"/>
    <p:sldId id="290" r:id="rId8"/>
    <p:sldId id="275" r:id="rId9"/>
    <p:sldId id="276" r:id="rId10"/>
    <p:sldId id="259" r:id="rId11"/>
    <p:sldId id="280" r:id="rId12"/>
    <p:sldId id="267" r:id="rId13"/>
    <p:sldId id="273" r:id="rId14"/>
    <p:sldId id="264" r:id="rId15"/>
    <p:sldId id="292" r:id="rId16"/>
    <p:sldId id="293" r:id="rId17"/>
    <p:sldId id="289" r:id="rId18"/>
    <p:sldId id="283" r:id="rId19"/>
    <p:sldId id="284" r:id="rId20"/>
    <p:sldId id="285" r:id="rId21"/>
    <p:sldId id="291" r:id="rId22"/>
    <p:sldId id="286" r:id="rId23"/>
    <p:sldId id="268" r:id="rId24"/>
    <p:sldId id="28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전공특강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</a:t>
            </a:r>
            <a:endParaRPr lang="en-US" altLang="ko-KR" dirty="0" smtClean="0"/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91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GLSL </a:t>
            </a:r>
            <a:r>
              <a:rPr lang="ko-KR" altLang="en-US" dirty="0"/>
              <a:t>을 알아야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Programmable Pipeline </a:t>
            </a:r>
            <a:r>
              <a:rPr lang="ko-KR" altLang="en-US" dirty="0" smtClean="0"/>
              <a:t>에 대한 이해도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</a:t>
            </a:r>
            <a:r>
              <a:rPr lang="ko-KR" altLang="en-US" dirty="0" smtClean="0"/>
              <a:t>엔진의 코어 알고리즘을 분석할 수 있는 기초 </a:t>
            </a:r>
            <a:r>
              <a:rPr lang="ko-KR" altLang="en-US" dirty="0" smtClean="0"/>
              <a:t>지식이 있어야 함</a:t>
            </a:r>
            <a:endParaRPr lang="en-US" altLang="ko-KR" dirty="0" smtClean="0"/>
          </a:p>
          <a:p>
            <a:r>
              <a:rPr lang="en-US" altLang="ko-KR" dirty="0" smtClean="0"/>
              <a:t>Low level OpenGL </a:t>
            </a:r>
            <a:r>
              <a:rPr lang="ko-KR" altLang="en-US" dirty="0" smtClean="0"/>
              <a:t>코딩이 필요할 경우가 많음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304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7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Studio </a:t>
            </a:r>
            <a:r>
              <a:rPr lang="en-US" altLang="ko-KR" dirty="0" smtClean="0"/>
              <a:t>2017 Community</a:t>
            </a:r>
            <a:endParaRPr lang="en-US" altLang="ko-KR" dirty="0" smtClean="0"/>
          </a:p>
          <a:p>
            <a:r>
              <a:rPr lang="en-US" altLang="ko-KR" dirty="0" smtClean="0"/>
              <a:t>OpenGL 3.0 </a:t>
            </a:r>
            <a:r>
              <a:rPr lang="ko-KR" altLang="en-US" dirty="0" smtClean="0"/>
              <a:t>혹은 더 높은 </a:t>
            </a:r>
            <a:r>
              <a:rPr lang="ko-KR" altLang="en-US" dirty="0" smtClean="0"/>
              <a:t>레벨</a:t>
            </a:r>
            <a:endParaRPr lang="en-US" altLang="ko-KR" dirty="0" smtClean="0"/>
          </a:p>
          <a:p>
            <a:r>
              <a:rPr lang="ko-KR" altLang="en-US" dirty="0" smtClean="0"/>
              <a:t>개인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노트북 사용 추천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976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진행 방식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55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진행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이론적 배경 강의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코드 레벨 설명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01566"/>
            <a:ext cx="51625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28800"/>
            <a:ext cx="3281964" cy="16054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318160"/>
            <a:ext cx="1800200" cy="15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2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진행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OpenGL Project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수업시간에 배운 내용을 같이 채움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강의자료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E-Class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알림은 </a:t>
            </a:r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공지 게시판 참조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수업 전에 필수 체크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최종 결과물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Lib </a:t>
            </a:r>
            <a:r>
              <a:rPr lang="ko-KR" altLang="en-US" dirty="0" smtClean="0"/>
              <a:t>형태의 </a:t>
            </a:r>
            <a:r>
              <a:rPr lang="en-US" altLang="ko-KR" dirty="0" smtClean="0"/>
              <a:t>OpenGL </a:t>
            </a:r>
            <a:r>
              <a:rPr lang="ko-KR" altLang="en-US" dirty="0" smtClean="0"/>
              <a:t>기반 가벼운 </a:t>
            </a:r>
            <a:r>
              <a:rPr lang="en-US" altLang="ko-KR" dirty="0" smtClean="0"/>
              <a:t>Effect Engine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73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진행 방식</a:t>
            </a:r>
          </a:p>
        </p:txBody>
      </p:sp>
      <p:pic>
        <p:nvPicPr>
          <p:cNvPr id="6" name="Picture 2" descr="god ray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8841"/>
            <a:ext cx="358439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xample of the Bloom or Glow post-processing effect in OpenGL with H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80928"/>
            <a:ext cx="358889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water\Documents\강의\2017\고급그래픽스효과\Lecture7\pl_sparks_2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18" y="3645024"/>
            <a:ext cx="2423082" cy="297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5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진행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GLSL </a:t>
            </a:r>
            <a:r>
              <a:rPr lang="ko-KR" altLang="en-US" dirty="0" smtClean="0"/>
              <a:t>을 제외한 나머지 프로그래밍 부분은 최대한 배제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GLSL </a:t>
            </a:r>
            <a:r>
              <a:rPr lang="ko-KR" altLang="en-US" dirty="0" smtClean="0"/>
              <a:t>자체에만 집중할 수 있도록 하기 위함임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교재 </a:t>
            </a:r>
            <a:r>
              <a:rPr lang="en-US" altLang="ko-KR" dirty="0" smtClean="0"/>
              <a:t>: PDF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 다운로드 가능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55319"/>
            <a:ext cx="2107648" cy="272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933056"/>
            <a:ext cx="2376264" cy="2648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7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방식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60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방식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출석 </a:t>
            </a:r>
            <a:r>
              <a:rPr lang="en-US" altLang="ko-KR" dirty="0" smtClean="0"/>
              <a:t>: 20%</a:t>
            </a:r>
          </a:p>
          <a:p>
            <a:r>
              <a:rPr lang="ko-KR" altLang="en-US" dirty="0" smtClean="0"/>
              <a:t>중간 시험 </a:t>
            </a:r>
            <a:r>
              <a:rPr lang="en-US" altLang="ko-KR" dirty="0" smtClean="0"/>
              <a:t>: 40%</a:t>
            </a:r>
          </a:p>
          <a:p>
            <a:r>
              <a:rPr lang="ko-KR" altLang="en-US" dirty="0" smtClean="0"/>
              <a:t>기말 시험 </a:t>
            </a:r>
            <a:r>
              <a:rPr lang="en-US" altLang="ko-KR" dirty="0" smtClean="0"/>
              <a:t>: 40%</a:t>
            </a:r>
          </a:p>
        </p:txBody>
      </p:sp>
    </p:spTree>
    <p:extLst>
      <p:ext uri="{BB962C8B-B14F-4D97-AF65-F5344CB8AC3E}">
        <p14:creationId xmlns:p14="http://schemas.microsoft.com/office/powerpoint/2010/main" val="98181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GLSL</a:t>
            </a:r>
            <a:r>
              <a:rPr lang="en-US" altLang="ko-KR" dirty="0"/>
              <a:t>(OpenGL Shading Language, OpenGL </a:t>
            </a:r>
            <a:r>
              <a:rPr lang="ko-KR" altLang="en-US" dirty="0" err="1"/>
              <a:t>셰이딩</a:t>
            </a:r>
            <a:r>
              <a:rPr lang="ko-KR" altLang="en-US" dirty="0"/>
              <a:t> 언어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학습하고 이를 활용한 다양한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효과를 구현할 수 있는 능력을 기른다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" name="Picture 2" descr="god ray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4775554" cy="26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xample of the Bloom or Glow post-processing effect in OpenGL with H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41501"/>
            <a:ext cx="38100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3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방식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시험에 제출될 내용 예시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5252" y="26244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아래는 간략화 된 그래픽스 파이프 라인의 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(1), (2)</a:t>
            </a:r>
            <a:r>
              <a:rPr kumimoji="0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이름을 써 넣으시오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_x261471560" descr="EMB00005fc007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2" y="3081694"/>
            <a:ext cx="6840538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5252" y="4274013"/>
            <a:ext cx="89289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아래와 같이 세 가지 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Attribute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들이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버텍스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쉐이더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 안에 선언이 되어있을 경우 에 들어갈 내용을 쓰시오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필요할 경우 </a:t>
            </a:r>
            <a:r>
              <a:rPr kumimoji="0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sizeof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함수와 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GLvoid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*)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굴림" panose="020B0600000101010101" pitchFamily="50" charset="-127"/>
              </a:rPr>
              <a:t>를 사용하시오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 </a:t>
            </a:r>
            <a:endParaRPr kumimoji="0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_x263823952" descr="EMB00005fc007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59" y="4900009"/>
            <a:ext cx="3029037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5252" y="4872074"/>
            <a:ext cx="892899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int positionAttribID glGetAttribLocation(gShaderProgram, "Position");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int texPosAttribID glGetAttribLocation(gShaderProgram, “TexPos");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int colorAttribID glGetAttribLocation(gShaderProgram, “Color");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glVertexAttribPointer(positionAttribID, ①, GL_FLOAT, GL_FALSE, ②, ③); 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glVertexAttribPointer(texPosAttribID, ④, GL_FLOAT, GL_FALSE, ⑤, ⑥); </a:t>
            </a:r>
            <a:endParaRPr kumimoji="0" lang="en-US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glVertexAttribPointer(colorAttribID, ⑦, GL_FLOAT, GL_FALSE, ⑧, ⑨);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2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방식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시험에 제출될 내용 예시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어두운 사진을 밝게 만들 수 있는 </a:t>
            </a:r>
            <a:r>
              <a:rPr lang="ko-KR" altLang="en-US" dirty="0" err="1" smtClean="0"/>
              <a:t>쉐이더를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완성하시오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정육면체에서 구로 </a:t>
            </a:r>
            <a:r>
              <a:rPr lang="en-US" altLang="ko-KR" dirty="0" smtClean="0"/>
              <a:t>Morph </a:t>
            </a:r>
            <a:r>
              <a:rPr lang="ko-KR" altLang="en-US" dirty="0" smtClean="0"/>
              <a:t>하기 위해 필요한 </a:t>
            </a:r>
            <a:r>
              <a:rPr lang="ko-KR" altLang="en-US" dirty="0" err="1" smtClean="0"/>
              <a:t>쉐이더를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완성하시오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2047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 요건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047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 요건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체크 리스트</a:t>
            </a:r>
            <a:endParaRPr lang="en-US" altLang="ko-KR" dirty="0"/>
          </a:p>
          <a:p>
            <a:pPr lvl="1"/>
            <a:r>
              <a:rPr lang="en-US" altLang="ko-KR" dirty="0" smtClean="0"/>
              <a:t>3D Graphics </a:t>
            </a:r>
            <a:r>
              <a:rPr lang="ko-KR" altLang="en-US" dirty="0" smtClean="0"/>
              <a:t>과목을 수강하였는가 </a:t>
            </a:r>
            <a:r>
              <a:rPr lang="en-US" altLang="ko-KR" dirty="0" smtClean="0"/>
              <a:t>( )</a:t>
            </a:r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수강 경험이 있는가 </a:t>
            </a:r>
            <a:r>
              <a:rPr lang="en-US" altLang="ko-KR" dirty="0" smtClean="0"/>
              <a:t>( )</a:t>
            </a:r>
          </a:p>
          <a:p>
            <a:pPr lvl="1"/>
            <a:r>
              <a:rPr lang="en-US" altLang="ko-KR" dirty="0" smtClean="0"/>
              <a:t>Visual Studio </a:t>
            </a:r>
            <a:r>
              <a:rPr lang="ko-KR" altLang="en-US" dirty="0" smtClean="0"/>
              <a:t>개발환경을 사용해 본 경험이 있는가 </a:t>
            </a:r>
            <a:r>
              <a:rPr lang="en-US" altLang="ko-KR" dirty="0" smtClean="0"/>
              <a:t>( 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0612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6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GLSL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학습의 중요성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엔진 개발의 경우 진입장벽이 비교적 낮은 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게임회사나 일반 그래픽 관련 회사에서는 </a:t>
            </a:r>
            <a:r>
              <a:rPr lang="ko-KR" altLang="en-US" dirty="0" err="1" smtClean="0"/>
              <a:t>쉐이딩</a:t>
            </a:r>
            <a:r>
              <a:rPr lang="ko-KR" altLang="en-US" dirty="0" smtClean="0"/>
              <a:t> 언어에 </a:t>
            </a:r>
            <a:r>
              <a:rPr lang="ko-KR" altLang="en-US" dirty="0"/>
              <a:t>이</a:t>
            </a:r>
            <a:r>
              <a:rPr lang="ko-KR" altLang="en-US" dirty="0" smtClean="0"/>
              <a:t>해도가 있는 직원을 채용하는 경향이 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중요 참고사항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 강의는 </a:t>
            </a:r>
            <a:r>
              <a:rPr lang="ko-KR" altLang="en-US" dirty="0" smtClean="0">
                <a:solidFill>
                  <a:srgbClr val="FF0000"/>
                </a:solidFill>
              </a:rPr>
              <a:t>게임엔진을 활용하는 것이 아닌 </a:t>
            </a:r>
            <a:r>
              <a:rPr lang="en-US" altLang="ko-KR" dirty="0" smtClean="0"/>
              <a:t>OpenGL API 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Visual Studio </a:t>
            </a:r>
            <a:r>
              <a:rPr lang="ko-KR" altLang="en-US" dirty="0" smtClean="0"/>
              <a:t>개발환경에서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로 직접 코딩을 수행하는 것임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고정 그래픽스 파이프라인을 기반으로 한 </a:t>
            </a:r>
            <a:r>
              <a:rPr lang="en-US" altLang="ko-KR" dirty="0" smtClean="0"/>
              <a:t>OpenGL </a:t>
            </a:r>
            <a:r>
              <a:rPr lang="ko-KR" altLang="en-US" dirty="0" smtClean="0"/>
              <a:t>코딩과는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조금 차이가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4157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GLSL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92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GLSL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가능한 그래픽스 파이프 라인을 제어할 수 있는 상위 레벨 언어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보통 프로그램 가능한 파이프라인의 스테이지는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지오메트리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프레그먼트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쉐이더로</a:t>
            </a:r>
            <a:r>
              <a:rPr lang="ko-KR" altLang="en-US" dirty="0" smtClean="0"/>
              <a:t> 이루어져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20888"/>
            <a:ext cx="5904656" cy="22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3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GLSL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분야에 활용 가능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1319" y="5143778"/>
            <a:ext cx="420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Light shaft</a:t>
            </a:r>
            <a:endParaRPr lang="ko-KR" altLang="en-US" dirty="0"/>
          </a:p>
        </p:txBody>
      </p:sp>
      <p:pic>
        <p:nvPicPr>
          <p:cNvPr id="8" name="Picture 2" descr="god ray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02" y="2420888"/>
            <a:ext cx="4775554" cy="26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xample of the Bloom or Glow post-processing effect in OpenGL with H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50" y="2273349"/>
            <a:ext cx="38100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52151" y="5254675"/>
            <a:ext cx="359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Bloom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2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GL</a:t>
            </a:r>
            <a:r>
              <a:rPr lang="en-US" altLang="ko-KR" dirty="0" smtClean="0"/>
              <a:t>SL </a:t>
            </a:r>
            <a:r>
              <a:rPr lang="ko-KR" altLang="en-US" dirty="0" smtClean="0"/>
              <a:t>을 알아야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9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GLSL </a:t>
            </a:r>
            <a:r>
              <a:rPr lang="ko-KR" altLang="en-US" dirty="0"/>
              <a:t>을 알아야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GLSL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게임 엔진의 뿌리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고급 개발자가 되기 위해선 </a:t>
            </a:r>
            <a:r>
              <a:rPr lang="en-US" altLang="ko-KR" dirty="0" smtClean="0"/>
              <a:t>GLSL</a:t>
            </a:r>
            <a:r>
              <a:rPr lang="ko-KR" altLang="en-US" dirty="0" smtClean="0"/>
              <a:t>은 필수적인 요소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915816" y="2281926"/>
            <a:ext cx="3600400" cy="612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Game Engine</a:t>
            </a:r>
            <a:endParaRPr lang="ko-KR" altLang="en-US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3212976"/>
            <a:ext cx="3600400" cy="612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OpenGL GLSL</a:t>
            </a:r>
            <a:endParaRPr lang="ko-KR" altLang="en-US" sz="2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49552" y="3212976"/>
            <a:ext cx="3600400" cy="612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DirectX HLSL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74690" y="4149080"/>
            <a:ext cx="3600400" cy="612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GPU</a:t>
            </a:r>
            <a:endParaRPr lang="ko-KR" altLang="en-US" sz="2800" dirty="0"/>
          </a:p>
        </p:txBody>
      </p:sp>
      <p:cxnSp>
        <p:nvCxnSpPr>
          <p:cNvPr id="9" name="직선 화살표 연결선 8"/>
          <p:cNvCxnSpPr>
            <a:stCxn id="4" idx="2"/>
            <a:endCxn id="5" idx="0"/>
          </p:cNvCxnSpPr>
          <p:nvPr/>
        </p:nvCxnSpPr>
        <p:spPr>
          <a:xfrm flipH="1">
            <a:off x="2411760" y="2893994"/>
            <a:ext cx="2304256" cy="318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2"/>
          </p:cNvCxnSpPr>
          <p:nvPr/>
        </p:nvCxnSpPr>
        <p:spPr>
          <a:xfrm>
            <a:off x="2411760" y="3825044"/>
            <a:ext cx="230425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2"/>
            <a:endCxn id="6" idx="0"/>
          </p:cNvCxnSpPr>
          <p:nvPr/>
        </p:nvCxnSpPr>
        <p:spPr>
          <a:xfrm>
            <a:off x="4716016" y="2893994"/>
            <a:ext cx="1833736" cy="318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7" idx="0"/>
          </p:cNvCxnSpPr>
          <p:nvPr/>
        </p:nvCxnSpPr>
        <p:spPr>
          <a:xfrm flipH="1">
            <a:off x="4674890" y="3825044"/>
            <a:ext cx="187486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2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406</Words>
  <Application>Microsoft Office PowerPoint</Application>
  <PresentationFormat>화면 슬라이드 쇼(4:3)</PresentationFormat>
  <Paragraphs>104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굴림</vt:lpstr>
      <vt:lpstr>맑은 고딕</vt:lpstr>
      <vt:lpstr>함초롬바탕</vt:lpstr>
      <vt:lpstr>Arial</vt:lpstr>
      <vt:lpstr>Office 테마</vt:lpstr>
      <vt:lpstr>전공특강</vt:lpstr>
      <vt:lpstr>강의 개요</vt:lpstr>
      <vt:lpstr>강의 개요</vt:lpstr>
      <vt:lpstr>강의 개요</vt:lpstr>
      <vt:lpstr>GLSL 이란?</vt:lpstr>
      <vt:lpstr>GLSL 이란?</vt:lpstr>
      <vt:lpstr>GLSL 이란?</vt:lpstr>
      <vt:lpstr>왜 GLSL 을 알아야 하는가?</vt:lpstr>
      <vt:lpstr>왜 GLSL 을 알아야 하는가?</vt:lpstr>
      <vt:lpstr>왜 GLSL 을 알아야 하는가?</vt:lpstr>
      <vt:lpstr>개발환경</vt:lpstr>
      <vt:lpstr>개발환경</vt:lpstr>
      <vt:lpstr>강의 진행 방식</vt:lpstr>
      <vt:lpstr>강의 진행 방식</vt:lpstr>
      <vt:lpstr>강의 진행 방식</vt:lpstr>
      <vt:lpstr>강의 진행 방식</vt:lpstr>
      <vt:lpstr>강의 진행 방식</vt:lpstr>
      <vt:lpstr>평가 방식</vt:lpstr>
      <vt:lpstr>평가 방식</vt:lpstr>
      <vt:lpstr>평가 방식</vt:lpstr>
      <vt:lpstr>평가 방식</vt:lpstr>
      <vt:lpstr>수강 요건</vt:lpstr>
      <vt:lpstr>수강 요건</vt:lpstr>
      <vt:lpstr>감사합니다.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Microsoft Corporation</dc:creator>
  <cp:lastModifiedBy>watersp</cp:lastModifiedBy>
  <cp:revision>31</cp:revision>
  <dcterms:created xsi:type="dcterms:W3CDTF">2006-10-05T04:04:58Z</dcterms:created>
  <dcterms:modified xsi:type="dcterms:W3CDTF">2018-03-05T01:10:28Z</dcterms:modified>
</cp:coreProperties>
</file>