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486" r:id="rId3"/>
    <p:sldId id="349" r:id="rId4"/>
    <p:sldId id="353" r:id="rId5"/>
    <p:sldId id="399" r:id="rId6"/>
    <p:sldId id="400" r:id="rId7"/>
    <p:sldId id="394" r:id="rId8"/>
    <p:sldId id="395" r:id="rId9"/>
    <p:sldId id="396" r:id="rId10"/>
    <p:sldId id="397" r:id="rId11"/>
    <p:sldId id="398" r:id="rId12"/>
    <p:sldId id="401" r:id="rId13"/>
    <p:sldId id="489" r:id="rId14"/>
    <p:sldId id="490" r:id="rId15"/>
    <p:sldId id="487" r:id="rId16"/>
    <p:sldId id="491" r:id="rId17"/>
    <p:sldId id="501" r:id="rId18"/>
    <p:sldId id="503" r:id="rId19"/>
    <p:sldId id="505" r:id="rId20"/>
    <p:sldId id="506" r:id="rId21"/>
    <p:sldId id="504" r:id="rId22"/>
    <p:sldId id="507" r:id="rId23"/>
    <p:sldId id="509" r:id="rId24"/>
    <p:sldId id="510" r:id="rId25"/>
    <p:sldId id="511" r:id="rId26"/>
    <p:sldId id="502" r:id="rId27"/>
    <p:sldId id="281" r:id="rId28"/>
    <p:sldId id="493" r:id="rId29"/>
    <p:sldId id="492" r:id="rId30"/>
    <p:sldId id="508" r:id="rId31"/>
    <p:sldId id="494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37" r:id="rId44"/>
    <p:sldId id="523" r:id="rId45"/>
    <p:sldId id="524" r:id="rId46"/>
    <p:sldId id="525" r:id="rId47"/>
    <p:sldId id="526" r:id="rId48"/>
    <p:sldId id="527" r:id="rId49"/>
    <p:sldId id="528" r:id="rId50"/>
    <p:sldId id="529" r:id="rId51"/>
    <p:sldId id="530" r:id="rId52"/>
    <p:sldId id="531" r:id="rId53"/>
    <p:sldId id="532" r:id="rId54"/>
    <p:sldId id="533" r:id="rId55"/>
    <p:sldId id="534" r:id="rId56"/>
    <p:sldId id="535" r:id="rId57"/>
    <p:sldId id="536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F25664B-FA30-4941-817A-F69F8FCC594C}">
          <p14:sldIdLst>
            <p14:sldId id="256"/>
            <p14:sldId id="486"/>
            <p14:sldId id="349"/>
            <p14:sldId id="353"/>
            <p14:sldId id="399"/>
            <p14:sldId id="400"/>
            <p14:sldId id="394"/>
            <p14:sldId id="395"/>
            <p14:sldId id="396"/>
            <p14:sldId id="397"/>
            <p14:sldId id="398"/>
            <p14:sldId id="401"/>
            <p14:sldId id="489"/>
            <p14:sldId id="490"/>
            <p14:sldId id="487"/>
            <p14:sldId id="491"/>
            <p14:sldId id="501"/>
            <p14:sldId id="503"/>
            <p14:sldId id="505"/>
            <p14:sldId id="506"/>
            <p14:sldId id="504"/>
            <p14:sldId id="507"/>
            <p14:sldId id="509"/>
            <p14:sldId id="510"/>
            <p14:sldId id="511"/>
            <p14:sldId id="502"/>
            <p14:sldId id="281"/>
            <p14:sldId id="493"/>
            <p14:sldId id="492"/>
            <p14:sldId id="508"/>
            <p14:sldId id="494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37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Yongsun" initials="L" lastIdx="9" clrIdx="0">
    <p:extLst>
      <p:ext uri="{19B8F6BF-5375-455C-9EA6-DF929625EA0E}">
        <p15:presenceInfo xmlns:p15="http://schemas.microsoft.com/office/powerpoint/2012/main" userId="LeeYongs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1T15:38:52.216" idx="1">
    <p:pos x="4305" y="2520"/>
    <p:text>이건 어디로 보낼까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1T15:39:32.733" idx="3">
    <p:pos x="2972" y="709"/>
    <p:text>Double == 더블 버퍼링을 사용한다.</p:text>
    <p:extLst>
      <p:ext uri="{C676402C-5697-4E1C-873F-D02D1690AC5C}">
        <p15:threadingInfo xmlns:p15="http://schemas.microsoft.com/office/powerpoint/2012/main" timeZoneBias="-540"/>
      </p:ext>
    </p:extLst>
  </p:cm>
  <p:cm authorId="1" dt="2018-06-21T15:41:10.649" idx="4">
    <p:pos x="2972" y="845"/>
    <p:text>Back Buffer에서 렌더링 -&gt; Front Buffer와의 내용 Swap -&gt; 다시 반복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1T15:44:35.027" idx="5">
    <p:pos x="3919" y="1828"/>
    <p:text>OpenGL과 Window OS, Android, iOS 등의 OS들과의 연결을 해주는 것들은 API로 따로 되어있다.</p:text>
    <p:extLst>
      <p:ext uri="{C676402C-5697-4E1C-873F-D02D1690AC5C}">
        <p15:threadingInfo xmlns:p15="http://schemas.microsoft.com/office/powerpoint/2012/main" timeZoneBias="-540"/>
      </p:ext>
    </p:extLst>
  </p:cm>
  <p:cm authorId="1" dt="2018-06-21T15:45:39.838" idx="6">
    <p:pos x="3919" y="1964"/>
    <p:text>우리는 glut에서 알아서 해주고 있다.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1T15:46:24.088" idx="7">
    <p:pos x="3919" y="1524"/>
    <p:text>다이렉트의 다중 렌더 타겟?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1T15:54:41.747" idx="8">
    <p:pos x="3252" y="2034"/>
    <p:text>FBO 또한 Texture 이므로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1T15:55:08.467" idx="9">
    <p:pos x="2923" y="2108"/>
    <p:text>만든 FBO Texture랑 Bind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3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cs.unrealengine.com/latest/images/Engine/Rendering/LightingAndShadows/LightShafts/2LightShafts.p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보강</a:t>
            </a:r>
            <a:r>
              <a:rPr lang="en-US" altLang="ko-KR" dirty="0"/>
              <a:t> 4</a:t>
            </a:r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 swapping</a:t>
            </a:r>
          </a:p>
          <a:p>
            <a:pPr lvl="1"/>
            <a:r>
              <a:rPr lang="en-US" altLang="ko-KR" dirty="0"/>
              <a:t>Back buffer </a:t>
            </a:r>
            <a:r>
              <a:rPr lang="en-US" altLang="ko-KR" dirty="0">
                <a:sym typeface="Wingdings" pitchFamily="2" charset="2"/>
              </a:rPr>
              <a:t> Front buffer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Front buffer  Back buffer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윈도우 시스템에서 일어나는 일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Window surface </a:t>
            </a:r>
            <a:r>
              <a:rPr lang="ko-KR" altLang="en-US" dirty="0">
                <a:sym typeface="Wingdings" pitchFamily="2" charset="2"/>
              </a:rPr>
              <a:t>라고도 함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OpenGL </a:t>
            </a:r>
            <a:r>
              <a:rPr lang="ko-KR" altLang="en-US" dirty="0">
                <a:sym typeface="Wingdings" pitchFamily="2" charset="2"/>
              </a:rPr>
              <a:t>자체의 </a:t>
            </a:r>
            <a:r>
              <a:rPr lang="ko-KR" altLang="en-US" dirty="0" err="1">
                <a:sym typeface="Wingdings" pitchFamily="2" charset="2"/>
              </a:rPr>
              <a:t>렌더링</a:t>
            </a:r>
            <a:r>
              <a:rPr lang="ko-KR" altLang="en-US" dirty="0">
                <a:sym typeface="Wingdings" pitchFamily="2" charset="2"/>
              </a:rPr>
              <a:t> 시스템과는 별개의 기능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67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</a:t>
            </a:r>
            <a:r>
              <a:rPr lang="en-US" altLang="ko-KR" dirty="0"/>
              <a:t>buffer </a:t>
            </a:r>
            <a:r>
              <a:rPr lang="ko-KR" altLang="en-US" dirty="0"/>
              <a:t>에 </a:t>
            </a:r>
            <a:r>
              <a:rPr lang="ko-KR" altLang="en-US" dirty="0" err="1"/>
              <a:t>렌더링</a:t>
            </a:r>
            <a:r>
              <a:rPr lang="ko-KR" altLang="en-US" dirty="0"/>
              <a:t> 결과를 저장하고 싶다면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프레임버퍼 오브젝트를 사용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83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Off-screen buffer </a:t>
            </a:r>
          </a:p>
          <a:p>
            <a:pPr lvl="2"/>
            <a:r>
              <a:rPr lang="ko-KR" altLang="en-US" dirty="0"/>
              <a:t>화면상에 표시되지 않음</a:t>
            </a:r>
            <a:endParaRPr lang="en-US" altLang="ko-KR" dirty="0"/>
          </a:p>
          <a:p>
            <a:pPr lvl="3"/>
            <a:r>
              <a:rPr lang="ko-KR" altLang="en-US" dirty="0"/>
              <a:t>윈도우 시스템에서 관리하는 버퍼가 아니기 때문</a:t>
            </a:r>
            <a:endParaRPr lang="en-US" altLang="ko-KR" dirty="0"/>
          </a:p>
          <a:p>
            <a:pPr lvl="2"/>
            <a:r>
              <a:rPr lang="ko-KR" altLang="en-US" dirty="0"/>
              <a:t>여러 가지 용도로 활용 가능</a:t>
            </a:r>
            <a:endParaRPr lang="en-US" altLang="ko-KR" dirty="0"/>
          </a:p>
          <a:p>
            <a:pPr lvl="3"/>
            <a:r>
              <a:rPr lang="ko-KR" altLang="en-US" dirty="0"/>
              <a:t>그림자 </a:t>
            </a:r>
            <a:r>
              <a:rPr lang="ko-KR" altLang="en-US" dirty="0" err="1"/>
              <a:t>맵을</a:t>
            </a:r>
            <a:r>
              <a:rPr lang="ko-KR" altLang="en-US" dirty="0"/>
              <a:t> 따로 저장</a:t>
            </a:r>
            <a:endParaRPr lang="en-US" altLang="ko-KR" dirty="0"/>
          </a:p>
          <a:p>
            <a:pPr lvl="3"/>
            <a:r>
              <a:rPr lang="ko-KR" altLang="en-US" dirty="0"/>
              <a:t>환경 </a:t>
            </a:r>
            <a:r>
              <a:rPr lang="ko-KR" altLang="en-US" dirty="0" err="1"/>
              <a:t>맵을</a:t>
            </a:r>
            <a:r>
              <a:rPr lang="ko-KR" altLang="en-US" dirty="0"/>
              <a:t> 따로 저장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83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OpenGL </a:t>
            </a:r>
            <a:r>
              <a:rPr lang="ko-KR" altLang="en-US" dirty="0"/>
              <a:t>은 결과를 출력할 수 있는 채널이 여러 개 존재함</a:t>
            </a:r>
            <a:endParaRPr lang="en-US" altLang="ko-KR" dirty="0"/>
          </a:p>
          <a:p>
            <a:pPr lvl="1"/>
            <a:r>
              <a:rPr lang="en-US" altLang="ko-KR" dirty="0"/>
              <a:t>ATTACHMENT0</a:t>
            </a:r>
          </a:p>
          <a:p>
            <a:pPr lvl="1"/>
            <a:r>
              <a:rPr lang="en-US" altLang="ko-KR" dirty="0"/>
              <a:t>ATTACHMENT1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ATTACHMENTn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주로</a:t>
            </a:r>
            <a:r>
              <a:rPr lang="en-US" altLang="ko-KR" dirty="0"/>
              <a:t> </a:t>
            </a:r>
            <a:r>
              <a:rPr lang="ko-KR" altLang="en-US" dirty="0" err="1"/>
              <a:t>렌더링</a:t>
            </a:r>
            <a:r>
              <a:rPr lang="ko-KR" altLang="en-US" dirty="0"/>
              <a:t> 된 결과를 프레임버퍼가 아닌 원하는 버퍼에 저장하기 위한 용도로 사용함</a:t>
            </a:r>
          </a:p>
        </p:txBody>
      </p:sp>
      <p:pic>
        <p:nvPicPr>
          <p:cNvPr id="4" name="Picture 2" descr="OpenGL Frame Buffer Object (FBO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2153494"/>
            <a:ext cx="4499992" cy="329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18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48064" y="4592122"/>
            <a:ext cx="3888432" cy="193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기반의 </a:t>
            </a:r>
            <a:r>
              <a:rPr lang="en-US" altLang="ko-KR" dirty="0"/>
              <a:t>VR </a:t>
            </a:r>
            <a:r>
              <a:rPr lang="ko-KR" altLang="en-US" dirty="0"/>
              <a:t>프레임워크에 사용됨</a:t>
            </a:r>
            <a:endParaRPr lang="en-US" altLang="ko-KR" dirty="0"/>
          </a:p>
          <a:p>
            <a:pPr lvl="1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 err="1"/>
              <a:t>DayDream</a:t>
            </a:r>
            <a:r>
              <a:rPr lang="en-US" altLang="ko-KR" dirty="0"/>
              <a:t> </a:t>
            </a:r>
            <a:r>
              <a:rPr lang="ko-KR" altLang="en-US" dirty="0"/>
              <a:t>내부 소스를 보면 </a:t>
            </a:r>
            <a:r>
              <a:rPr lang="en-US" altLang="ko-KR" dirty="0"/>
              <a:t>FBO</a:t>
            </a:r>
            <a:r>
              <a:rPr lang="ko-KR" altLang="en-US" dirty="0"/>
              <a:t>를 사용하여 두 장의 </a:t>
            </a:r>
            <a:r>
              <a:rPr lang="ko-KR" altLang="en-US" dirty="0" err="1"/>
              <a:t>렌더링</a:t>
            </a:r>
            <a:r>
              <a:rPr lang="ko-KR" altLang="en-US" dirty="0"/>
              <a:t> 결과를 저장하고 두 장의 결과는 최종 프레임버퍼의 양쪽에 </a:t>
            </a:r>
            <a:r>
              <a:rPr lang="ko-KR" altLang="en-US" dirty="0" err="1"/>
              <a:t>텍스쳐</a:t>
            </a:r>
            <a:r>
              <a:rPr lang="ko-KR" altLang="en-US" dirty="0"/>
              <a:t> 형태로 그려짐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4725144"/>
            <a:ext cx="1656184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 1</a:t>
            </a:r>
          </a:p>
          <a:p>
            <a:pPr algn="ctr"/>
            <a:r>
              <a:rPr lang="en-US" altLang="ko-KR" dirty="0"/>
              <a:t>(FBO)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92152" y="4725144"/>
            <a:ext cx="1656184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 2</a:t>
            </a:r>
          </a:p>
          <a:p>
            <a:pPr algn="ctr"/>
            <a:r>
              <a:rPr lang="en-US" altLang="ko-KR" dirty="0"/>
              <a:t>(FBO)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283968" y="5265204"/>
            <a:ext cx="720080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6096" y="4663410"/>
            <a:ext cx="3528392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20072" y="5337212"/>
            <a:ext cx="144016" cy="4680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99545" y="4732872"/>
            <a:ext cx="1656184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 1</a:t>
            </a:r>
          </a:p>
          <a:p>
            <a:pPr algn="ctr"/>
            <a:r>
              <a:rPr lang="en-US" altLang="ko-KR" dirty="0"/>
              <a:t>(FBO)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61916" y="4735418"/>
            <a:ext cx="1656184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 2</a:t>
            </a:r>
          </a:p>
          <a:p>
            <a:pPr algn="ctr"/>
            <a:r>
              <a:rPr lang="en-US" altLang="ko-KR" dirty="0"/>
              <a:t>(FBO)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8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pic>
        <p:nvPicPr>
          <p:cNvPr id="1026" name="Picture 2" descr="OpenGL Frame Buffer Object (FBO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02325"/>
            <a:ext cx="4829921" cy="35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51521" y="1988840"/>
            <a:ext cx="3240360" cy="244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1" y="2544676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#version 330</a:t>
            </a:r>
          </a:p>
          <a:p>
            <a:endParaRPr lang="ko-KR" altLang="en-US" sz="1200" dirty="0"/>
          </a:p>
          <a:p>
            <a:r>
              <a:rPr lang="en-US" altLang="ko-KR" sz="1200" dirty="0"/>
              <a:t>out vec4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 = vec4(1.0, 1.0, 1.0, 1.0);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5699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en-US" altLang="ko-KR" dirty="0"/>
              <a:t>Default </a:t>
            </a:r>
            <a:r>
              <a:rPr lang="ko-KR" altLang="en-US" dirty="0"/>
              <a:t>값으로 들어가 있음</a:t>
            </a:r>
          </a:p>
        </p:txBody>
      </p:sp>
      <p:cxnSp>
        <p:nvCxnSpPr>
          <p:cNvPr id="8" name="직선 화살표 연결선 7"/>
          <p:cNvCxnSpPr>
            <a:stCxn id="4" idx="0"/>
          </p:cNvCxnSpPr>
          <p:nvPr/>
        </p:nvCxnSpPr>
        <p:spPr>
          <a:xfrm flipH="1" flipV="1">
            <a:off x="1331640" y="3068960"/>
            <a:ext cx="468052" cy="19880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pic>
        <p:nvPicPr>
          <p:cNvPr id="1026" name="Picture 2" descr="OpenGL Frame Buffer Object (FBO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02325"/>
            <a:ext cx="4829921" cy="35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51521" y="1988840"/>
            <a:ext cx="3240360" cy="244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1" y="2544676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#version 330</a:t>
            </a:r>
          </a:p>
          <a:p>
            <a:endParaRPr lang="ko-KR" altLang="en-US" sz="1200" dirty="0"/>
          </a:p>
          <a:p>
            <a:r>
              <a:rPr lang="en-US" altLang="ko-KR" sz="1200" dirty="0"/>
              <a:t>Layout(location = 0) out vec4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 = vec4(1.0, 1.0, 1.0, 1.0);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56999"/>
            <a:ext cx="9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값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</a:p>
        </p:txBody>
      </p:sp>
      <p:cxnSp>
        <p:nvCxnSpPr>
          <p:cNvPr id="8" name="직선 화살표 연결선 7"/>
          <p:cNvCxnSpPr>
            <a:stCxn id="4" idx="0"/>
          </p:cNvCxnSpPr>
          <p:nvPr/>
        </p:nvCxnSpPr>
        <p:spPr>
          <a:xfrm flipV="1">
            <a:off x="1088613" y="3068961"/>
            <a:ext cx="243027" cy="1988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채울 내용물 만들기</a:t>
            </a:r>
            <a:r>
              <a:rPr lang="en-US" altLang="ko-KR" dirty="0"/>
              <a:t>: Color buffer</a:t>
            </a:r>
          </a:p>
          <a:p>
            <a:pPr lvl="1"/>
            <a:r>
              <a:rPr lang="en-US" altLang="ko-KR" dirty="0"/>
              <a:t>Texture (render target)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Texture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sz="1500" dirty="0" err="1"/>
              <a:t>GLuint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textureId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glGenTextures</a:t>
            </a:r>
            <a:r>
              <a:rPr lang="en-US" altLang="ko-KR" sz="1500" dirty="0"/>
              <a:t>(1, &amp;</a:t>
            </a:r>
            <a:r>
              <a:rPr lang="en-US" altLang="ko-KR" sz="1500" dirty="0" err="1"/>
              <a:t>gFBOTexture</a:t>
            </a:r>
            <a:r>
              <a:rPr lang="en-US" altLang="ko-KR" sz="1500" dirty="0"/>
              <a:t>); </a:t>
            </a:r>
          </a:p>
          <a:p>
            <a:pPr lvl="1"/>
            <a:r>
              <a:rPr lang="en-US" altLang="ko-KR" sz="1500" dirty="0" err="1"/>
              <a:t>glBindTexture</a:t>
            </a:r>
            <a:r>
              <a:rPr lang="en-US" altLang="ko-KR" sz="1500" dirty="0"/>
              <a:t>(GL_TEXTURE_2D, </a:t>
            </a:r>
            <a:r>
              <a:rPr lang="en-US" altLang="ko-KR" sz="1500" dirty="0" err="1"/>
              <a:t>gFBOTexture</a:t>
            </a:r>
            <a:r>
              <a:rPr lang="en-US" altLang="ko-KR" sz="1500" dirty="0"/>
              <a:t>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GL_TEXTURE_MAG_FILTER, GL_LINEAR);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GL_TEXTURE_MIN_FILTER, GL_LINEAR_MIPMAP_LINEAR);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GL_TEXTURE_WRAP_S, GL_CLAMP_TO_EDGE);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GL_TEXTURE_WRAP_T, GL_CLAMP_TO_EDGE); </a:t>
            </a:r>
          </a:p>
          <a:p>
            <a:pPr lvl="1"/>
            <a:r>
              <a:rPr lang="en-US" altLang="ko-KR" sz="1500" dirty="0" err="1"/>
              <a:t>glTexParameteri</a:t>
            </a:r>
            <a:r>
              <a:rPr lang="en-US" altLang="ko-KR" sz="1500" dirty="0"/>
              <a:t>(GL_TEXTURE_2D, GL_GENERATE_MIPMAP, GL_TRUE); </a:t>
            </a:r>
          </a:p>
          <a:p>
            <a:pPr lvl="1"/>
            <a:r>
              <a:rPr lang="en-US" altLang="ko-KR" sz="1500" dirty="0"/>
              <a:t>glTexImage2D(GL_TEXTURE_2D, 0, GL_RGBA8, 512, 512, 0, GL_RGBA, GL_UNSIGNED_BYTE, 0);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4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채울 내용물 만들기</a:t>
            </a:r>
            <a:r>
              <a:rPr lang="en-US" altLang="ko-KR" dirty="0"/>
              <a:t>: Depth buffer</a:t>
            </a:r>
          </a:p>
          <a:p>
            <a:pPr lvl="1"/>
            <a:r>
              <a:rPr lang="en-US" altLang="ko-KR" dirty="0"/>
              <a:t>Render buffer (Depth)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Render buffer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sz="1600" dirty="0" err="1"/>
              <a:t>GLuint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; </a:t>
            </a:r>
          </a:p>
          <a:p>
            <a:pPr lvl="1"/>
            <a:r>
              <a:rPr lang="en-US" altLang="ko-KR" sz="1600" dirty="0" err="1"/>
              <a:t>glGenRenderbuffers</a:t>
            </a:r>
            <a:r>
              <a:rPr lang="en-US" altLang="ko-KR" sz="1600" dirty="0"/>
              <a:t>(1, &amp;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600" dirty="0" err="1"/>
              <a:t>glBindRenderbuffer</a:t>
            </a:r>
            <a:r>
              <a:rPr lang="en-US" altLang="ko-KR" sz="1600" dirty="0"/>
              <a:t>(GL_RENDERBUFFER,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600" dirty="0" err="1"/>
              <a:t>glRenderbufferStorage</a:t>
            </a:r>
            <a:r>
              <a:rPr lang="en-US" altLang="ko-KR" sz="1600" dirty="0"/>
              <a:t>(GL_RENDERBUFFER, GL_DEPTH_COMPONENT, 512, 512); </a:t>
            </a:r>
          </a:p>
          <a:p>
            <a:pPr lvl="1"/>
            <a:r>
              <a:rPr lang="en-US" altLang="ko-KR" sz="1600" dirty="0" err="1"/>
              <a:t>glBindRenderbuffer</a:t>
            </a:r>
            <a:r>
              <a:rPr lang="en-US" altLang="ko-KR" sz="1600" dirty="0"/>
              <a:t>(GL_RENDERBUFFER,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91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600200"/>
            <a:ext cx="8440665" cy="4525963"/>
          </a:xfrm>
        </p:spPr>
        <p:txBody>
          <a:bodyPr/>
          <a:lstStyle/>
          <a:p>
            <a:r>
              <a:rPr lang="en-US" altLang="ko-KR" dirty="0"/>
              <a:t>FBO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glGenFramebuffers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* ids)</a:t>
            </a:r>
          </a:p>
          <a:p>
            <a:pPr lvl="1"/>
            <a:r>
              <a:rPr lang="ko-KR" altLang="en-US" dirty="0"/>
              <a:t>텍스처나 </a:t>
            </a:r>
            <a:r>
              <a:rPr lang="en-US" altLang="ko-KR" dirty="0"/>
              <a:t>VBO</a:t>
            </a:r>
            <a:r>
              <a:rPr lang="ko-KR" altLang="en-US" dirty="0"/>
              <a:t>를 생성하는 방식과 유사함</a:t>
            </a:r>
            <a:endParaRPr lang="en-US" altLang="ko-KR" dirty="0"/>
          </a:p>
          <a:p>
            <a:pPr lvl="1"/>
            <a:r>
              <a:rPr lang="en-US" altLang="ko-KR" dirty="0" err="1"/>
              <a:t>glGenFramebuffers</a:t>
            </a:r>
            <a:r>
              <a:rPr lang="en-US" altLang="ko-KR" dirty="0"/>
              <a:t>(1, &amp;FBO0);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99592" y="4117722"/>
            <a:ext cx="5832648" cy="2016224"/>
            <a:chOff x="1619672" y="4841776"/>
            <a:chExt cx="5832648" cy="2016224"/>
          </a:xfrm>
        </p:grpSpPr>
        <p:sp>
          <p:nvSpPr>
            <p:cNvPr id="7" name="직사각형 6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045087" y="48026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공백</a:t>
            </a:r>
            <a:r>
              <a:rPr lang="en-US" altLang="ko-KR" dirty="0"/>
              <a:t> FBO </a:t>
            </a:r>
            <a:r>
              <a:rPr lang="ko-KR" altLang="en-US" dirty="0"/>
              <a:t>생성됨</a:t>
            </a:r>
          </a:p>
        </p:txBody>
      </p:sp>
    </p:spTree>
    <p:extLst>
      <p:ext uri="{BB962C8B-B14F-4D97-AF65-F5344CB8AC3E}">
        <p14:creationId xmlns:p14="http://schemas.microsoft.com/office/powerpoint/2010/main" val="372385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프레임버퍼 오브젝트</a:t>
            </a:r>
          </a:p>
        </p:txBody>
      </p:sp>
    </p:spTree>
    <p:extLst>
      <p:ext uri="{BB962C8B-B14F-4D97-AF65-F5344CB8AC3E}">
        <p14:creationId xmlns:p14="http://schemas.microsoft.com/office/powerpoint/2010/main" val="373016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600200"/>
            <a:ext cx="8440665" cy="4525963"/>
          </a:xfrm>
        </p:spPr>
        <p:txBody>
          <a:bodyPr/>
          <a:lstStyle/>
          <a:p>
            <a:r>
              <a:rPr lang="en-US" altLang="ko-KR" dirty="0"/>
              <a:t>FBO </a:t>
            </a:r>
            <a:r>
              <a:rPr lang="ko-KR" altLang="en-US" dirty="0"/>
              <a:t>내용을</a:t>
            </a:r>
            <a:r>
              <a:rPr lang="en-US" altLang="ko-KR" dirty="0"/>
              <a:t> </a:t>
            </a:r>
            <a:r>
              <a:rPr lang="ko-KR" altLang="en-US" dirty="0"/>
              <a:t>채우기 위해선 </a:t>
            </a:r>
            <a:r>
              <a:rPr lang="en-US" altLang="ko-KR" dirty="0"/>
              <a:t>Bind </a:t>
            </a:r>
            <a:r>
              <a:rPr lang="ko-KR" altLang="en-US" dirty="0"/>
              <a:t>필수</a:t>
            </a:r>
            <a:endParaRPr lang="en-US" altLang="ko-KR" dirty="0"/>
          </a:p>
          <a:p>
            <a:pPr lvl="1"/>
            <a:r>
              <a:rPr lang="en-US" altLang="ko-KR" dirty="0" err="1"/>
              <a:t>glBindFramebuffer</a:t>
            </a:r>
            <a:r>
              <a:rPr lang="en-US" altLang="ko-KR" dirty="0"/>
              <a:t>(GL_FRAMEBUFFER, FBO0);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35696" y="3047067"/>
            <a:ext cx="5832648" cy="2016224"/>
            <a:chOff x="1619672" y="4841776"/>
            <a:chExt cx="5832648" cy="2016224"/>
          </a:xfrm>
        </p:grpSpPr>
        <p:sp>
          <p:nvSpPr>
            <p:cNvPr id="7" name="직사각형 6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79712" y="378904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Color buffer</a:t>
            </a:r>
          </a:p>
          <a:p>
            <a:pPr latinLnBrk="0"/>
            <a:r>
              <a:rPr lang="en-US" altLang="ko-KR" dirty="0"/>
              <a:t>Depth buffer</a:t>
            </a:r>
          </a:p>
          <a:p>
            <a:pPr latinLnBrk="0"/>
            <a:r>
              <a:rPr lang="en-US" altLang="ko-KR" dirty="0"/>
              <a:t>Stencil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64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내용물 채우기</a:t>
            </a:r>
            <a:endParaRPr lang="en-US" altLang="ko-KR" dirty="0"/>
          </a:p>
          <a:p>
            <a:pPr lvl="1"/>
            <a:r>
              <a:rPr lang="en-US" altLang="ko-KR" dirty="0"/>
              <a:t>Texture, Depth buffer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Texture</a:t>
            </a:r>
          </a:p>
          <a:p>
            <a:pPr lvl="1"/>
            <a:r>
              <a:rPr lang="en-US" altLang="ko-KR" sz="1800" dirty="0"/>
              <a:t>glFramebufferTexture2D(GL_FRAMEBUFFER, GL_COLOR_ATTACHMENT0, GL_TEXTURE_2D, </a:t>
            </a:r>
            <a:r>
              <a:rPr lang="en-US" altLang="ko-KR" sz="1800" dirty="0" err="1"/>
              <a:t>gFBOTexture</a:t>
            </a:r>
            <a:r>
              <a:rPr lang="en-US" altLang="ko-KR" sz="1800" dirty="0"/>
              <a:t>, 0); </a:t>
            </a:r>
          </a:p>
          <a:p>
            <a:pPr lvl="1"/>
            <a:endParaRPr lang="en-US" altLang="ko-KR" sz="1800" dirty="0"/>
          </a:p>
          <a:p>
            <a:r>
              <a:rPr lang="en-US" altLang="ko-KR" sz="2800" dirty="0"/>
              <a:t>Depth buffer</a:t>
            </a:r>
          </a:p>
          <a:p>
            <a:pPr lvl="1"/>
            <a:r>
              <a:rPr lang="en-US" altLang="ko-KR" sz="2000" dirty="0" err="1"/>
              <a:t>glFramebufferRenderbuffer</a:t>
            </a:r>
            <a:r>
              <a:rPr lang="en-US" altLang="ko-KR" sz="2000" dirty="0"/>
              <a:t>(GL_FRAMEBUFFER, GL_DEPTH_ATTACHMENT, GL_RENDERBUFFER, </a:t>
            </a:r>
            <a:r>
              <a:rPr lang="en-US" altLang="ko-KR" sz="2000" dirty="0" err="1"/>
              <a:t>depthBuffer</a:t>
            </a:r>
            <a:r>
              <a:rPr lang="en-US" altLang="ko-KR" sz="20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7126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91680" y="4365104"/>
            <a:ext cx="5832648" cy="2016224"/>
            <a:chOff x="1619672" y="4841776"/>
            <a:chExt cx="5832648" cy="2016224"/>
          </a:xfrm>
        </p:grpSpPr>
        <p:sp>
          <p:nvSpPr>
            <p:cNvPr id="5" name="직사각형 4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082809" y="4941168"/>
            <a:ext cx="172819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Texture</a:t>
            </a:r>
          </a:p>
          <a:p>
            <a:pPr algn="ctr"/>
            <a:r>
              <a:rPr lang="en-US" altLang="ko-KR" dirty="0"/>
              <a:t>(Color buffer)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43049" y="4941168"/>
            <a:ext cx="172819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 Buffer</a:t>
            </a:r>
          </a:p>
          <a:p>
            <a:pPr algn="ctr"/>
            <a:r>
              <a:rPr lang="en-US" altLang="ko-KR" dirty="0"/>
              <a:t>(Depth buffer)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9532" y="177281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에러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GLenum</a:t>
            </a:r>
            <a:r>
              <a:rPr lang="en-US" altLang="ko-KR" dirty="0"/>
              <a:t> status = </a:t>
            </a:r>
            <a:r>
              <a:rPr lang="en-US" altLang="ko-KR" dirty="0" err="1"/>
              <a:t>glCheckFramebufferStatus</a:t>
            </a:r>
            <a:r>
              <a:rPr lang="en-US" altLang="ko-KR" dirty="0"/>
              <a:t>(GL_FRAMEBUFFER); </a:t>
            </a:r>
          </a:p>
          <a:p>
            <a:r>
              <a:rPr lang="en-US" altLang="ko-KR" dirty="0"/>
              <a:t>if(status != GL_FRAMEBUFFER_COMPLETE) 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6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glViewport</a:t>
            </a:r>
            <a:r>
              <a:rPr lang="en-US" altLang="ko-KR" dirty="0"/>
              <a:t>(</a:t>
            </a:r>
            <a:r>
              <a:rPr lang="en-US" altLang="ko-KR" dirty="0" err="1"/>
              <a:t>GLint</a:t>
            </a:r>
            <a:r>
              <a:rPr lang="en-US" altLang="ko-KR" dirty="0"/>
              <a:t> x, </a:t>
            </a:r>
            <a:r>
              <a:rPr lang="en-US" altLang="ko-KR" dirty="0" err="1"/>
              <a:t>GLint</a:t>
            </a:r>
            <a:r>
              <a:rPr lang="en-US" altLang="ko-KR" dirty="0"/>
              <a:t> y, </a:t>
            </a:r>
            <a:r>
              <a:rPr lang="en-US" altLang="ko-KR" dirty="0" err="1"/>
              <a:t>GLsizei</a:t>
            </a:r>
            <a:r>
              <a:rPr lang="en-US" altLang="ko-KR" dirty="0"/>
              <a:t> width, </a:t>
            </a:r>
            <a:r>
              <a:rPr lang="en-US" altLang="ko-KR" dirty="0" err="1"/>
              <a:t>GLsizei</a:t>
            </a:r>
            <a:r>
              <a:rPr lang="en-US" altLang="ko-KR" dirty="0"/>
              <a:t> height)</a:t>
            </a:r>
          </a:p>
          <a:p>
            <a:pPr lvl="1"/>
            <a:r>
              <a:rPr lang="ko-KR" altLang="en-US" dirty="0"/>
              <a:t>프레임버퍼 안에 그림을 그릴 영역을 설정해 주는 함수</a:t>
            </a:r>
            <a:endParaRPr lang="en-US" altLang="ko-KR" dirty="0"/>
          </a:p>
          <a:p>
            <a:pPr lvl="1"/>
            <a:r>
              <a:rPr lang="ko-KR" altLang="en-US" dirty="0"/>
              <a:t>지금까지는 </a:t>
            </a:r>
            <a:r>
              <a:rPr lang="en-US" altLang="ko-KR" dirty="0"/>
              <a:t>default </a:t>
            </a:r>
            <a:r>
              <a:rPr lang="ko-KR" altLang="en-US" dirty="0"/>
              <a:t>로 </a:t>
            </a:r>
            <a:r>
              <a:rPr lang="ko-KR" altLang="en-US" dirty="0" err="1"/>
              <a:t>메인프레임</a:t>
            </a:r>
            <a:r>
              <a:rPr lang="ko-KR" altLang="en-US" dirty="0"/>
              <a:t> 버퍼 크기만큼으로 설정되어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1670116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348880"/>
            <a:ext cx="504056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356992"/>
            <a:ext cx="3168352" cy="20882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02793" y="1980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961" y="42164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5269" y="27089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glViewport</a:t>
            </a:r>
            <a:r>
              <a:rPr lang="en-US" altLang="ko-KR" dirty="0"/>
              <a:t>(0, 0, 1024, 1024);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98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348880"/>
            <a:ext cx="504056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02793" y="1980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18043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5269" y="27089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glViewport</a:t>
            </a:r>
            <a:r>
              <a:rPr lang="en-US" altLang="ko-KR" dirty="0"/>
              <a:t>(0, 0, 512, 512);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36476" y="4365104"/>
            <a:ext cx="2520280" cy="2016224"/>
            <a:chOff x="323528" y="2348880"/>
            <a:chExt cx="5040560" cy="4032448"/>
          </a:xfrm>
        </p:grpSpPr>
        <p:sp>
          <p:nvSpPr>
            <p:cNvPr id="11" name="직사각형 10"/>
            <p:cNvSpPr/>
            <p:nvPr/>
          </p:nvSpPr>
          <p:spPr>
            <a:xfrm>
              <a:off x="323528" y="2348880"/>
              <a:ext cx="5040560" cy="4032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3356992"/>
              <a:ext cx="3168352" cy="20882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34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내용</a:t>
            </a:r>
            <a:endParaRPr lang="en-US" altLang="ko-KR" dirty="0"/>
          </a:p>
          <a:p>
            <a:pPr lvl="1"/>
            <a:r>
              <a:rPr lang="en-US" altLang="ko-KR" dirty="0"/>
              <a:t>FBO </a:t>
            </a:r>
            <a:r>
              <a:rPr lang="ko-KR" altLang="en-US" dirty="0"/>
              <a:t>생성 및 </a:t>
            </a:r>
            <a:r>
              <a:rPr lang="en-US" altLang="ko-KR" dirty="0"/>
              <a:t>Texture </a:t>
            </a:r>
            <a:r>
              <a:rPr lang="ko-KR" altLang="en-US" dirty="0"/>
              <a:t>를</a:t>
            </a:r>
            <a:r>
              <a:rPr lang="en-US" altLang="ko-KR" dirty="0"/>
              <a:t> FBO </a:t>
            </a:r>
            <a:r>
              <a:rPr lang="ko-KR" altLang="en-US" dirty="0"/>
              <a:t>에 </a:t>
            </a:r>
            <a:r>
              <a:rPr lang="en-US" altLang="ko-KR" dirty="0"/>
              <a:t>bind</a:t>
            </a:r>
          </a:p>
          <a:p>
            <a:pPr lvl="1"/>
            <a:r>
              <a:rPr lang="en-US" altLang="ko-KR" dirty="0"/>
              <a:t>FBO </a:t>
            </a:r>
            <a:r>
              <a:rPr lang="ko-KR" altLang="en-US" dirty="0"/>
              <a:t>사용 후 빨간색으로 </a:t>
            </a:r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FBO </a:t>
            </a:r>
            <a:r>
              <a:rPr lang="ko-KR" altLang="en-US" dirty="0"/>
              <a:t>를 다시 윈도우 프레임 버퍼로 변경</a:t>
            </a:r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Texture </a:t>
            </a:r>
            <a:r>
              <a:rPr lang="ko-KR" altLang="en-US" dirty="0"/>
              <a:t>를 윈도우 프레임 버퍼에 </a:t>
            </a:r>
            <a:r>
              <a:rPr lang="ko-KR" altLang="en-US" dirty="0" err="1"/>
              <a:t>렌더링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2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쉐이더</a:t>
            </a:r>
            <a:r>
              <a:rPr lang="ko-KR" altLang="en-US" dirty="0"/>
              <a:t> 준비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788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2616684"/>
            <a:ext cx="4122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#version 330</a:t>
            </a:r>
          </a:p>
          <a:p>
            <a:endParaRPr lang="ko-KR" altLang="en-US" sz="1200" dirty="0"/>
          </a:p>
          <a:p>
            <a:r>
              <a:rPr lang="en-US" altLang="ko-KR" sz="1200" dirty="0"/>
              <a:t>in vec2 </a:t>
            </a:r>
            <a:r>
              <a:rPr lang="en-US" altLang="ko-KR" sz="1200" dirty="0" err="1"/>
              <a:t>vTexPos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Layout(location=0) out vec4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 = texture(</a:t>
            </a:r>
            <a:r>
              <a:rPr lang="en-US" altLang="ko-KR" sz="1200" dirty="0" err="1"/>
              <a:t>uTexture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vTexPos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5047" y="3078349"/>
            <a:ext cx="39258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#version 330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 vec3 Position;</a:t>
            </a:r>
          </a:p>
          <a:p>
            <a:r>
              <a:rPr lang="en-US" altLang="ko-KR" sz="1100" dirty="0"/>
              <a:t>in vec2 </a:t>
            </a:r>
            <a:r>
              <a:rPr lang="en-US" altLang="ko-KR" sz="1100" dirty="0" err="1"/>
              <a:t>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out vec2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gl_Position</a:t>
            </a:r>
            <a:r>
              <a:rPr lang="en-US" altLang="ko-KR" sz="1100" dirty="0"/>
              <a:t> = vec4(Position, 1.0);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TexPos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683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US" altLang="ko-KR" sz="800" dirty="0" err="1"/>
              <a:t>gLargeSpriteVertexCount</a:t>
            </a:r>
            <a:r>
              <a:rPr lang="en-US" altLang="ko-KR" sz="800" dirty="0"/>
              <a:t> = 6;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 = 0.7f;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largeSpriteVertices</a:t>
            </a:r>
            <a:r>
              <a:rPr lang="en-US" altLang="ko-KR" sz="800" dirty="0"/>
              <a:t>[] </a:t>
            </a:r>
          </a:p>
          <a:p>
            <a:r>
              <a:rPr lang="en-US" altLang="ko-KR" sz="800" dirty="0"/>
              <a:t>= 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-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-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0.0f, 0.0f, 0.0f,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-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0.0f, 1.0f, 0.0f,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 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0.0f, 1.0f, 1.0f,</a:t>
            </a:r>
          </a:p>
          <a:p>
            <a:r>
              <a:rPr lang="en-US" altLang="ko-KR" sz="800" dirty="0"/>
              <a:t>-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-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0.0f, 0.0f, 0.0f,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 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0.0f, 1.0f, 1.0f,</a:t>
            </a:r>
          </a:p>
          <a:p>
            <a:r>
              <a:rPr lang="en-US" altLang="ko-KR" sz="800" dirty="0"/>
              <a:t>-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 </a:t>
            </a:r>
            <a:r>
              <a:rPr lang="en-US" altLang="ko-KR" sz="800" dirty="0" err="1"/>
              <a:t>rectSize</a:t>
            </a:r>
            <a:r>
              <a:rPr lang="en-US" altLang="ko-KR" sz="800" dirty="0"/>
              <a:t>, 0.0f, 0.0f, 1.0f,</a:t>
            </a:r>
          </a:p>
          <a:p>
            <a:r>
              <a:rPr lang="en-US" altLang="ko-KR" sz="800" dirty="0"/>
              <a:t>};</a:t>
            </a:r>
          </a:p>
          <a:p>
            <a:r>
              <a:rPr lang="en-US" altLang="ko-KR" sz="800" dirty="0" err="1"/>
              <a:t>glGenBuffers</a:t>
            </a:r>
            <a:r>
              <a:rPr lang="en-US" altLang="ko-KR" sz="800" dirty="0"/>
              <a:t>(1, &amp;</a:t>
            </a:r>
            <a:r>
              <a:rPr lang="en-US" altLang="ko-KR" sz="800" dirty="0" err="1"/>
              <a:t>VBO_LargeSprite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glBindBuffer</a:t>
            </a:r>
            <a:r>
              <a:rPr lang="en-US" altLang="ko-KR" sz="800" dirty="0"/>
              <a:t>(GL_ARRAY_BUFFER, </a:t>
            </a:r>
            <a:r>
              <a:rPr lang="en-US" altLang="ko-KR" sz="800" dirty="0" err="1"/>
              <a:t>VBO_LargeSprite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glBufferData</a:t>
            </a:r>
            <a:r>
              <a:rPr lang="en-US" altLang="ko-KR" sz="800" dirty="0"/>
              <a:t>(GL_ARRAY_BUFFER, 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(</a:t>
            </a:r>
            <a:r>
              <a:rPr lang="en-US" altLang="ko-KR" sz="800" dirty="0" err="1"/>
              <a:t>largeSpriteVertices</a:t>
            </a:r>
            <a:r>
              <a:rPr lang="en-US" altLang="ko-KR" sz="800" dirty="0"/>
              <a:t>), </a:t>
            </a:r>
            <a:r>
              <a:rPr lang="en-US" altLang="ko-KR" sz="800" dirty="0" err="1"/>
              <a:t>largeSpriteVertices</a:t>
            </a:r>
            <a:r>
              <a:rPr lang="en-US" altLang="ko-KR" sz="800" dirty="0"/>
              <a:t>, GL_STATIC_DRAW);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GLuint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textureId</a:t>
            </a:r>
            <a:r>
              <a:rPr lang="en-US" altLang="ko-KR" sz="800" dirty="0"/>
              <a:t>; </a:t>
            </a:r>
            <a:r>
              <a:rPr lang="en-US" altLang="ko-KR" sz="800" dirty="0" err="1"/>
              <a:t>glGenTextures</a:t>
            </a:r>
            <a:r>
              <a:rPr lang="en-US" altLang="ko-KR" sz="800" dirty="0"/>
              <a:t>(1, &amp;</a:t>
            </a:r>
            <a:r>
              <a:rPr lang="en-US" altLang="ko-KR" sz="800" dirty="0" err="1"/>
              <a:t>gFBOTexture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glBindTexture</a:t>
            </a:r>
            <a:r>
              <a:rPr lang="en-US" altLang="ko-KR" sz="800" dirty="0"/>
              <a:t>(GL_TEXTURE_2D, </a:t>
            </a:r>
            <a:r>
              <a:rPr lang="en-US" altLang="ko-KR" sz="800" dirty="0" err="1"/>
              <a:t>gFBOTexture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glTexParameterf</a:t>
            </a:r>
            <a:r>
              <a:rPr lang="en-US" altLang="ko-KR" sz="800" dirty="0"/>
              <a:t>(GL_TEXTURE_2D, GL_TEXTURE_MAG_FILTER, GL_LINEAR);</a:t>
            </a:r>
          </a:p>
          <a:p>
            <a:r>
              <a:rPr lang="en-US" altLang="ko-KR" sz="800" dirty="0" err="1"/>
              <a:t>glTexParameterf</a:t>
            </a:r>
            <a:r>
              <a:rPr lang="en-US" altLang="ko-KR" sz="800" dirty="0"/>
              <a:t>(GL_TEXTURE_2D, GL_TEXTURE_MIN_FILTER, GL_LINEAR);</a:t>
            </a:r>
          </a:p>
          <a:p>
            <a:r>
              <a:rPr lang="en-US" altLang="ko-KR" sz="800" dirty="0" err="1"/>
              <a:t>glTexParameterf</a:t>
            </a:r>
            <a:r>
              <a:rPr lang="en-US" altLang="ko-KR" sz="800" dirty="0"/>
              <a:t>(GL_TEXTURE_2D, GL_TEXTURE_WRAP_S, GL_CLAMP_TO_EDGE);</a:t>
            </a:r>
          </a:p>
          <a:p>
            <a:r>
              <a:rPr lang="en-US" altLang="ko-KR" sz="800" dirty="0" err="1"/>
              <a:t>glTexParameterf</a:t>
            </a:r>
            <a:r>
              <a:rPr lang="en-US" altLang="ko-KR" sz="800" dirty="0"/>
              <a:t>(GL_TEXTURE_2D, GL_TEXTURE_WRAP_T, GL_CLAMP_TO_EDGE); </a:t>
            </a:r>
          </a:p>
          <a:p>
            <a:r>
              <a:rPr lang="en-US" altLang="ko-KR" sz="800" dirty="0"/>
              <a:t>glTexImage2D(GL_TEXTURE_2D, 0, GL_RGBA8, 512, 512, 0, GL_RGBA, GL_UNSIGNED_BYTE, 0);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GLuint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depthBuffer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glGenRenderbuffers</a:t>
            </a:r>
            <a:r>
              <a:rPr lang="en-US" altLang="ko-KR" sz="800" dirty="0"/>
              <a:t>(1, &amp;</a:t>
            </a:r>
            <a:r>
              <a:rPr lang="en-US" altLang="ko-KR" sz="800" dirty="0" err="1"/>
              <a:t>depthBuffer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glBindRenderbuffer</a:t>
            </a:r>
            <a:r>
              <a:rPr lang="en-US" altLang="ko-KR" sz="800" dirty="0"/>
              <a:t>(GL_RENDERBUFFER, </a:t>
            </a:r>
            <a:r>
              <a:rPr lang="en-US" altLang="ko-KR" sz="800" dirty="0" err="1"/>
              <a:t>depthBuffer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glRenderbufferStorage</a:t>
            </a:r>
            <a:r>
              <a:rPr lang="en-US" altLang="ko-KR" sz="800" dirty="0"/>
              <a:t>(GL_RENDERBUFFER, GL_DEPTH_COMPONENT, 512, 512);</a:t>
            </a:r>
          </a:p>
          <a:p>
            <a:r>
              <a:rPr lang="en-US" altLang="ko-KR" sz="800" dirty="0" err="1"/>
              <a:t>glBindRenderbuffer</a:t>
            </a:r>
            <a:r>
              <a:rPr lang="en-US" altLang="ko-KR" sz="800" dirty="0"/>
              <a:t>(GL_RENDERBUFFER, 0);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7206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200" dirty="0" err="1"/>
              <a:t>glGenFramebuffers</a:t>
            </a:r>
            <a:r>
              <a:rPr lang="en-US" altLang="ko-KR" sz="1200" dirty="0"/>
              <a:t>(1, &amp;gFBO0);</a:t>
            </a:r>
          </a:p>
          <a:p>
            <a:r>
              <a:rPr lang="en-US" altLang="ko-KR" sz="1200" dirty="0" err="1"/>
              <a:t>glBindFramebuffer</a:t>
            </a:r>
            <a:r>
              <a:rPr lang="en-US" altLang="ko-KR" sz="1200" dirty="0"/>
              <a:t>(GL_FRAMEBUFFER, gFBO0);</a:t>
            </a:r>
          </a:p>
          <a:p>
            <a:r>
              <a:rPr lang="en-US" altLang="ko-KR" sz="1200" dirty="0"/>
              <a:t>glFramebufferTexture2D(GL_FRAMEBUFFER, GL_COLOR_ATTACHMENT0, GL_TEXTURE_2D, </a:t>
            </a:r>
            <a:r>
              <a:rPr lang="en-US" altLang="ko-KR" sz="1200" dirty="0" err="1"/>
              <a:t>gFBOTexture</a:t>
            </a:r>
            <a:r>
              <a:rPr lang="en-US" altLang="ko-KR" sz="1200" dirty="0"/>
              <a:t>, 0);</a:t>
            </a:r>
          </a:p>
          <a:p>
            <a:r>
              <a:rPr lang="en-US" altLang="ko-KR" sz="1200" dirty="0" err="1"/>
              <a:t>glFramebufferRenderbuffer</a:t>
            </a:r>
            <a:r>
              <a:rPr lang="en-US" altLang="ko-KR" sz="1200" dirty="0"/>
              <a:t>(GL_FRAMEBUFFER, GL_DEPTH_ATTACHMENT, GL_RENDERBUFFER, </a:t>
            </a:r>
            <a:r>
              <a:rPr lang="en-US" altLang="ko-KR" sz="1200" dirty="0" err="1"/>
              <a:t>depthBuffer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GLenum</a:t>
            </a:r>
            <a:r>
              <a:rPr lang="en-US" altLang="ko-KR" sz="1200" dirty="0"/>
              <a:t> status = </a:t>
            </a:r>
            <a:r>
              <a:rPr lang="en-US" altLang="ko-KR" sz="1200" dirty="0" err="1"/>
              <a:t>glCheckFramebufferStatus</a:t>
            </a:r>
            <a:r>
              <a:rPr lang="en-US" altLang="ko-KR" sz="1200" dirty="0"/>
              <a:t>(GL_FRAMEBUFFER);</a:t>
            </a:r>
          </a:p>
          <a:p>
            <a:r>
              <a:rPr lang="en-US" altLang="ko-KR" sz="1200" dirty="0"/>
              <a:t>if (status != GL_FRAMEBUFFER_COMPLETE)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printf</a:t>
            </a:r>
            <a:r>
              <a:rPr lang="en-US" altLang="ko-KR" sz="1200" dirty="0"/>
              <a:t>("error occurs!");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glBindFramebuffer</a:t>
            </a:r>
            <a:r>
              <a:rPr lang="en-US" altLang="ko-KR" sz="1200" dirty="0"/>
              <a:t>(GL_FRAMEBUFFER, 0);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3737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r>
              <a:rPr lang="en-US" altLang="ko-KR" dirty="0" err="1"/>
              <a:t>glBindFramebuffer</a:t>
            </a:r>
            <a:r>
              <a:rPr lang="en-US" altLang="ko-KR" dirty="0"/>
              <a:t>(GL_FRAMEBUFFER, gFBO0);</a:t>
            </a:r>
          </a:p>
          <a:p>
            <a:endParaRPr lang="ko-KR" altLang="en-US" dirty="0"/>
          </a:p>
          <a:p>
            <a:r>
              <a:rPr lang="en-US" altLang="ko-KR" dirty="0" err="1"/>
              <a:t>glClearColor</a:t>
            </a:r>
            <a:r>
              <a:rPr lang="en-US" altLang="ko-KR" dirty="0"/>
              <a:t>(1.f, 1.f, 0.f, 1.f);</a:t>
            </a:r>
          </a:p>
          <a:p>
            <a:endParaRPr lang="ko-KR" altLang="en-US" dirty="0"/>
          </a:p>
          <a:p>
            <a:r>
              <a:rPr lang="en-US" altLang="ko-KR" dirty="0" err="1"/>
              <a:t>glClear</a:t>
            </a:r>
            <a:r>
              <a:rPr lang="en-US" altLang="ko-KR" dirty="0"/>
              <a:t>(GL_COLOR_BUFFER_BIT);</a:t>
            </a:r>
          </a:p>
          <a:p>
            <a:endParaRPr lang="ko-KR" altLang="en-US" dirty="0"/>
          </a:p>
          <a:p>
            <a:r>
              <a:rPr lang="en-US" altLang="ko-KR" dirty="0" err="1"/>
              <a:t>glBindFramebuffer</a:t>
            </a:r>
            <a:r>
              <a:rPr lang="en-US" altLang="ko-KR" dirty="0"/>
              <a:t>(GL_FRAMEBUFFER, 0);</a:t>
            </a:r>
          </a:p>
          <a:p>
            <a:endParaRPr lang="ko-KR" altLang="en-US" dirty="0"/>
          </a:p>
          <a:p>
            <a:r>
              <a:rPr lang="en-US" altLang="ko-KR" dirty="0" err="1"/>
              <a:t>glClearColor</a:t>
            </a:r>
            <a:r>
              <a:rPr lang="en-US" altLang="ko-KR" dirty="0"/>
              <a:t>(0.f, 0.f, 0.f, 0.f);</a:t>
            </a:r>
          </a:p>
          <a:p>
            <a:endParaRPr lang="ko-KR" altLang="en-US" dirty="0"/>
          </a:p>
          <a:p>
            <a:r>
              <a:rPr lang="en-US" altLang="ko-KR" dirty="0" err="1"/>
              <a:t>glClear</a:t>
            </a:r>
            <a:r>
              <a:rPr lang="en-US" altLang="ko-KR" dirty="0"/>
              <a:t>(GL_COLOR_BUFFER_BIT);</a:t>
            </a:r>
          </a:p>
          <a:p>
            <a:endParaRPr lang="ko-KR" altLang="en-US" dirty="0"/>
          </a:p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uniformTexture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uTexture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gFBOTexture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uniformTexture</a:t>
            </a:r>
            <a:r>
              <a:rPr lang="en-US" altLang="ko-KR" dirty="0"/>
              <a:t>, 0);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attrribTexPos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TexPos</a:t>
            </a:r>
            <a:r>
              <a:rPr lang="en-US" altLang="ko-KR" dirty="0"/>
              <a:t>");</a:t>
            </a:r>
          </a:p>
          <a:p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attrribTexPos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VBO_LargeSprite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, 3, GL_FLOAT, GL_FALSE, 5 * </a:t>
            </a:r>
            <a:r>
              <a:rPr lang="en-US" altLang="ko-KR" dirty="0" err="1"/>
              <a:t>sizeof</a:t>
            </a:r>
            <a:r>
              <a:rPr lang="en-US" altLang="ko-KR" dirty="0"/>
              <a:t>(float),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attrribTexPos</a:t>
            </a:r>
            <a:r>
              <a:rPr lang="en-US" altLang="ko-KR" dirty="0"/>
              <a:t>, 2, GL_FLOAT, GL_FALSE, 5 * </a:t>
            </a:r>
            <a:r>
              <a:rPr lang="en-US" altLang="ko-KR" dirty="0" err="1"/>
              <a:t>sizeof</a:t>
            </a:r>
            <a:r>
              <a:rPr lang="en-US" altLang="ko-KR" dirty="0"/>
              <a:t>(float), (</a:t>
            </a:r>
            <a:r>
              <a:rPr lang="en-US" altLang="ko-KR" dirty="0" err="1"/>
              <a:t>GLvoid</a:t>
            </a:r>
            <a:r>
              <a:rPr lang="en-US" altLang="ko-KR" dirty="0"/>
              <a:t>*)(3 * </a:t>
            </a:r>
            <a:r>
              <a:rPr lang="en-US" altLang="ko-KR" dirty="0" err="1"/>
              <a:t>sizeof</a:t>
            </a:r>
            <a:r>
              <a:rPr lang="en-US" altLang="ko-KR" dirty="0"/>
              <a:t>(float)));</a:t>
            </a:r>
          </a:p>
          <a:p>
            <a:endParaRPr lang="ko-KR" altLang="en-US" dirty="0"/>
          </a:p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</a:t>
            </a:r>
            <a:r>
              <a:rPr lang="en-US" altLang="ko-KR" dirty="0" err="1"/>
              <a:t>gLargeSpriteVertexCount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attrribTexPos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53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9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빛샘효과</a:t>
            </a:r>
            <a:endParaRPr lang="en-US" altLang="ko-KR" dirty="0"/>
          </a:p>
          <a:p>
            <a:pPr lvl="1"/>
            <a:r>
              <a:rPr lang="ko-KR" altLang="en-US" dirty="0"/>
              <a:t>강한 빛은 실제로 빛이 발생하고 있는 영역 보다 넓은 영역을 차지함</a:t>
            </a:r>
            <a:endParaRPr lang="en-US" altLang="ko-KR" dirty="0"/>
          </a:p>
        </p:txBody>
      </p:sp>
      <p:pic>
        <p:nvPicPr>
          <p:cNvPr id="1026" name="Picture 2" descr="https://learnopengl.com/img/advanced-lighting/bloom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8" y="3717032"/>
            <a:ext cx="765341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85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파티클과</a:t>
            </a:r>
            <a:r>
              <a:rPr lang="ko-KR" altLang="en-US" dirty="0"/>
              <a:t> 같이 빛을 발생시키는 오브젝트의 경우 </a:t>
            </a:r>
            <a:r>
              <a:rPr lang="en-US" altLang="ko-KR" dirty="0"/>
              <a:t>Bloom </a:t>
            </a:r>
            <a:r>
              <a:rPr lang="ko-KR" altLang="en-US" dirty="0"/>
              <a:t>효과가 필수적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479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Bloom </a:t>
            </a:r>
            <a:r>
              <a:rPr lang="ko-KR" altLang="en-US" dirty="0"/>
              <a:t>효과는 아래와 같은 단계로 이루어 짐</a:t>
            </a:r>
            <a:endParaRPr lang="en-US" altLang="ko-KR" dirty="0"/>
          </a:p>
          <a:p>
            <a:pPr lvl="1"/>
            <a:r>
              <a:rPr lang="en-US" altLang="ko-KR" dirty="0"/>
              <a:t>Color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세기가 </a:t>
            </a:r>
            <a:r>
              <a:rPr lang="en-US" altLang="ko-KR" dirty="0"/>
              <a:t>1.0 </a:t>
            </a:r>
            <a:r>
              <a:rPr lang="ko-KR" altLang="en-US" dirty="0"/>
              <a:t>보다 작은 부분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– (1)</a:t>
            </a:r>
          </a:p>
          <a:p>
            <a:pPr lvl="1"/>
            <a:r>
              <a:rPr lang="en-US" altLang="ko-KR" dirty="0"/>
              <a:t>Color</a:t>
            </a:r>
            <a:r>
              <a:rPr lang="ko-KR" altLang="en-US" dirty="0"/>
              <a:t> 의 세기가 </a:t>
            </a:r>
            <a:r>
              <a:rPr lang="en-US" altLang="ko-KR" dirty="0"/>
              <a:t>1.0 </a:t>
            </a:r>
            <a:r>
              <a:rPr lang="ko-KR" altLang="en-US" dirty="0"/>
              <a:t>보다 큰 부분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–(2)</a:t>
            </a:r>
          </a:p>
          <a:p>
            <a:pPr lvl="1"/>
            <a:r>
              <a:rPr lang="en-US" altLang="ko-KR" dirty="0"/>
              <a:t>(2)</a:t>
            </a:r>
            <a:r>
              <a:rPr lang="ko-KR" altLang="en-US" dirty="0"/>
              <a:t>를</a:t>
            </a:r>
            <a:r>
              <a:rPr lang="en-US" altLang="ko-KR" dirty="0"/>
              <a:t> Blur </a:t>
            </a:r>
            <a:r>
              <a:rPr lang="ko-KR" altLang="en-US" dirty="0"/>
              <a:t>시켜 빛이 퍼지는 영역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–(3)</a:t>
            </a:r>
          </a:p>
          <a:p>
            <a:pPr lvl="1"/>
            <a:r>
              <a:rPr lang="en-US" altLang="ko-KR" dirty="0"/>
              <a:t>(1)</a:t>
            </a:r>
            <a:r>
              <a:rPr lang="ko-KR" altLang="en-US" dirty="0"/>
              <a:t>과</a:t>
            </a:r>
            <a:r>
              <a:rPr lang="en-US" altLang="ko-KR" dirty="0"/>
              <a:t> (3)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합성하여 최종 </a:t>
            </a:r>
            <a:r>
              <a:rPr lang="ko-KR" altLang="en-US" dirty="0" err="1"/>
              <a:t>렌더링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62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Color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세기가 </a:t>
            </a:r>
            <a:r>
              <a:rPr lang="en-US" altLang="ko-KR" dirty="0"/>
              <a:t>1.0 </a:t>
            </a:r>
            <a:r>
              <a:rPr lang="ko-KR" altLang="en-US" dirty="0"/>
              <a:t>보다 작은 부분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– (1)</a:t>
            </a:r>
          </a:p>
          <a:p>
            <a:endParaRPr lang="ko-KR" altLang="en-US" dirty="0"/>
          </a:p>
        </p:txBody>
      </p:sp>
      <p:pic>
        <p:nvPicPr>
          <p:cNvPr id="2050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29" y="2276872"/>
            <a:ext cx="542935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6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Color</a:t>
            </a:r>
            <a:r>
              <a:rPr lang="ko-KR" altLang="en-US" dirty="0"/>
              <a:t> 의 세기가 </a:t>
            </a:r>
            <a:r>
              <a:rPr lang="en-US" altLang="ko-KR" dirty="0"/>
              <a:t>1.0 </a:t>
            </a:r>
            <a:r>
              <a:rPr lang="ko-KR" altLang="en-US" dirty="0"/>
              <a:t>보다 큰 부분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–(2)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Bright regions extracted of a scene for the bloom or glow post-processing effect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3"/>
            <a:ext cx="5400600" cy="422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28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(2)</a:t>
            </a:r>
            <a:r>
              <a:rPr lang="ko-KR" altLang="en-US" dirty="0"/>
              <a:t>를</a:t>
            </a:r>
            <a:r>
              <a:rPr lang="en-US" altLang="ko-KR" dirty="0"/>
              <a:t> Blur </a:t>
            </a:r>
            <a:r>
              <a:rPr lang="ko-KR" altLang="en-US" dirty="0"/>
              <a:t>시켜 빛이 퍼지는 영역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–(3)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Bright regions extracted for glow or bloom effect are blurred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3"/>
            <a:ext cx="5400600" cy="423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61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(1)</a:t>
            </a:r>
            <a:r>
              <a:rPr lang="ko-KR" altLang="en-US" dirty="0"/>
              <a:t>과</a:t>
            </a:r>
            <a:r>
              <a:rPr lang="en-US" altLang="ko-KR" dirty="0"/>
              <a:t> (3)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합성하여 최종 </a:t>
            </a:r>
            <a:r>
              <a:rPr lang="ko-KR" altLang="en-US" dirty="0" err="1"/>
              <a:t>렌더링</a:t>
            </a:r>
            <a:endParaRPr lang="en-US" altLang="ko-KR" dirty="0"/>
          </a:p>
        </p:txBody>
      </p:sp>
      <p:pic>
        <p:nvPicPr>
          <p:cNvPr id="6146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68960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right regions extracted for glow or bloom effect are blurred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3" y="4571059"/>
            <a:ext cx="2700300" cy="21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5" y="2370542"/>
            <a:ext cx="2714678" cy="21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6" idx="3"/>
          </p:cNvCxnSpPr>
          <p:nvPr/>
        </p:nvCxnSpPr>
        <p:spPr>
          <a:xfrm>
            <a:off x="3177023" y="3432660"/>
            <a:ext cx="1827025" cy="11269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3"/>
            <a:endCxn id="6146" idx="1"/>
          </p:cNvCxnSpPr>
          <p:nvPr/>
        </p:nvCxnSpPr>
        <p:spPr>
          <a:xfrm flipV="1">
            <a:off x="3177023" y="4559623"/>
            <a:ext cx="1827025" cy="10713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39677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89128" y="1739677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58943" y="1739677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80163" y="1739677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42586" y="1739677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041431" y="2099717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611110" y="2099717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531358" y="2099717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091863" y="2099717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31840" y="5013176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94263" y="5013176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983035" y="53732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43540" y="53732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직선 화살표 연결선 18"/>
          <p:cNvCxnSpPr>
            <a:stCxn id="7" idx="1"/>
            <a:endCxn id="17" idx="3"/>
          </p:cNvCxnSpPr>
          <p:nvPr/>
        </p:nvCxnSpPr>
        <p:spPr>
          <a:xfrm flipH="1">
            <a:off x="3131543" y="2351745"/>
            <a:ext cx="2548620" cy="3273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16" idx="3"/>
          </p:cNvCxnSpPr>
          <p:nvPr/>
        </p:nvCxnSpPr>
        <p:spPr>
          <a:xfrm flipH="1">
            <a:off x="6096439" y="2351745"/>
            <a:ext cx="2548323" cy="3273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42" y="5003160"/>
            <a:ext cx="1682014" cy="131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670422"/>
            <a:ext cx="38884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생성 후 텍스처 </a:t>
            </a:r>
            <a:r>
              <a:rPr lang="ko-KR" altLang="en-US" dirty="0" err="1"/>
              <a:t>두개를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</a:t>
            </a:r>
            <a:r>
              <a:rPr lang="en-US" altLang="ko-KR" dirty="0"/>
              <a:t>, 1</a:t>
            </a:r>
            <a:r>
              <a:rPr lang="ko-KR" altLang="en-US" dirty="0"/>
              <a:t>번 </a:t>
            </a:r>
            <a:r>
              <a:rPr lang="en-US" altLang="ko-KR" dirty="0"/>
              <a:t>Color buffer </a:t>
            </a:r>
            <a:r>
              <a:rPr lang="ko-KR" altLang="en-US" dirty="0"/>
              <a:t>설정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en-US" altLang="ko-KR" dirty="0"/>
              <a:t> Output</a:t>
            </a:r>
            <a:r>
              <a:rPr lang="ko-KR" altLang="en-US" dirty="0"/>
              <a:t>을 두 개로 설정 </a:t>
            </a:r>
            <a:r>
              <a:rPr lang="en-US" altLang="ko-KR" dirty="0"/>
              <a:t>(location 0, 1)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/>
              <a:t>Color </a:t>
            </a:r>
            <a:r>
              <a:rPr lang="ko-KR" altLang="en-US" dirty="0"/>
              <a:t>의 </a:t>
            </a:r>
            <a:r>
              <a:rPr lang="en-US" altLang="ko-KR" dirty="0"/>
              <a:t>Power</a:t>
            </a:r>
            <a:r>
              <a:rPr lang="ko-KR" altLang="en-US" dirty="0"/>
              <a:t>를 계산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Power</a:t>
            </a:r>
            <a:r>
              <a:rPr lang="ko-KR" altLang="en-US" dirty="0"/>
              <a:t>가 </a:t>
            </a:r>
            <a:r>
              <a:rPr lang="en-US" altLang="ko-KR" dirty="0"/>
              <a:t>1.0 </a:t>
            </a:r>
            <a:r>
              <a:rPr lang="ko-KR" altLang="en-US" dirty="0"/>
              <a:t>보다 작거나 같은 </a:t>
            </a:r>
            <a:r>
              <a:rPr lang="en-US" altLang="ko-KR" dirty="0"/>
              <a:t>fragments 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번 </a:t>
            </a:r>
            <a:r>
              <a:rPr lang="en-US" altLang="ko-KR" dirty="0"/>
              <a:t>location </a:t>
            </a:r>
            <a:r>
              <a:rPr lang="ko-KR" altLang="en-US" dirty="0"/>
              <a:t>만 출력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Power</a:t>
            </a:r>
            <a:r>
              <a:rPr lang="ko-KR" altLang="en-US" dirty="0"/>
              <a:t>가 </a:t>
            </a:r>
            <a:r>
              <a:rPr lang="en-US" altLang="ko-KR" dirty="0"/>
              <a:t>1.0 </a:t>
            </a:r>
            <a:r>
              <a:rPr lang="ko-KR" altLang="en-US" dirty="0"/>
              <a:t>보다 큰 </a:t>
            </a:r>
            <a:r>
              <a:rPr lang="en-US" altLang="ko-KR" dirty="0"/>
              <a:t>fragments 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번과 </a:t>
            </a:r>
            <a:r>
              <a:rPr lang="en-US" altLang="ko-KR" dirty="0"/>
              <a:t>1</a:t>
            </a:r>
            <a:r>
              <a:rPr lang="ko-KR" altLang="en-US" dirty="0"/>
              <a:t>번 동시 출력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한번 </a:t>
            </a:r>
            <a:r>
              <a:rPr lang="ko-KR" altLang="en-US" dirty="0" err="1"/>
              <a:t>렌더링으로</a:t>
            </a:r>
            <a:r>
              <a:rPr lang="ko-KR" altLang="en-US" dirty="0"/>
              <a:t> 두 개의 텍스처 생성</a:t>
            </a:r>
          </a:p>
        </p:txBody>
      </p:sp>
      <p:pic>
        <p:nvPicPr>
          <p:cNvPr id="6" name="Picture 2" descr="Bright regions extracted of a scene for the bloom or glow post-processing effect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967025"/>
            <a:ext cx="1728192" cy="135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882208" y="2114668"/>
            <a:ext cx="1584176" cy="1692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화살표 연결선 8"/>
          <p:cNvCxnSpPr>
            <a:stCxn id="7" idx="2"/>
            <a:endCxn id="4" idx="0"/>
          </p:cNvCxnSpPr>
          <p:nvPr/>
        </p:nvCxnSpPr>
        <p:spPr>
          <a:xfrm flipH="1">
            <a:off x="5607649" y="3806856"/>
            <a:ext cx="1066647" cy="11963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  <a:endCxn id="6" idx="0"/>
          </p:cNvCxnSpPr>
          <p:nvPr/>
        </p:nvCxnSpPr>
        <p:spPr>
          <a:xfrm>
            <a:off x="6674296" y="3806856"/>
            <a:ext cx="994048" cy="1160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5830" y="6287070"/>
            <a:ext cx="9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894" y="6287070"/>
            <a:ext cx="9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01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147750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생성 후 텍스처 한 개를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Color buffer </a:t>
            </a:r>
            <a:r>
              <a:rPr lang="ko-KR" altLang="en-US" dirty="0"/>
              <a:t>설정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/>
              <a:t>Blur </a:t>
            </a:r>
            <a:r>
              <a:rPr lang="ko-KR" altLang="en-US" dirty="0"/>
              <a:t>적용 후 </a:t>
            </a:r>
            <a:r>
              <a:rPr lang="en-US" altLang="ko-KR" dirty="0"/>
              <a:t>location 0 </a:t>
            </a:r>
            <a:r>
              <a:rPr lang="ko-KR" altLang="en-US" dirty="0"/>
              <a:t>번으로 출력</a:t>
            </a:r>
          </a:p>
        </p:txBody>
      </p:sp>
      <p:pic>
        <p:nvPicPr>
          <p:cNvPr id="5" name="Picture 2" descr="Bright regions extracted of a scene for the bloom or glow post-processing effect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0421"/>
            <a:ext cx="1728192" cy="135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681588" y="3027668"/>
            <a:ext cx="1584176" cy="1692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3022732"/>
            <a:ext cx="9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3" name="Picture 2" descr="Bright regions extracted for glow or bloom effect are blurred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894" y="4917173"/>
            <a:ext cx="1938562" cy="15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207894" y="6421058"/>
            <a:ext cx="9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rot="3294672">
            <a:off x="5066859" y="2922155"/>
            <a:ext cx="936104" cy="5704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3294672">
            <a:off x="6569924" y="4808919"/>
            <a:ext cx="936104" cy="5704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2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Picture 2" descr="Bright regions extracted for glow or bloom effect are blurred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1938562" cy="15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992" y="3060677"/>
            <a:ext cx="9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1556792"/>
            <a:ext cx="1944755" cy="15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7452" y="3046297"/>
            <a:ext cx="9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340" y="354725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를 </a:t>
            </a:r>
            <a:r>
              <a:rPr lang="en-US" altLang="ko-KR" dirty="0"/>
              <a:t>Main </a:t>
            </a:r>
            <a:r>
              <a:rPr lang="en-US" altLang="ko-KR" dirty="0" err="1"/>
              <a:t>Framebuffer</a:t>
            </a:r>
            <a:r>
              <a:rPr lang="en-US" altLang="ko-KR" dirty="0"/>
              <a:t> </a:t>
            </a:r>
            <a:r>
              <a:rPr lang="ko-KR" altLang="en-US" dirty="0"/>
              <a:t>로 원복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/>
              <a:t>(1), (3) </a:t>
            </a:r>
            <a:r>
              <a:rPr lang="ko-KR" altLang="en-US" dirty="0" err="1"/>
              <a:t>텍스쳐를</a:t>
            </a:r>
            <a:r>
              <a:rPr lang="ko-KR" altLang="en-US" dirty="0"/>
              <a:t> 합성 후 출력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2091" y="3301329"/>
            <a:ext cx="1584176" cy="1692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</a:t>
            </a:r>
          </a:p>
        </p:txBody>
      </p:sp>
      <p:pic>
        <p:nvPicPr>
          <p:cNvPr id="9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68" y="5211580"/>
            <a:ext cx="1987821" cy="155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5" idx="1"/>
            <a:endCxn id="8" idx="0"/>
          </p:cNvCxnSpPr>
          <p:nvPr/>
        </p:nvCxnSpPr>
        <p:spPr>
          <a:xfrm flipH="1">
            <a:off x="6684179" y="2317678"/>
            <a:ext cx="264084" cy="983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  <a:endCxn id="8" idx="0"/>
          </p:cNvCxnSpPr>
          <p:nvPr/>
        </p:nvCxnSpPr>
        <p:spPr>
          <a:xfrm>
            <a:off x="6438554" y="2317678"/>
            <a:ext cx="245625" cy="983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2"/>
            <a:endCxn id="9" idx="0"/>
          </p:cNvCxnSpPr>
          <p:nvPr/>
        </p:nvCxnSpPr>
        <p:spPr>
          <a:xfrm>
            <a:off x="6684179" y="4993517"/>
            <a:ext cx="0" cy="2180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69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19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 Shaft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2LightShaft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4536504" cy="25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od ray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13719"/>
            <a:ext cx="4775554" cy="26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Light Shaft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공기 중엔 눈에 보이지 않지만 빛을 반사할 수 있는 작은 입자가 존재</a:t>
            </a:r>
            <a:endParaRPr lang="en-US" altLang="ko-KR" dirty="0"/>
          </a:p>
          <a:p>
            <a:r>
              <a:rPr lang="ko-KR" altLang="en-US" dirty="0"/>
              <a:t>해당 입자는 광선을 튕겨내며 일부는 눈으로 도달함</a:t>
            </a:r>
            <a:endParaRPr lang="en-US" altLang="ko-KR" dirty="0"/>
          </a:p>
          <a:p>
            <a:r>
              <a:rPr lang="ko-KR" altLang="en-US" dirty="0"/>
              <a:t>때문에 광선이 지나가는 영역에 작은 입자가 다수 존재 한다면 해당 영역이 뿌옇게 빛이 나오는 듯한 느낌을 받음</a:t>
            </a:r>
            <a:endParaRPr lang="en-US" altLang="ko-KR" dirty="0"/>
          </a:p>
          <a:p>
            <a:r>
              <a:rPr lang="en-US" altLang="ko-KR" dirty="0"/>
              <a:t>God’s ray </a:t>
            </a:r>
            <a:r>
              <a:rPr lang="ko-KR" altLang="en-US" dirty="0"/>
              <a:t>라고도 함</a:t>
            </a:r>
          </a:p>
        </p:txBody>
      </p:sp>
    </p:spTree>
    <p:extLst>
      <p:ext uri="{BB962C8B-B14F-4D97-AF65-F5344CB8AC3E}">
        <p14:creationId xmlns:p14="http://schemas.microsoft.com/office/powerpoint/2010/main" val="3756930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 Shaft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132856"/>
            <a:ext cx="792088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3933056"/>
            <a:ext cx="792088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>
            <a:off x="395536" y="252890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395536" y="432910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5536" y="3429000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타원 11"/>
          <p:cNvSpPr/>
          <p:nvPr/>
        </p:nvSpPr>
        <p:spPr>
          <a:xfrm>
            <a:off x="5027442" y="332098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H="1">
            <a:off x="4788024" y="3505376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>
            <a:stCxn id="12" idx="4"/>
          </p:cNvCxnSpPr>
          <p:nvPr/>
        </p:nvCxnSpPr>
        <p:spPr>
          <a:xfrm>
            <a:off x="5135454" y="3537012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stCxn id="12" idx="5"/>
          </p:cNvCxnSpPr>
          <p:nvPr/>
        </p:nvCxnSpPr>
        <p:spPr>
          <a:xfrm>
            <a:off x="5211830" y="3505376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>
            <a:stCxn id="12" idx="6"/>
          </p:cNvCxnSpPr>
          <p:nvPr/>
        </p:nvCxnSpPr>
        <p:spPr>
          <a:xfrm>
            <a:off x="5243466" y="3429000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>
            <a:stCxn id="12" idx="7"/>
          </p:cNvCxnSpPr>
          <p:nvPr/>
        </p:nvCxnSpPr>
        <p:spPr>
          <a:xfrm flipV="1">
            <a:off x="5211830" y="3140968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>
            <a:stCxn id="12" idx="0"/>
          </p:cNvCxnSpPr>
          <p:nvPr/>
        </p:nvCxnSpPr>
        <p:spPr>
          <a:xfrm flipV="1">
            <a:off x="5135454" y="299695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화살표 연결선 30"/>
          <p:cNvCxnSpPr>
            <a:stCxn id="12" idx="1"/>
          </p:cNvCxnSpPr>
          <p:nvPr/>
        </p:nvCxnSpPr>
        <p:spPr>
          <a:xfrm flipH="1" flipV="1">
            <a:off x="4860032" y="3140968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화살표 연결선 33"/>
          <p:cNvCxnSpPr>
            <a:stCxn id="12" idx="2"/>
          </p:cNvCxnSpPr>
          <p:nvPr/>
        </p:nvCxnSpPr>
        <p:spPr>
          <a:xfrm flipH="1">
            <a:off x="4644008" y="3429000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타원 38"/>
          <p:cNvSpPr/>
          <p:nvPr/>
        </p:nvSpPr>
        <p:spPr>
          <a:xfrm>
            <a:off x="5179842" y="347338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3"/>
          </p:cNvCxnSpPr>
          <p:nvPr/>
        </p:nvCxnSpPr>
        <p:spPr>
          <a:xfrm flipH="1">
            <a:off x="4940424" y="3657776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직선 화살표 연결선 40"/>
          <p:cNvCxnSpPr>
            <a:stCxn id="39" idx="4"/>
          </p:cNvCxnSpPr>
          <p:nvPr/>
        </p:nvCxnSpPr>
        <p:spPr>
          <a:xfrm>
            <a:off x="5287854" y="3689412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직선 화살표 연결선 41"/>
          <p:cNvCxnSpPr>
            <a:stCxn id="39" idx="5"/>
          </p:cNvCxnSpPr>
          <p:nvPr/>
        </p:nvCxnSpPr>
        <p:spPr>
          <a:xfrm>
            <a:off x="5364230" y="3657776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/>
          <p:cNvCxnSpPr>
            <a:stCxn id="39" idx="6"/>
          </p:cNvCxnSpPr>
          <p:nvPr/>
        </p:nvCxnSpPr>
        <p:spPr>
          <a:xfrm>
            <a:off x="5395866" y="3581400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/>
          <p:cNvCxnSpPr>
            <a:stCxn id="39" idx="7"/>
          </p:cNvCxnSpPr>
          <p:nvPr/>
        </p:nvCxnSpPr>
        <p:spPr>
          <a:xfrm flipV="1">
            <a:off x="5364230" y="3293368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직선 화살표 연결선 44"/>
          <p:cNvCxnSpPr>
            <a:stCxn id="39" idx="0"/>
          </p:cNvCxnSpPr>
          <p:nvPr/>
        </p:nvCxnSpPr>
        <p:spPr>
          <a:xfrm flipV="1">
            <a:off x="5287854" y="314935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/>
          <p:cNvCxnSpPr>
            <a:stCxn id="39" idx="1"/>
          </p:cNvCxnSpPr>
          <p:nvPr/>
        </p:nvCxnSpPr>
        <p:spPr>
          <a:xfrm flipH="1" flipV="1">
            <a:off x="5012432" y="3293368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/>
          <p:cNvCxnSpPr>
            <a:stCxn id="39" idx="2"/>
          </p:cNvCxnSpPr>
          <p:nvPr/>
        </p:nvCxnSpPr>
        <p:spPr>
          <a:xfrm flipH="1">
            <a:off x="4796408" y="3581400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타원 47"/>
          <p:cNvSpPr/>
          <p:nvPr/>
        </p:nvSpPr>
        <p:spPr>
          <a:xfrm>
            <a:off x="5961678" y="30953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3"/>
          </p:cNvCxnSpPr>
          <p:nvPr/>
        </p:nvCxnSpPr>
        <p:spPr>
          <a:xfrm flipH="1">
            <a:off x="5722260" y="3279734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/>
          <p:cNvCxnSpPr>
            <a:stCxn id="48" idx="4"/>
          </p:cNvCxnSpPr>
          <p:nvPr/>
        </p:nvCxnSpPr>
        <p:spPr>
          <a:xfrm>
            <a:off x="6069690" y="3311370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>
            <a:stCxn id="48" idx="5"/>
          </p:cNvCxnSpPr>
          <p:nvPr/>
        </p:nvCxnSpPr>
        <p:spPr>
          <a:xfrm>
            <a:off x="6146066" y="3279734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>
            <a:stCxn id="48" idx="6"/>
          </p:cNvCxnSpPr>
          <p:nvPr/>
        </p:nvCxnSpPr>
        <p:spPr>
          <a:xfrm>
            <a:off x="6177702" y="3203358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>
            <a:stCxn id="48" idx="7"/>
          </p:cNvCxnSpPr>
          <p:nvPr/>
        </p:nvCxnSpPr>
        <p:spPr>
          <a:xfrm flipV="1">
            <a:off x="6146066" y="2915326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>
            <a:stCxn id="48" idx="0"/>
          </p:cNvCxnSpPr>
          <p:nvPr/>
        </p:nvCxnSpPr>
        <p:spPr>
          <a:xfrm flipV="1">
            <a:off x="6069690" y="2771310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>
            <a:stCxn id="48" idx="1"/>
          </p:cNvCxnSpPr>
          <p:nvPr/>
        </p:nvCxnSpPr>
        <p:spPr>
          <a:xfrm flipH="1" flipV="1">
            <a:off x="5794268" y="2915326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>
            <a:stCxn id="48" idx="2"/>
          </p:cNvCxnSpPr>
          <p:nvPr/>
        </p:nvCxnSpPr>
        <p:spPr>
          <a:xfrm flipH="1">
            <a:off x="5578244" y="3203358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타원 56"/>
          <p:cNvSpPr/>
          <p:nvPr/>
        </p:nvSpPr>
        <p:spPr>
          <a:xfrm>
            <a:off x="6177702" y="365340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 flipH="1">
            <a:off x="5938284" y="3837796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/>
          <p:cNvCxnSpPr>
            <a:stCxn id="57" idx="4"/>
          </p:cNvCxnSpPr>
          <p:nvPr/>
        </p:nvCxnSpPr>
        <p:spPr>
          <a:xfrm>
            <a:off x="6285714" y="3869432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직선 화살표 연결선 59"/>
          <p:cNvCxnSpPr>
            <a:stCxn id="57" idx="5"/>
          </p:cNvCxnSpPr>
          <p:nvPr/>
        </p:nvCxnSpPr>
        <p:spPr>
          <a:xfrm>
            <a:off x="6362090" y="3837796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직선 화살표 연결선 60"/>
          <p:cNvCxnSpPr>
            <a:stCxn id="57" idx="6"/>
          </p:cNvCxnSpPr>
          <p:nvPr/>
        </p:nvCxnSpPr>
        <p:spPr>
          <a:xfrm>
            <a:off x="6393726" y="3761420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/>
          <p:cNvCxnSpPr>
            <a:stCxn id="57" idx="7"/>
          </p:cNvCxnSpPr>
          <p:nvPr/>
        </p:nvCxnSpPr>
        <p:spPr>
          <a:xfrm flipV="1">
            <a:off x="6362090" y="3473388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/>
          <p:cNvCxnSpPr>
            <a:stCxn id="57" idx="0"/>
          </p:cNvCxnSpPr>
          <p:nvPr/>
        </p:nvCxnSpPr>
        <p:spPr>
          <a:xfrm flipV="1">
            <a:off x="6285714" y="332937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화살표 연결선 63"/>
          <p:cNvCxnSpPr>
            <a:stCxn id="57" idx="1"/>
          </p:cNvCxnSpPr>
          <p:nvPr/>
        </p:nvCxnSpPr>
        <p:spPr>
          <a:xfrm flipH="1" flipV="1">
            <a:off x="6010292" y="3473388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/>
          <p:cNvCxnSpPr>
            <a:stCxn id="57" idx="2"/>
          </p:cNvCxnSpPr>
          <p:nvPr/>
        </p:nvCxnSpPr>
        <p:spPr>
          <a:xfrm flipH="1">
            <a:off x="5794268" y="3761420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타원 65"/>
          <p:cNvSpPr/>
          <p:nvPr/>
        </p:nvSpPr>
        <p:spPr>
          <a:xfrm>
            <a:off x="7164288" y="305095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stCxn id="66" idx="3"/>
          </p:cNvCxnSpPr>
          <p:nvPr/>
        </p:nvCxnSpPr>
        <p:spPr>
          <a:xfrm flipH="1">
            <a:off x="6924870" y="3235346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/>
          <p:cNvCxnSpPr>
            <a:stCxn id="66" idx="4"/>
          </p:cNvCxnSpPr>
          <p:nvPr/>
        </p:nvCxnSpPr>
        <p:spPr>
          <a:xfrm>
            <a:off x="7272300" y="3266982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/>
          <p:cNvCxnSpPr>
            <a:stCxn id="66" idx="5"/>
          </p:cNvCxnSpPr>
          <p:nvPr/>
        </p:nvCxnSpPr>
        <p:spPr>
          <a:xfrm>
            <a:off x="7348676" y="3235346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/>
          <p:cNvCxnSpPr>
            <a:stCxn id="66" idx="6"/>
          </p:cNvCxnSpPr>
          <p:nvPr/>
        </p:nvCxnSpPr>
        <p:spPr>
          <a:xfrm>
            <a:off x="7380312" y="3158970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직선 화살표 연결선 70"/>
          <p:cNvCxnSpPr>
            <a:stCxn id="66" idx="7"/>
          </p:cNvCxnSpPr>
          <p:nvPr/>
        </p:nvCxnSpPr>
        <p:spPr>
          <a:xfrm flipV="1">
            <a:off x="7348676" y="2870938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/>
          <p:cNvCxnSpPr>
            <a:stCxn id="66" idx="0"/>
          </p:cNvCxnSpPr>
          <p:nvPr/>
        </p:nvCxnSpPr>
        <p:spPr>
          <a:xfrm flipV="1">
            <a:off x="7272300" y="272692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/>
          <p:cNvCxnSpPr>
            <a:stCxn id="66" idx="1"/>
          </p:cNvCxnSpPr>
          <p:nvPr/>
        </p:nvCxnSpPr>
        <p:spPr>
          <a:xfrm flipH="1" flipV="1">
            <a:off x="6996878" y="2870938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>
            <a:stCxn id="66" idx="2"/>
          </p:cNvCxnSpPr>
          <p:nvPr/>
        </p:nvCxnSpPr>
        <p:spPr>
          <a:xfrm flipH="1">
            <a:off x="6780854" y="3158970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타원 74"/>
          <p:cNvSpPr/>
          <p:nvPr/>
        </p:nvSpPr>
        <p:spPr>
          <a:xfrm>
            <a:off x="6608354" y="327536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5" idx="3"/>
          </p:cNvCxnSpPr>
          <p:nvPr/>
        </p:nvCxnSpPr>
        <p:spPr>
          <a:xfrm flipH="1">
            <a:off x="6368936" y="3459754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직선 화살표 연결선 76"/>
          <p:cNvCxnSpPr>
            <a:stCxn id="75" idx="4"/>
          </p:cNvCxnSpPr>
          <p:nvPr/>
        </p:nvCxnSpPr>
        <p:spPr>
          <a:xfrm>
            <a:off x="6716366" y="3491390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/>
          <p:cNvCxnSpPr>
            <a:stCxn id="75" idx="5"/>
          </p:cNvCxnSpPr>
          <p:nvPr/>
        </p:nvCxnSpPr>
        <p:spPr>
          <a:xfrm>
            <a:off x="6792742" y="3459754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/>
          <p:cNvCxnSpPr>
            <a:stCxn id="75" idx="6"/>
          </p:cNvCxnSpPr>
          <p:nvPr/>
        </p:nvCxnSpPr>
        <p:spPr>
          <a:xfrm>
            <a:off x="6824378" y="3383378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/>
          <p:cNvCxnSpPr>
            <a:stCxn id="75" idx="7"/>
          </p:cNvCxnSpPr>
          <p:nvPr/>
        </p:nvCxnSpPr>
        <p:spPr>
          <a:xfrm flipV="1">
            <a:off x="6792742" y="3095346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/>
          <p:cNvCxnSpPr>
            <a:stCxn id="75" idx="0"/>
          </p:cNvCxnSpPr>
          <p:nvPr/>
        </p:nvCxnSpPr>
        <p:spPr>
          <a:xfrm flipV="1">
            <a:off x="6716366" y="2951330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/>
          <p:cNvCxnSpPr>
            <a:stCxn id="75" idx="1"/>
          </p:cNvCxnSpPr>
          <p:nvPr/>
        </p:nvCxnSpPr>
        <p:spPr>
          <a:xfrm flipH="1" flipV="1">
            <a:off x="6440944" y="3095346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직선 화살표 연결선 82"/>
          <p:cNvCxnSpPr>
            <a:stCxn id="75" idx="2"/>
          </p:cNvCxnSpPr>
          <p:nvPr/>
        </p:nvCxnSpPr>
        <p:spPr>
          <a:xfrm flipH="1">
            <a:off x="6224920" y="3383378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타원 83"/>
          <p:cNvSpPr/>
          <p:nvPr/>
        </p:nvSpPr>
        <p:spPr>
          <a:xfrm>
            <a:off x="7087912" y="368504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3"/>
          </p:cNvCxnSpPr>
          <p:nvPr/>
        </p:nvCxnSpPr>
        <p:spPr>
          <a:xfrm flipH="1">
            <a:off x="6848494" y="3869432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/>
          <p:cNvCxnSpPr>
            <a:stCxn id="84" idx="4"/>
          </p:cNvCxnSpPr>
          <p:nvPr/>
        </p:nvCxnSpPr>
        <p:spPr>
          <a:xfrm>
            <a:off x="7195924" y="3901068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/>
          <p:cNvCxnSpPr>
            <a:stCxn id="84" idx="5"/>
          </p:cNvCxnSpPr>
          <p:nvPr/>
        </p:nvCxnSpPr>
        <p:spPr>
          <a:xfrm>
            <a:off x="7272300" y="3869432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직선 화살표 연결선 87"/>
          <p:cNvCxnSpPr>
            <a:stCxn id="84" idx="6"/>
          </p:cNvCxnSpPr>
          <p:nvPr/>
        </p:nvCxnSpPr>
        <p:spPr>
          <a:xfrm>
            <a:off x="7303936" y="3793056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직선 화살표 연결선 88"/>
          <p:cNvCxnSpPr>
            <a:stCxn id="84" idx="7"/>
          </p:cNvCxnSpPr>
          <p:nvPr/>
        </p:nvCxnSpPr>
        <p:spPr>
          <a:xfrm flipV="1">
            <a:off x="7272300" y="3505024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/>
          <p:cNvCxnSpPr>
            <a:stCxn id="84" idx="0"/>
          </p:cNvCxnSpPr>
          <p:nvPr/>
        </p:nvCxnSpPr>
        <p:spPr>
          <a:xfrm flipV="1">
            <a:off x="7195924" y="336100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/>
          <p:cNvCxnSpPr>
            <a:stCxn id="84" idx="1"/>
          </p:cNvCxnSpPr>
          <p:nvPr/>
        </p:nvCxnSpPr>
        <p:spPr>
          <a:xfrm flipH="1" flipV="1">
            <a:off x="6920502" y="3505024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/>
          <p:cNvCxnSpPr>
            <a:stCxn id="84" idx="2"/>
          </p:cNvCxnSpPr>
          <p:nvPr/>
        </p:nvCxnSpPr>
        <p:spPr>
          <a:xfrm flipH="1">
            <a:off x="6704478" y="3793056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3" name="타원 92"/>
          <p:cNvSpPr/>
          <p:nvPr/>
        </p:nvSpPr>
        <p:spPr>
          <a:xfrm>
            <a:off x="7961016" y="342776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/>
          <p:cNvCxnSpPr>
            <a:stCxn id="93" idx="3"/>
          </p:cNvCxnSpPr>
          <p:nvPr/>
        </p:nvCxnSpPr>
        <p:spPr>
          <a:xfrm flipH="1">
            <a:off x="7721598" y="3612154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직선 화살표 연결선 94"/>
          <p:cNvCxnSpPr>
            <a:stCxn id="93" idx="4"/>
          </p:cNvCxnSpPr>
          <p:nvPr/>
        </p:nvCxnSpPr>
        <p:spPr>
          <a:xfrm>
            <a:off x="8069028" y="3643790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/>
          <p:cNvCxnSpPr>
            <a:stCxn id="93" idx="5"/>
          </p:cNvCxnSpPr>
          <p:nvPr/>
        </p:nvCxnSpPr>
        <p:spPr>
          <a:xfrm>
            <a:off x="8145404" y="3612154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직선 화살표 연결선 96"/>
          <p:cNvCxnSpPr>
            <a:stCxn id="93" idx="6"/>
          </p:cNvCxnSpPr>
          <p:nvPr/>
        </p:nvCxnSpPr>
        <p:spPr>
          <a:xfrm>
            <a:off x="8177040" y="3535778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화살표 연결선 97"/>
          <p:cNvCxnSpPr>
            <a:stCxn id="93" idx="7"/>
          </p:cNvCxnSpPr>
          <p:nvPr/>
        </p:nvCxnSpPr>
        <p:spPr>
          <a:xfrm flipV="1">
            <a:off x="8145404" y="3247746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/>
          <p:cNvCxnSpPr>
            <a:stCxn id="93" idx="0"/>
          </p:cNvCxnSpPr>
          <p:nvPr/>
        </p:nvCxnSpPr>
        <p:spPr>
          <a:xfrm flipV="1">
            <a:off x="8069028" y="3103730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직선 화살표 연결선 99"/>
          <p:cNvCxnSpPr>
            <a:stCxn id="93" idx="1"/>
          </p:cNvCxnSpPr>
          <p:nvPr/>
        </p:nvCxnSpPr>
        <p:spPr>
          <a:xfrm flipH="1" flipV="1">
            <a:off x="7793606" y="3247746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/>
          <p:cNvCxnSpPr>
            <a:stCxn id="93" idx="2"/>
          </p:cNvCxnSpPr>
          <p:nvPr/>
        </p:nvCxnSpPr>
        <p:spPr>
          <a:xfrm flipH="1">
            <a:off x="7577582" y="3535778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타원 102"/>
          <p:cNvSpPr/>
          <p:nvPr/>
        </p:nvSpPr>
        <p:spPr>
          <a:xfrm>
            <a:off x="7496566" y="350195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stCxn id="103" idx="3"/>
          </p:cNvCxnSpPr>
          <p:nvPr/>
        </p:nvCxnSpPr>
        <p:spPr>
          <a:xfrm flipH="1">
            <a:off x="7257148" y="3686346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/>
          <p:cNvCxnSpPr>
            <a:stCxn id="103" idx="4"/>
          </p:cNvCxnSpPr>
          <p:nvPr/>
        </p:nvCxnSpPr>
        <p:spPr>
          <a:xfrm>
            <a:off x="7604578" y="3717982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직선 화살표 연결선 105"/>
          <p:cNvCxnSpPr>
            <a:stCxn id="103" idx="5"/>
          </p:cNvCxnSpPr>
          <p:nvPr/>
        </p:nvCxnSpPr>
        <p:spPr>
          <a:xfrm>
            <a:off x="7680954" y="3686346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/>
          <p:cNvCxnSpPr>
            <a:stCxn id="103" idx="6"/>
          </p:cNvCxnSpPr>
          <p:nvPr/>
        </p:nvCxnSpPr>
        <p:spPr>
          <a:xfrm>
            <a:off x="7712590" y="3609970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/>
          <p:cNvCxnSpPr>
            <a:stCxn id="103" idx="7"/>
          </p:cNvCxnSpPr>
          <p:nvPr/>
        </p:nvCxnSpPr>
        <p:spPr>
          <a:xfrm flipV="1">
            <a:off x="7680954" y="3321938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/>
          <p:cNvCxnSpPr>
            <a:stCxn id="103" idx="0"/>
          </p:cNvCxnSpPr>
          <p:nvPr/>
        </p:nvCxnSpPr>
        <p:spPr>
          <a:xfrm flipV="1">
            <a:off x="7604578" y="317792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/>
          <p:cNvCxnSpPr>
            <a:stCxn id="103" idx="1"/>
          </p:cNvCxnSpPr>
          <p:nvPr/>
        </p:nvCxnSpPr>
        <p:spPr>
          <a:xfrm flipH="1" flipV="1">
            <a:off x="7329156" y="3321938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/>
          <p:cNvCxnSpPr>
            <a:stCxn id="103" idx="2"/>
          </p:cNvCxnSpPr>
          <p:nvPr/>
        </p:nvCxnSpPr>
        <p:spPr>
          <a:xfrm flipH="1">
            <a:off x="7113132" y="3609970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2" name="타원 111"/>
          <p:cNvSpPr/>
          <p:nvPr/>
        </p:nvSpPr>
        <p:spPr>
          <a:xfrm>
            <a:off x="5686256" y="329223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/>
          <p:cNvCxnSpPr>
            <a:stCxn id="112" idx="3"/>
          </p:cNvCxnSpPr>
          <p:nvPr/>
        </p:nvCxnSpPr>
        <p:spPr>
          <a:xfrm flipH="1">
            <a:off x="5446838" y="3476620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/>
          <p:cNvCxnSpPr>
            <a:stCxn id="112" idx="4"/>
          </p:cNvCxnSpPr>
          <p:nvPr/>
        </p:nvCxnSpPr>
        <p:spPr>
          <a:xfrm>
            <a:off x="5794268" y="3508256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/>
          <p:cNvCxnSpPr>
            <a:stCxn id="112" idx="5"/>
          </p:cNvCxnSpPr>
          <p:nvPr/>
        </p:nvCxnSpPr>
        <p:spPr>
          <a:xfrm>
            <a:off x="5870644" y="3476620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직선 화살표 연결선 115"/>
          <p:cNvCxnSpPr>
            <a:stCxn id="112" idx="6"/>
          </p:cNvCxnSpPr>
          <p:nvPr/>
        </p:nvCxnSpPr>
        <p:spPr>
          <a:xfrm>
            <a:off x="5902280" y="3400244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/>
          <p:cNvCxnSpPr>
            <a:stCxn id="112" idx="7"/>
          </p:cNvCxnSpPr>
          <p:nvPr/>
        </p:nvCxnSpPr>
        <p:spPr>
          <a:xfrm flipV="1">
            <a:off x="5870644" y="3112212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직선 화살표 연결선 117"/>
          <p:cNvCxnSpPr>
            <a:stCxn id="112" idx="0"/>
          </p:cNvCxnSpPr>
          <p:nvPr/>
        </p:nvCxnSpPr>
        <p:spPr>
          <a:xfrm flipV="1">
            <a:off x="5794268" y="296819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직선 화살표 연결선 118"/>
          <p:cNvCxnSpPr>
            <a:stCxn id="112" idx="1"/>
          </p:cNvCxnSpPr>
          <p:nvPr/>
        </p:nvCxnSpPr>
        <p:spPr>
          <a:xfrm flipH="1" flipV="1">
            <a:off x="5518846" y="3112212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/>
          <p:cNvCxnSpPr>
            <a:stCxn id="112" idx="2"/>
          </p:cNvCxnSpPr>
          <p:nvPr/>
        </p:nvCxnSpPr>
        <p:spPr>
          <a:xfrm flipH="1">
            <a:off x="5302822" y="3400244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" name="타원 120"/>
          <p:cNvSpPr/>
          <p:nvPr/>
        </p:nvSpPr>
        <p:spPr>
          <a:xfrm>
            <a:off x="6540467" y="36132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stCxn id="121" idx="3"/>
          </p:cNvCxnSpPr>
          <p:nvPr/>
        </p:nvCxnSpPr>
        <p:spPr>
          <a:xfrm flipH="1">
            <a:off x="6301049" y="3797600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/>
          <p:cNvCxnSpPr>
            <a:stCxn id="121" idx="4"/>
          </p:cNvCxnSpPr>
          <p:nvPr/>
        </p:nvCxnSpPr>
        <p:spPr>
          <a:xfrm>
            <a:off x="6648479" y="3829236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/>
          <p:cNvCxnSpPr>
            <a:stCxn id="121" idx="5"/>
          </p:cNvCxnSpPr>
          <p:nvPr/>
        </p:nvCxnSpPr>
        <p:spPr>
          <a:xfrm>
            <a:off x="6724855" y="3797600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/>
          <p:cNvCxnSpPr>
            <a:stCxn id="121" idx="6"/>
          </p:cNvCxnSpPr>
          <p:nvPr/>
        </p:nvCxnSpPr>
        <p:spPr>
          <a:xfrm>
            <a:off x="6756491" y="3721224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/>
          <p:cNvCxnSpPr>
            <a:stCxn id="121" idx="7"/>
          </p:cNvCxnSpPr>
          <p:nvPr/>
        </p:nvCxnSpPr>
        <p:spPr>
          <a:xfrm flipV="1">
            <a:off x="6724855" y="3433192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직선 화살표 연결선 126"/>
          <p:cNvCxnSpPr>
            <a:stCxn id="121" idx="0"/>
          </p:cNvCxnSpPr>
          <p:nvPr/>
        </p:nvCxnSpPr>
        <p:spPr>
          <a:xfrm flipV="1">
            <a:off x="6648479" y="328917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직선 화살표 연결선 127"/>
          <p:cNvCxnSpPr>
            <a:stCxn id="121" idx="1"/>
          </p:cNvCxnSpPr>
          <p:nvPr/>
        </p:nvCxnSpPr>
        <p:spPr>
          <a:xfrm flipH="1" flipV="1">
            <a:off x="6373057" y="3433192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/>
          <p:cNvCxnSpPr>
            <a:stCxn id="121" idx="2"/>
          </p:cNvCxnSpPr>
          <p:nvPr/>
        </p:nvCxnSpPr>
        <p:spPr>
          <a:xfrm flipH="1">
            <a:off x="6157033" y="3721224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" name="타원 129"/>
          <p:cNvSpPr/>
          <p:nvPr/>
        </p:nvSpPr>
        <p:spPr>
          <a:xfrm>
            <a:off x="7797208" y="292782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>
            <a:stCxn id="130" idx="3"/>
          </p:cNvCxnSpPr>
          <p:nvPr/>
        </p:nvCxnSpPr>
        <p:spPr>
          <a:xfrm flipH="1">
            <a:off x="7557790" y="3112212"/>
            <a:ext cx="271054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/>
          <p:cNvCxnSpPr>
            <a:stCxn id="130" idx="4"/>
          </p:cNvCxnSpPr>
          <p:nvPr/>
        </p:nvCxnSpPr>
        <p:spPr>
          <a:xfrm>
            <a:off x="7905220" y="3143848"/>
            <a:ext cx="0" cy="33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/>
          <p:cNvCxnSpPr>
            <a:stCxn id="130" idx="5"/>
          </p:cNvCxnSpPr>
          <p:nvPr/>
        </p:nvCxnSpPr>
        <p:spPr>
          <a:xfrm>
            <a:off x="7981596" y="3112212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/>
          <p:cNvCxnSpPr>
            <a:stCxn id="130" idx="6"/>
          </p:cNvCxnSpPr>
          <p:nvPr/>
        </p:nvCxnSpPr>
        <p:spPr>
          <a:xfrm>
            <a:off x="8013232" y="3035836"/>
            <a:ext cx="345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/>
          <p:cNvCxnSpPr>
            <a:stCxn id="130" idx="7"/>
          </p:cNvCxnSpPr>
          <p:nvPr/>
        </p:nvCxnSpPr>
        <p:spPr>
          <a:xfrm flipV="1">
            <a:off x="7981596" y="2747804"/>
            <a:ext cx="22426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/>
          <p:cNvCxnSpPr>
            <a:stCxn id="130" idx="0"/>
          </p:cNvCxnSpPr>
          <p:nvPr/>
        </p:nvCxnSpPr>
        <p:spPr>
          <a:xfrm flipV="1">
            <a:off x="7905220" y="26037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직선 화살표 연결선 136"/>
          <p:cNvCxnSpPr>
            <a:stCxn id="130" idx="1"/>
          </p:cNvCxnSpPr>
          <p:nvPr/>
        </p:nvCxnSpPr>
        <p:spPr>
          <a:xfrm flipH="1" flipV="1">
            <a:off x="7629798" y="2747804"/>
            <a:ext cx="199046" cy="21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직선 화살표 연결선 137"/>
          <p:cNvCxnSpPr>
            <a:stCxn id="130" idx="2"/>
          </p:cNvCxnSpPr>
          <p:nvPr/>
        </p:nvCxnSpPr>
        <p:spPr>
          <a:xfrm flipH="1">
            <a:off x="7413774" y="3035836"/>
            <a:ext cx="383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395536" y="3581400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395536" y="3717032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395536" y="3861048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395536" y="3284984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395536" y="3140968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395536" y="2996952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타원 144"/>
          <p:cNvSpPr/>
          <p:nvPr/>
        </p:nvSpPr>
        <p:spPr>
          <a:xfrm>
            <a:off x="4283968" y="23128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4743531" y="23128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4491503" y="2576751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5111955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071830" y="251599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239580" y="43434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4699143" y="43434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4447115" y="460732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5067567" y="423543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5027442" y="454656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5417636" y="4404209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5877199" y="4404209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5625171" y="466808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6245623" y="429619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6205498" y="460732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flipV="1">
            <a:off x="3566124" y="6309320"/>
            <a:ext cx="108012" cy="432048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3566124" y="6525344"/>
            <a:ext cx="288032" cy="21602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6" name="타원 165"/>
          <p:cNvSpPr/>
          <p:nvPr/>
        </p:nvSpPr>
        <p:spPr>
          <a:xfrm rot="1711183">
            <a:off x="3620130" y="6453336"/>
            <a:ext cx="234026" cy="9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화살표 연결선 166"/>
          <p:cNvCxnSpPr>
            <a:stCxn id="39" idx="4"/>
          </p:cNvCxnSpPr>
          <p:nvPr/>
        </p:nvCxnSpPr>
        <p:spPr>
          <a:xfrm flipH="1">
            <a:off x="3773164" y="3689412"/>
            <a:ext cx="1514690" cy="2763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직선 화살표 연결선 169"/>
          <p:cNvCxnSpPr>
            <a:stCxn id="112" idx="4"/>
          </p:cNvCxnSpPr>
          <p:nvPr/>
        </p:nvCxnSpPr>
        <p:spPr>
          <a:xfrm flipH="1">
            <a:off x="3773164" y="3508256"/>
            <a:ext cx="2021104" cy="2967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/>
          <p:cNvCxnSpPr>
            <a:stCxn id="12" idx="3"/>
          </p:cNvCxnSpPr>
          <p:nvPr/>
        </p:nvCxnSpPr>
        <p:spPr>
          <a:xfrm flipH="1">
            <a:off x="3773164" y="3505376"/>
            <a:ext cx="1285914" cy="2970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4" name="직선 화살표 연결선 173"/>
          <p:cNvCxnSpPr>
            <a:stCxn id="48" idx="4"/>
          </p:cNvCxnSpPr>
          <p:nvPr/>
        </p:nvCxnSpPr>
        <p:spPr>
          <a:xfrm flipH="1">
            <a:off x="3773164" y="3311370"/>
            <a:ext cx="2296526" cy="3164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직선 화살표 연결선 175"/>
          <p:cNvCxnSpPr>
            <a:stCxn id="75" idx="4"/>
          </p:cNvCxnSpPr>
          <p:nvPr/>
        </p:nvCxnSpPr>
        <p:spPr>
          <a:xfrm flipH="1">
            <a:off x="3773164" y="3491390"/>
            <a:ext cx="2943202" cy="2984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/>
          <p:cNvCxnSpPr>
            <a:stCxn id="57" idx="3"/>
          </p:cNvCxnSpPr>
          <p:nvPr/>
        </p:nvCxnSpPr>
        <p:spPr>
          <a:xfrm flipH="1">
            <a:off x="3773164" y="3837796"/>
            <a:ext cx="2436174" cy="2637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직선 화살표 연결선 179"/>
          <p:cNvCxnSpPr>
            <a:stCxn id="121" idx="4"/>
          </p:cNvCxnSpPr>
          <p:nvPr/>
        </p:nvCxnSpPr>
        <p:spPr>
          <a:xfrm flipH="1">
            <a:off x="3773164" y="3829236"/>
            <a:ext cx="2875315" cy="264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직선 화살표 연결선 181"/>
          <p:cNvCxnSpPr>
            <a:stCxn id="66" idx="3"/>
          </p:cNvCxnSpPr>
          <p:nvPr/>
        </p:nvCxnSpPr>
        <p:spPr>
          <a:xfrm flipH="1">
            <a:off x="3773164" y="3235346"/>
            <a:ext cx="3422760" cy="3240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4" name="직선 화살표 연결선 183"/>
          <p:cNvCxnSpPr>
            <a:stCxn id="84" idx="3"/>
          </p:cNvCxnSpPr>
          <p:nvPr/>
        </p:nvCxnSpPr>
        <p:spPr>
          <a:xfrm flipH="1">
            <a:off x="3773164" y="3869432"/>
            <a:ext cx="3346384" cy="2606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직선 화살표 연결선 185"/>
          <p:cNvCxnSpPr>
            <a:stCxn id="103" idx="4"/>
          </p:cNvCxnSpPr>
          <p:nvPr/>
        </p:nvCxnSpPr>
        <p:spPr>
          <a:xfrm flipH="1">
            <a:off x="3773164" y="3717982"/>
            <a:ext cx="3831414" cy="2757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화살표 연결선 187"/>
          <p:cNvCxnSpPr>
            <a:stCxn id="130" idx="2"/>
          </p:cNvCxnSpPr>
          <p:nvPr/>
        </p:nvCxnSpPr>
        <p:spPr>
          <a:xfrm flipH="1">
            <a:off x="3773164" y="3035836"/>
            <a:ext cx="4024044" cy="3439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직선 화살표 연결선 189"/>
          <p:cNvCxnSpPr>
            <a:stCxn id="93" idx="3"/>
          </p:cNvCxnSpPr>
          <p:nvPr/>
        </p:nvCxnSpPr>
        <p:spPr>
          <a:xfrm flipH="1">
            <a:off x="3773164" y="3612154"/>
            <a:ext cx="4219488" cy="2863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70373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 Shaft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적용 전 후 비교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://fabiensanglard.net/lightScattering/tutorial2NormalRend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212976"/>
            <a:ext cx="402173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abiensanglard.net/lightScattering/tutorial3FinalRes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402173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73252" y="4365104"/>
            <a:ext cx="586780" cy="7920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93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 Shaft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Light Shaft </a:t>
            </a:r>
            <a:r>
              <a:rPr lang="ko-KR" altLang="en-US" dirty="0"/>
              <a:t>효과는 아래와 같은 단계로 이루어 짐</a:t>
            </a:r>
            <a:endParaRPr lang="en-US" altLang="ko-KR" dirty="0"/>
          </a:p>
          <a:p>
            <a:pPr lvl="1"/>
            <a:r>
              <a:rPr lang="ko-KR" altLang="en-US" dirty="0"/>
              <a:t>광원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LightMapTexture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광원 </a:t>
            </a:r>
            <a:r>
              <a:rPr lang="ko-KR" altLang="en-US" dirty="0" err="1"/>
              <a:t>렌더링</a:t>
            </a:r>
            <a:r>
              <a:rPr lang="ko-KR" altLang="en-US" dirty="0"/>
              <a:t> 위에 오브젝트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LightSourceTexture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검은색으로</a:t>
            </a:r>
            <a:r>
              <a:rPr lang="en-US" altLang="ko-KR" dirty="0"/>
              <a:t> </a:t>
            </a:r>
            <a:r>
              <a:rPr lang="ko-KR" altLang="en-US" dirty="0" err="1"/>
              <a:t>렌더링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RenderingTexture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Light Shaft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en-US" altLang="ko-KR" dirty="0" err="1"/>
              <a:t>LightShaftTexture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Light Shaft (</a:t>
            </a:r>
            <a:r>
              <a:rPr lang="en-US" altLang="ko-KR" dirty="0" err="1"/>
              <a:t>LightShaftTexture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RenderingTexture</a:t>
            </a:r>
            <a:r>
              <a:rPr lang="en-US" altLang="ko-KR" dirty="0"/>
              <a:t>) </a:t>
            </a:r>
            <a:r>
              <a:rPr lang="ko-KR" altLang="en-US" dirty="0"/>
              <a:t>합성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53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광원 </a:t>
            </a:r>
            <a:r>
              <a:rPr lang="ko-KR" altLang="en-US" dirty="0" err="1"/>
              <a:t>렌더링</a:t>
            </a:r>
            <a:r>
              <a:rPr lang="en-US" altLang="ko-KR" dirty="0"/>
              <a:t>(</a:t>
            </a:r>
            <a:r>
              <a:rPr lang="en-US" altLang="ko-KR" dirty="0" err="1"/>
              <a:t>LightMapTexture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 색으로 화면 채움</a:t>
            </a:r>
            <a:r>
              <a:rPr lang="en-US" altLang="ko-KR" dirty="0"/>
              <a:t>(</a:t>
            </a:r>
            <a:r>
              <a:rPr lang="ko-KR" altLang="en-US" dirty="0"/>
              <a:t>혹은 배경 이미지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화면에 존재하는 광원을 </a:t>
            </a:r>
            <a:r>
              <a:rPr lang="ko-KR" altLang="en-US" dirty="0" err="1"/>
              <a:t>렌더링</a:t>
            </a:r>
            <a:r>
              <a:rPr lang="ko-KR" altLang="en-US" dirty="0"/>
              <a:t> 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9712" y="2924944"/>
            <a:ext cx="4896544" cy="3769863"/>
          </a:xfrm>
          <a:prstGeom prst="rect">
            <a:avLst/>
          </a:prstGeom>
          <a:solidFill>
            <a:srgbClr val="16255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47864" y="376556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7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출력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2617" y="17008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75040" y="17008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663812" y="20608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224317" y="20608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7429" y="200292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in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77429" y="2002928"/>
            <a:ext cx="1152128" cy="64633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24328" y="4267836"/>
            <a:ext cx="37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4437112"/>
            <a:ext cx="224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FragColor</a:t>
            </a:r>
            <a:r>
              <a:rPr lang="en-US" altLang="ko-KR" dirty="0"/>
              <a:t>;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" idx="3"/>
            <a:endCxn id="10" idx="0"/>
          </p:cNvCxnSpPr>
          <p:nvPr/>
        </p:nvCxnSpPr>
        <p:spPr>
          <a:xfrm>
            <a:off x="5214793" y="2312876"/>
            <a:ext cx="984584" cy="2124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131020" y="4437113"/>
            <a:ext cx="2105275" cy="36933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8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광원 </a:t>
            </a:r>
            <a:r>
              <a:rPr lang="ko-KR" altLang="en-US" dirty="0" err="1"/>
              <a:t>렌더링</a:t>
            </a:r>
            <a:r>
              <a:rPr lang="ko-KR" altLang="en-US" dirty="0"/>
              <a:t> 위에 오브젝트 </a:t>
            </a:r>
            <a:r>
              <a:rPr lang="ko-KR" altLang="en-US" dirty="0" err="1"/>
              <a:t>렌더링</a:t>
            </a:r>
            <a:r>
              <a:rPr lang="en-US" altLang="ko-KR" dirty="0"/>
              <a:t>(</a:t>
            </a:r>
            <a:r>
              <a:rPr lang="en-US" altLang="ko-KR" dirty="0" err="1"/>
              <a:t>LightMapTexture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광원이 </a:t>
            </a:r>
            <a:r>
              <a:rPr lang="ko-KR" altLang="en-US" dirty="0" err="1"/>
              <a:t>렌더링</a:t>
            </a:r>
            <a:r>
              <a:rPr lang="ko-KR" altLang="en-US" dirty="0"/>
              <a:t> 된 결과 위에 오브젝트를 </a:t>
            </a:r>
            <a:r>
              <a:rPr lang="ko-KR" altLang="en-US" dirty="0" err="1"/>
              <a:t>렌더링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오브젝트들은 검은색으로 </a:t>
            </a:r>
            <a:r>
              <a:rPr lang="ko-KR" altLang="en-US" dirty="0" err="1"/>
              <a:t>렌더링</a:t>
            </a:r>
            <a:endParaRPr lang="en-US" altLang="ko-KR" dirty="0"/>
          </a:p>
          <a:p>
            <a:pPr lvl="1"/>
            <a:r>
              <a:rPr lang="ko-KR" altLang="en-US" dirty="0"/>
              <a:t>차폐되는 영역을 구분하기 위한 방법</a:t>
            </a:r>
          </a:p>
        </p:txBody>
      </p:sp>
      <p:pic>
        <p:nvPicPr>
          <p:cNvPr id="4" name="Picture 4" descr="http://fabiensanglard.net/lightScattering/tutorial1LightAndOcclu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56531"/>
            <a:ext cx="3816424" cy="29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00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en-US" altLang="ko-KR" dirty="0"/>
              <a:t>(</a:t>
            </a:r>
            <a:r>
              <a:rPr lang="en-US" altLang="ko-KR" dirty="0" err="1"/>
              <a:t>RenderingTexture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광원을 제외한 나머지 오브젝트들을 </a:t>
            </a:r>
            <a:r>
              <a:rPr lang="ko-KR" altLang="en-US" dirty="0" err="1"/>
              <a:t>렌더링</a:t>
            </a:r>
            <a:r>
              <a:rPr lang="ko-KR" altLang="en-US" dirty="0"/>
              <a:t> 함</a:t>
            </a:r>
          </a:p>
        </p:txBody>
      </p:sp>
      <p:pic>
        <p:nvPicPr>
          <p:cNvPr id="4" name="Picture 2" descr="http://fabiensanglard.net/lightScattering/tutorial2NormalRend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85" y="2924944"/>
            <a:ext cx="402173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861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Light Shaft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en-US" altLang="ko-KR" dirty="0" err="1"/>
              <a:t>LightShaftTexture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6" descr="http://fabiensanglard.net/lightScattering/tutorial2LightScatter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02" y="2636912"/>
            <a:ext cx="3816425" cy="293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abiensanglard.net/lightScattering/tutorial1LightAndOcclu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2" y="2636915"/>
            <a:ext cx="3816424" cy="29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336730" y="3717035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43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LightShaftTexture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RenderingTexture</a:t>
            </a:r>
            <a:r>
              <a:rPr lang="en-US" altLang="ko-KR" dirty="0"/>
              <a:t> </a:t>
            </a:r>
            <a:r>
              <a:rPr lang="ko-KR" altLang="en-US" dirty="0"/>
              <a:t>합성 </a:t>
            </a:r>
          </a:p>
        </p:txBody>
      </p:sp>
      <p:pic>
        <p:nvPicPr>
          <p:cNvPr id="4" name="Picture 6" descr="http://fabiensanglard.net/lightScattering/tutorial2LightScatter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197339"/>
            <a:ext cx="3384376" cy="260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abiensanglard.net/lightScattering/tutorial2NormalRende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1484784"/>
            <a:ext cx="336703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십자형 5"/>
          <p:cNvSpPr/>
          <p:nvPr/>
        </p:nvSpPr>
        <p:spPr>
          <a:xfrm>
            <a:off x="3779912" y="3744313"/>
            <a:ext cx="936104" cy="864096"/>
          </a:xfrm>
          <a:prstGeom prst="plus">
            <a:avLst>
              <a:gd name="adj" fmla="val 36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8" descr="http://fabiensanglard.net/lightScattering/tutorial3FinalRes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03815"/>
            <a:ext cx="402173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428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 Shaft 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3" y="2204864"/>
            <a:ext cx="4489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사용</a:t>
            </a:r>
            <a:r>
              <a:rPr lang="en-US" altLang="ko-KR" dirty="0"/>
              <a:t> : </a:t>
            </a:r>
            <a:r>
              <a:rPr lang="ko-KR" altLang="en-US" dirty="0"/>
              <a:t>텍스처 두 개가 </a:t>
            </a:r>
            <a:r>
              <a:rPr lang="en-US" altLang="ko-KR" dirty="0"/>
              <a:t>0</a:t>
            </a:r>
            <a:r>
              <a:rPr lang="ko-KR" altLang="en-US" dirty="0"/>
              <a:t>번</a:t>
            </a:r>
            <a:r>
              <a:rPr lang="en-US" altLang="ko-KR" dirty="0"/>
              <a:t>, 1</a:t>
            </a:r>
            <a:r>
              <a:rPr lang="ko-KR" altLang="en-US" dirty="0"/>
              <a:t>번 </a:t>
            </a:r>
            <a:r>
              <a:rPr lang="en-US" altLang="ko-KR" dirty="0"/>
              <a:t>Color buffer </a:t>
            </a:r>
            <a:r>
              <a:rPr lang="ko-KR" altLang="en-US" dirty="0"/>
              <a:t>로 </a:t>
            </a:r>
            <a:r>
              <a:rPr lang="en-US" altLang="ko-KR" dirty="0"/>
              <a:t>Attach </a:t>
            </a:r>
            <a:r>
              <a:rPr lang="ko-KR" altLang="en-US" dirty="0"/>
              <a:t>되어 있음 </a:t>
            </a:r>
            <a:r>
              <a:rPr lang="en-US" altLang="ko-KR" dirty="0"/>
              <a:t>(</a:t>
            </a:r>
            <a:r>
              <a:rPr lang="en-US" altLang="ko-KR" dirty="0" err="1"/>
              <a:t>RenderingTexture</a:t>
            </a:r>
            <a:r>
              <a:rPr lang="en-US" altLang="ko-KR" dirty="0"/>
              <a:t>, </a:t>
            </a:r>
            <a:r>
              <a:rPr lang="en-US" altLang="ko-KR" dirty="0" err="1"/>
              <a:t>LightMapTexture</a:t>
            </a:r>
            <a:r>
              <a:rPr lang="en-US" altLang="ko-KR" dirty="0"/>
              <a:t>)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0 </a:t>
            </a:r>
            <a:r>
              <a:rPr lang="ko-KR" altLang="en-US" dirty="0"/>
              <a:t>번 </a:t>
            </a:r>
            <a:r>
              <a:rPr lang="en-US" altLang="ko-KR" dirty="0"/>
              <a:t>location</a:t>
            </a:r>
            <a:r>
              <a:rPr lang="ko-KR" altLang="en-US" dirty="0"/>
              <a:t>엔 원래 </a:t>
            </a:r>
            <a:r>
              <a:rPr lang="ko-KR" altLang="en-US" dirty="0" err="1"/>
              <a:t>렌더링</a:t>
            </a:r>
            <a:r>
              <a:rPr lang="ko-KR" altLang="en-US" dirty="0"/>
              <a:t> 결과를 출력</a:t>
            </a:r>
            <a:endParaRPr lang="en-US" altLang="ko-KR" dirty="0"/>
          </a:p>
          <a:p>
            <a:pPr latinLnBrk="0"/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location</a:t>
            </a:r>
            <a:r>
              <a:rPr lang="ko-KR" altLang="en-US" dirty="0"/>
              <a:t>엔 </a:t>
            </a:r>
            <a:r>
              <a:rPr lang="en-US" altLang="ko-KR" dirty="0"/>
              <a:t>Light Shaft </a:t>
            </a:r>
            <a:r>
              <a:rPr lang="ko-KR" altLang="en-US" dirty="0"/>
              <a:t>를 위한 결과 출력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한번 </a:t>
            </a:r>
            <a:r>
              <a:rPr lang="ko-KR" altLang="en-US" dirty="0" err="1"/>
              <a:t>렌더링으로</a:t>
            </a:r>
            <a:r>
              <a:rPr lang="ko-KR" altLang="en-US" dirty="0"/>
              <a:t> 두 개의 텍스처 생성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882208" y="2114668"/>
            <a:ext cx="1584176" cy="1692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화살표 연결선 8"/>
          <p:cNvCxnSpPr>
            <a:stCxn id="7" idx="2"/>
            <a:endCxn id="15" idx="0"/>
          </p:cNvCxnSpPr>
          <p:nvPr/>
        </p:nvCxnSpPr>
        <p:spPr>
          <a:xfrm flipH="1">
            <a:off x="5607649" y="3806856"/>
            <a:ext cx="1066647" cy="11246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  <a:endCxn id="14" idx="0"/>
          </p:cNvCxnSpPr>
          <p:nvPr/>
        </p:nvCxnSpPr>
        <p:spPr>
          <a:xfrm>
            <a:off x="6674296" y="3806856"/>
            <a:ext cx="973716" cy="11010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864" y="6377023"/>
            <a:ext cx="187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 err="1"/>
              <a:t>RenderingTexture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93906" y="6377023"/>
            <a:ext cx="190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 err="1"/>
              <a:t>LightSourceTexture</a:t>
            </a:r>
            <a:endParaRPr lang="ko-KR" altLang="en-US" sz="1400" dirty="0"/>
          </a:p>
        </p:txBody>
      </p:sp>
      <p:pic>
        <p:nvPicPr>
          <p:cNvPr id="14" name="Picture 4" descr="http://fabiensanglard.net/lightScattering/tutorial1LightAndOcclu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06" y="4907885"/>
            <a:ext cx="1908212" cy="14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fabiensanglard.net/lightScattering/tutorial2NormalRende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65" y="4931479"/>
            <a:ext cx="1877567" cy="14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47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fabiensanglard.net/lightScattering/tutorial2LightScatter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10995"/>
            <a:ext cx="2364677" cy="18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fabiensanglard.net/lightScattering/tutorial1LightAndOcclu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221" y="1184872"/>
            <a:ext cx="2371384" cy="18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 Shaft 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147750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사용</a:t>
            </a:r>
            <a:r>
              <a:rPr lang="en-US" altLang="ko-KR" dirty="0"/>
              <a:t> : </a:t>
            </a:r>
            <a:r>
              <a:rPr lang="ko-KR" altLang="en-US" dirty="0"/>
              <a:t>텍스처 하나가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Color buffer </a:t>
            </a:r>
            <a:r>
              <a:rPr lang="ko-KR" altLang="en-US" dirty="0"/>
              <a:t>로 </a:t>
            </a:r>
            <a:r>
              <a:rPr lang="en-US" altLang="ko-KR" dirty="0"/>
              <a:t>Attach </a:t>
            </a:r>
            <a:r>
              <a:rPr lang="ko-KR" altLang="en-US" dirty="0"/>
              <a:t>되어 있음 </a:t>
            </a:r>
            <a:r>
              <a:rPr lang="en-US" altLang="ko-KR" dirty="0"/>
              <a:t>(</a:t>
            </a:r>
            <a:r>
              <a:rPr lang="en-US" altLang="ko-KR" dirty="0" err="1"/>
              <a:t>LightMapTexture</a:t>
            </a:r>
            <a:r>
              <a:rPr lang="en-US" altLang="ko-KR" dirty="0"/>
              <a:t>)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/>
              <a:t>Light Shaft </a:t>
            </a:r>
            <a:r>
              <a:rPr lang="ko-KR" altLang="en-US" dirty="0"/>
              <a:t>적용 후 </a:t>
            </a:r>
            <a:r>
              <a:rPr lang="en-US" altLang="ko-KR" dirty="0"/>
              <a:t>location 0 </a:t>
            </a:r>
            <a:r>
              <a:rPr lang="ko-KR" altLang="en-US" dirty="0"/>
              <a:t>번으로 출력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1588" y="3027668"/>
            <a:ext cx="1584176" cy="1692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0647" y="6459619"/>
            <a:ext cx="234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>
                <a:solidFill>
                  <a:schemeClr val="bg1"/>
                </a:solidFill>
              </a:rPr>
              <a:t>LightShaftTexture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3294672">
            <a:off x="4732415" y="3272322"/>
            <a:ext cx="936104" cy="5704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3294672">
            <a:off x="5902553" y="4981573"/>
            <a:ext cx="936104" cy="5704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1172" y="2653400"/>
            <a:ext cx="234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 err="1">
                <a:solidFill>
                  <a:schemeClr val="bg1"/>
                </a:solidFill>
              </a:rPr>
              <a:t>LightMapTexture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54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fabiensanglard.net/lightScattering/tutorial2NormalRend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1839"/>
            <a:ext cx="2277328" cy="17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 Shaft 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340" y="3547258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를 </a:t>
            </a:r>
            <a:r>
              <a:rPr lang="en-US" altLang="ko-KR" dirty="0"/>
              <a:t>Main </a:t>
            </a:r>
            <a:r>
              <a:rPr lang="en-US" altLang="ko-KR" dirty="0" err="1"/>
              <a:t>Framebuffer</a:t>
            </a:r>
            <a:r>
              <a:rPr lang="en-US" altLang="ko-KR" dirty="0"/>
              <a:t> </a:t>
            </a:r>
            <a:r>
              <a:rPr lang="ko-KR" altLang="en-US" dirty="0"/>
              <a:t>로 원복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 err="1"/>
              <a:t>RenderingTexture</a:t>
            </a:r>
            <a:r>
              <a:rPr lang="en-US" altLang="ko-KR" dirty="0"/>
              <a:t>, </a:t>
            </a:r>
            <a:r>
              <a:rPr lang="en-US" altLang="ko-KR" dirty="0" err="1"/>
              <a:t>LightShaftTexture</a:t>
            </a:r>
            <a:r>
              <a:rPr lang="en-US" altLang="ko-KR" dirty="0"/>
              <a:t> </a:t>
            </a:r>
            <a:r>
              <a:rPr lang="ko-KR" altLang="en-US" dirty="0"/>
              <a:t>텍스처를 합성 후 출력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2091" y="3547257"/>
            <a:ext cx="1584176" cy="14462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</a:t>
            </a:r>
          </a:p>
        </p:txBody>
      </p:sp>
      <p:cxnSp>
        <p:nvCxnSpPr>
          <p:cNvPr id="17" name="직선 화살표 연결선 16"/>
          <p:cNvCxnSpPr>
            <a:stCxn id="8" idx="2"/>
          </p:cNvCxnSpPr>
          <p:nvPr/>
        </p:nvCxnSpPr>
        <p:spPr>
          <a:xfrm>
            <a:off x="6684179" y="4993516"/>
            <a:ext cx="0" cy="218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http://fabiensanglard.net/lightScattering/tutorial2LightScatter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23" y="1268760"/>
            <a:ext cx="2364677" cy="18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87730" y="2717384"/>
            <a:ext cx="234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>
                <a:solidFill>
                  <a:schemeClr val="bg1"/>
                </a:solidFill>
              </a:rPr>
              <a:t>LightShaftTexture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9832" y="2686606"/>
            <a:ext cx="187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600" dirty="0" err="1">
                <a:solidFill>
                  <a:schemeClr val="bg1"/>
                </a:solidFill>
              </a:rPr>
              <a:t>RenderingTexture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6417280" y="3024784"/>
            <a:ext cx="432048" cy="457926"/>
          </a:xfrm>
          <a:prstGeom prst="plus">
            <a:avLst>
              <a:gd name="adj" fmla="val 38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8" descr="http://fabiensanglard.net/lightScattering/tutorial3FinalRes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30" y="5250376"/>
            <a:ext cx="1988698" cy="153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56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4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en-US" altLang="ko-KR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 dirty="0" err="1"/>
              <a:t>출력값은</a:t>
            </a:r>
            <a:r>
              <a:rPr lang="ko-KR" altLang="en-US" dirty="0"/>
              <a:t> 어디에 저장되고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어딘가에서 만들어진 </a:t>
            </a:r>
            <a:r>
              <a:rPr lang="ko-KR" altLang="en-US" dirty="0" err="1"/>
              <a:t>프레임버퍼에</a:t>
            </a:r>
            <a:r>
              <a:rPr lang="ko-KR" altLang="en-US" dirty="0"/>
              <a:t> </a:t>
            </a:r>
            <a:r>
              <a:rPr lang="ko-KR" altLang="en-US" dirty="0" err="1"/>
              <a:t>보내진다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 dirty="0" err="1"/>
              <a:t>출력값을</a:t>
            </a:r>
            <a:r>
              <a:rPr lang="ko-KR" altLang="en-US" dirty="0"/>
              <a:t> 원하는 버퍼에 저장할 수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프레임버퍼 오브젝트를 사용하여 저장 가능</a:t>
            </a:r>
          </a:p>
        </p:txBody>
      </p:sp>
    </p:spTree>
    <p:extLst>
      <p:ext uri="{BB962C8B-B14F-4D97-AF65-F5344CB8AC3E}">
        <p14:creationId xmlns:p14="http://schemas.microsoft.com/office/powerpoint/2010/main" val="288135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4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1916832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glutInit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glutInitDisplayMode</a:t>
            </a:r>
            <a:r>
              <a:rPr lang="en-US" altLang="ko-KR" dirty="0"/>
              <a:t>(GLUT_DOUBLE|GLUT_RGBA);</a:t>
            </a:r>
          </a:p>
          <a:p>
            <a:r>
              <a:rPr lang="en-US" altLang="ko-KR" dirty="0" err="1"/>
              <a:t>glutInitWindowSize</a:t>
            </a:r>
            <a:r>
              <a:rPr lang="en-US" altLang="ko-KR" dirty="0"/>
              <a:t>(1024, 768);</a:t>
            </a:r>
          </a:p>
          <a:p>
            <a:r>
              <a:rPr lang="en-US" altLang="ko-KR" dirty="0" err="1"/>
              <a:t>glutInitWindowPosition</a:t>
            </a:r>
            <a:r>
              <a:rPr lang="en-US" altLang="ko-KR" dirty="0"/>
              <a:t>(100, 100);</a:t>
            </a:r>
          </a:p>
          <a:p>
            <a:r>
              <a:rPr lang="en-US" altLang="ko-KR" dirty="0" err="1"/>
              <a:t>glutCreateWindow</a:t>
            </a:r>
            <a:r>
              <a:rPr lang="en-US" altLang="ko-KR" dirty="0"/>
              <a:t>("Tutorial 05");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3717032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main() </a:t>
            </a:r>
            <a:r>
              <a:rPr lang="ko-KR" altLang="en-US" dirty="0"/>
              <a:t>에 있던 위와 같은 함수들은 프레임버퍼를 만들고 특성을 부여하는 기능을 함</a:t>
            </a:r>
          </a:p>
        </p:txBody>
      </p:sp>
    </p:spTree>
    <p:extLst>
      <p:ext uri="{BB962C8B-B14F-4D97-AF65-F5344CB8AC3E}">
        <p14:creationId xmlns:p14="http://schemas.microsoft.com/office/powerpoint/2010/main" val="231259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82076" y="2636912"/>
            <a:ext cx="2376264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Buffer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24600" y="226758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58340" y="324433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768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66452" y="2636912"/>
            <a:ext cx="2376264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08976" y="226758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42716" y="324433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768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3956" y="1412776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glutInitDisplayMode</a:t>
            </a:r>
            <a:r>
              <a:rPr lang="en-US" altLang="ko-KR" dirty="0"/>
              <a:t>(GLUT_DOUBLE|GLUT_RGBA);</a:t>
            </a:r>
          </a:p>
          <a:p>
            <a:r>
              <a:rPr lang="en-US" altLang="ko-KR" dirty="0" err="1"/>
              <a:t>glutInitWindowSize</a:t>
            </a:r>
            <a:r>
              <a:rPr lang="en-US" altLang="ko-KR" dirty="0"/>
              <a:t>(1024, 768);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07704" y="3861048"/>
            <a:ext cx="72008" cy="7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13" idx="0"/>
          </p:cNvCxnSpPr>
          <p:nvPr/>
        </p:nvCxnSpPr>
        <p:spPr>
          <a:xfrm flipH="1">
            <a:off x="1872475" y="3933056"/>
            <a:ext cx="71233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2076" y="4941168"/>
            <a:ext cx="98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RGBA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92080" y="3861048"/>
            <a:ext cx="72008" cy="7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1"/>
            <a:endCxn id="13" idx="0"/>
          </p:cNvCxnSpPr>
          <p:nvPr/>
        </p:nvCxnSpPr>
        <p:spPr>
          <a:xfrm flipH="1">
            <a:off x="1872475" y="3897052"/>
            <a:ext cx="3419605" cy="1044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87508" y="6182980"/>
            <a:ext cx="216024" cy="31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98679" y="6502370"/>
            <a:ext cx="993682" cy="31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31424" y="5125834"/>
            <a:ext cx="172819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Display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4940505">
            <a:off x="5761962" y="4469299"/>
            <a:ext cx="726414" cy="2832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2497299">
            <a:off x="3195781" y="4775657"/>
            <a:ext cx="2234624" cy="2832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으로 구부러진 화살표 24"/>
          <p:cNvSpPr/>
          <p:nvPr/>
        </p:nvSpPr>
        <p:spPr>
          <a:xfrm rot="3577718">
            <a:off x="5158929" y="4126117"/>
            <a:ext cx="303966" cy="108012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오른쪽으로 구부러진 화살표 25"/>
          <p:cNvSpPr/>
          <p:nvPr/>
        </p:nvSpPr>
        <p:spPr>
          <a:xfrm rot="14631883">
            <a:off x="5421397" y="4433130"/>
            <a:ext cx="303966" cy="108012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0167868">
            <a:off x="4835876" y="4594053"/>
            <a:ext cx="126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Swap!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13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2103</Words>
  <Application>Microsoft Office PowerPoint</Application>
  <PresentationFormat>화면 슬라이드 쇼(4:3)</PresentationFormat>
  <Paragraphs>406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맑은 고딕</vt:lpstr>
      <vt:lpstr>Arial</vt:lpstr>
      <vt:lpstr>Wingdings</vt:lpstr>
      <vt:lpstr>Office 테마</vt:lpstr>
      <vt:lpstr>전공특강</vt:lpstr>
      <vt:lpstr>개요</vt:lpstr>
      <vt:lpstr>프레그먼트 쉐이더 출력</vt:lpstr>
      <vt:lpstr>프레그먼트 쉐이더 출력</vt:lpstr>
      <vt:lpstr>프레그먼트 쉐이더 출력</vt:lpstr>
      <vt:lpstr>프레그먼트 쉐이더 출력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실습</vt:lpstr>
      <vt:lpstr>쉐이더 준비</vt:lpstr>
      <vt:lpstr>데이터 준비</vt:lpstr>
      <vt:lpstr>데이터 준비</vt:lpstr>
      <vt:lpstr>렌더링</vt:lpstr>
      <vt:lpstr>Bloom</vt:lpstr>
      <vt:lpstr>Bloom</vt:lpstr>
      <vt:lpstr>Bloom</vt:lpstr>
      <vt:lpstr>Bloom</vt:lpstr>
      <vt:lpstr>Bloom</vt:lpstr>
      <vt:lpstr>Bloom</vt:lpstr>
      <vt:lpstr>Bloom</vt:lpstr>
      <vt:lpstr>Bloom</vt:lpstr>
      <vt:lpstr>Bloom (구현)</vt:lpstr>
      <vt:lpstr>Bloom (구현)</vt:lpstr>
      <vt:lpstr>Bloom (구현)</vt:lpstr>
      <vt:lpstr>실습</vt:lpstr>
      <vt:lpstr>Light Shaft</vt:lpstr>
      <vt:lpstr>Light Shaft</vt:lpstr>
      <vt:lpstr>Light Shaft</vt:lpstr>
      <vt:lpstr>Light Shaft</vt:lpstr>
      <vt:lpstr>Light Shaft</vt:lpstr>
      <vt:lpstr>광원 렌더링(LightMapTexture)</vt:lpstr>
      <vt:lpstr>광원 렌더링 위에 오브젝트 렌더링(LightMapTexture)</vt:lpstr>
      <vt:lpstr>렌더링(RenderingTexture)</vt:lpstr>
      <vt:lpstr>Light Shaft 생성(LightShaftTexture)</vt:lpstr>
      <vt:lpstr>LightShaftTexture 와 RenderingTexture 합성 </vt:lpstr>
      <vt:lpstr>Light Shaft (구현)</vt:lpstr>
      <vt:lpstr>Light Shaft (구현)</vt:lpstr>
      <vt:lpstr>Light Shaft (구현)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LeeYongsun</cp:lastModifiedBy>
  <cp:revision>222</cp:revision>
  <dcterms:created xsi:type="dcterms:W3CDTF">2006-10-05T04:04:58Z</dcterms:created>
  <dcterms:modified xsi:type="dcterms:W3CDTF">2018-06-21T07:01:09Z</dcterms:modified>
</cp:coreProperties>
</file>