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5" r:id="rId4"/>
    <p:sldId id="289" r:id="rId5"/>
    <p:sldId id="291" r:id="rId6"/>
    <p:sldId id="290" r:id="rId7"/>
    <p:sldId id="288" r:id="rId8"/>
    <p:sldId id="292" r:id="rId9"/>
    <p:sldId id="293" r:id="rId10"/>
    <p:sldId id="287" r:id="rId11"/>
    <p:sldId id="295" r:id="rId12"/>
    <p:sldId id="307" r:id="rId13"/>
    <p:sldId id="294" r:id="rId14"/>
    <p:sldId id="308" r:id="rId15"/>
    <p:sldId id="296" r:id="rId16"/>
    <p:sldId id="309" r:id="rId17"/>
    <p:sldId id="310" r:id="rId18"/>
    <p:sldId id="297" r:id="rId19"/>
    <p:sldId id="298" r:id="rId20"/>
    <p:sldId id="299" r:id="rId21"/>
    <p:sldId id="300" r:id="rId22"/>
    <p:sldId id="301" r:id="rId23"/>
    <p:sldId id="302" r:id="rId24"/>
    <p:sldId id="261" r:id="rId25"/>
    <p:sldId id="303" r:id="rId26"/>
    <p:sldId id="306" r:id="rId27"/>
    <p:sldId id="304" r:id="rId28"/>
    <p:sldId id="281" r:id="rId29"/>
    <p:sldId id="28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전공특강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</a:t>
            </a:r>
            <a:r>
              <a:rPr lang="en-US" altLang="ko-KR" dirty="0" smtClean="0"/>
              <a:t>2</a:t>
            </a:r>
            <a:endParaRPr lang="en-US" altLang="ko-KR" dirty="0" smtClean="0"/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61002" y="2283609"/>
            <a:ext cx="7128792" cy="2009380"/>
            <a:chOff x="1107114" y="2744834"/>
            <a:chExt cx="7128792" cy="2009380"/>
          </a:xfrm>
        </p:grpSpPr>
        <p:grpSp>
          <p:nvGrpSpPr>
            <p:cNvPr id="3" name="그룹 2"/>
            <p:cNvGrpSpPr/>
            <p:nvPr/>
          </p:nvGrpSpPr>
          <p:grpSpPr>
            <a:xfrm>
              <a:off x="1320950" y="3053936"/>
              <a:ext cx="581724" cy="611220"/>
              <a:chOff x="1325980" y="3018070"/>
              <a:chExt cx="1296144" cy="1220950"/>
            </a:xfrm>
          </p:grpSpPr>
          <p:sp>
            <p:nvSpPr>
              <p:cNvPr id="4" name="순서도: 연결자 3"/>
              <p:cNvSpPr/>
              <p:nvPr/>
            </p:nvSpPr>
            <p:spPr>
              <a:xfrm>
                <a:off x="1542004" y="3018070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1325980" y="4018348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연결자 5"/>
              <p:cNvSpPr/>
              <p:nvPr/>
            </p:nvSpPr>
            <p:spPr>
              <a:xfrm>
                <a:off x="2478108" y="411378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연결자 6"/>
              <p:cNvSpPr/>
              <p:nvPr/>
            </p:nvSpPr>
            <p:spPr>
              <a:xfrm>
                <a:off x="2334092" y="307012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순서도: 연결자 7"/>
            <p:cNvSpPr/>
            <p:nvPr/>
          </p:nvSpPr>
          <p:spPr>
            <a:xfrm>
              <a:off x="7155786" y="275066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6939762" y="3750942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8091890" y="384637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47874" y="280271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835306" y="3111342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7114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Vertices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5786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Vertices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571610" y="3113986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43418" y="2744834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47224" y="4941168"/>
            <a:ext cx="532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Vertex </a:t>
            </a:r>
            <a:r>
              <a:rPr lang="en-US" altLang="ko-KR" sz="2800" dirty="0" err="1" smtClean="0"/>
              <a:t>Shader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의 입력인 </a:t>
            </a:r>
            <a:r>
              <a:rPr lang="en-US" altLang="ko-KR" sz="2800" dirty="0" smtClean="0"/>
              <a:t>Vertices </a:t>
            </a:r>
            <a:r>
              <a:rPr lang="ko-KR" altLang="en-US" sz="2800" dirty="0" smtClean="0"/>
              <a:t>설정 필요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955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27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1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>
            <a:off x="971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0"/>
            <a:endCxn id="5" idx="2"/>
          </p:cNvCxnSpPr>
          <p:nvPr/>
        </p:nvCxnSpPr>
        <p:spPr>
          <a:xfrm>
            <a:off x="4572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(0, 0, 0)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(0, 1, 0)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-1, 0)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56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(1, 0, 0)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6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(-1, 0, 0)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446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63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79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6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58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92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6453336"/>
            <a:ext cx="864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투영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매트릭스에 따라 달라질 수 있으나 일단 기본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기반으로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6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9872" y="162880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Vertices !</a:t>
            </a:r>
            <a:endParaRPr lang="ko-KR" altLang="en-US" sz="3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982187" y="4993831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422347" y="2832351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933111" y="353849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777541" y="3378026"/>
            <a:ext cx="2089296" cy="442650"/>
            <a:chOff x="4860032" y="4354502"/>
            <a:chExt cx="2089296" cy="442650"/>
          </a:xfrm>
        </p:grpSpPr>
        <p:sp>
          <p:nvSpPr>
            <p:cNvPr id="11" name="타원 1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5112" y="435450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3" name="직선 연결선 12"/>
          <p:cNvCxnSpPr>
            <a:stCxn id="8" idx="3"/>
            <a:endCxn id="11" idx="2"/>
          </p:cNvCxnSpPr>
          <p:nvPr/>
        </p:nvCxnSpPr>
        <p:spPr>
          <a:xfrm flipV="1">
            <a:off x="3422347" y="371266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>
            <a:off x="4885553" y="382067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8771" y="4773513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2347" y="2647685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795719" y="4628715"/>
            <a:ext cx="2122577" cy="483600"/>
            <a:chOff x="4860032" y="4313552"/>
            <a:chExt cx="2122577" cy="483600"/>
          </a:xfrm>
        </p:grpSpPr>
        <p:sp>
          <p:nvSpPr>
            <p:cNvPr id="20" name="타원 1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393" y="43135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0.0,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직선 연결선 21"/>
          <p:cNvCxnSpPr>
            <a:stCxn id="11" idx="4"/>
            <a:endCxn id="20" idx="0"/>
          </p:cNvCxnSpPr>
          <p:nvPr/>
        </p:nvCxnSpPr>
        <p:spPr>
          <a:xfrm>
            <a:off x="4885553" y="3820676"/>
            <a:ext cx="18178" cy="107561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769014" y="4616019"/>
            <a:ext cx="1944216" cy="497565"/>
            <a:chOff x="3321554" y="4299587"/>
            <a:chExt cx="1944216" cy="497565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1554" y="429958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(0.0,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0.0,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" name="직선 연결선 25"/>
          <p:cNvCxnSpPr>
            <a:stCxn id="11" idx="3"/>
            <a:endCxn id="24" idx="7"/>
          </p:cNvCxnSpPr>
          <p:nvPr/>
        </p:nvCxnSpPr>
        <p:spPr>
          <a:xfrm flipH="1">
            <a:off x="3491880" y="3789040"/>
            <a:ext cx="1317297" cy="114015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2"/>
            <a:endCxn id="24" idx="6"/>
          </p:cNvCxnSpPr>
          <p:nvPr/>
        </p:nvCxnSpPr>
        <p:spPr>
          <a:xfrm flipH="1">
            <a:off x="3523516" y="5004303"/>
            <a:ext cx="1272203" cy="126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002545" y="5025793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45" y="5025793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485591" y="3263760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91" y="3263760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479058" y="5002156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8" y="5002156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  <a:endCxn id="4" idx="3"/>
          </p:cNvCxnSpPr>
          <p:nvPr/>
        </p:nvCxnSpPr>
        <p:spPr>
          <a:xfrm>
            <a:off x="971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4572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4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(0, 0, 0)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(0, 1, 0)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(0, -1, 0)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(1, 0, 0)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(-1, 0, 0)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446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3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79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046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458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92217" y="37843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03848" y="1624234"/>
            <a:ext cx="5066344" cy="5157864"/>
            <a:chOff x="9712" y="4581128"/>
            <a:chExt cx="5066344" cy="5157864"/>
          </a:xfrm>
        </p:grpSpPr>
        <p:sp>
          <p:nvSpPr>
            <p:cNvPr id="21" name="타원 2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12" y="936966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0.0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, 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8162180" y="1840258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738257" y="3841268"/>
            <a:ext cx="2524153" cy="2940830"/>
            <a:chOff x="2551903" y="4581128"/>
            <a:chExt cx="2524153" cy="2940830"/>
          </a:xfrm>
        </p:grpSpPr>
        <p:sp>
          <p:nvSpPr>
            <p:cNvPr id="26" name="타원 25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903" y="71526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(1.0,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1.0,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8" name="직선 연결선 27"/>
          <p:cNvCxnSpPr>
            <a:stCxn id="21" idx="4"/>
            <a:endCxn id="26" idx="0"/>
          </p:cNvCxnSpPr>
          <p:nvPr/>
        </p:nvCxnSpPr>
        <p:spPr>
          <a:xfrm flipH="1">
            <a:off x="8154398" y="1840258"/>
            <a:ext cx="7782" cy="200101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9557" y="3841268"/>
            <a:ext cx="3785600" cy="2929366"/>
            <a:chOff x="1290456" y="4581128"/>
            <a:chExt cx="3785600" cy="2929366"/>
          </a:xfrm>
        </p:grpSpPr>
        <p:sp>
          <p:nvSpPr>
            <p:cNvPr id="30" name="타원 2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0456" y="714116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(0.0,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0.0,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0.0)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직선 연결선 31"/>
          <p:cNvCxnSpPr>
            <a:stCxn id="21" idx="3"/>
            <a:endCxn id="30" idx="7"/>
          </p:cNvCxnSpPr>
          <p:nvPr/>
        </p:nvCxnSpPr>
        <p:spPr>
          <a:xfrm flipH="1">
            <a:off x="4633521" y="1808622"/>
            <a:ext cx="3452283" cy="2064282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2"/>
            <a:endCxn id="30" idx="6"/>
          </p:cNvCxnSpPr>
          <p:nvPr/>
        </p:nvCxnSpPr>
        <p:spPr>
          <a:xfrm flipH="1">
            <a:off x="4665157" y="3949280"/>
            <a:ext cx="3381229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36568" y="6397862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68" y="6397862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960859" y="6411454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859" y="6411454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487110" y="6417921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110" y="6417921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Vertex </a:t>
            </a:r>
            <a:r>
              <a:rPr lang="ko-KR" altLang="en-US" dirty="0" smtClean="0"/>
              <a:t>데이터는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형식으로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81952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.0,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2" y="2744540"/>
                <a:ext cx="1688219" cy="369332"/>
              </a:xfrm>
              <a:prstGeom prst="rect">
                <a:avLst/>
              </a:prstGeom>
              <a:blipFill>
                <a:blip r:embed="rId2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78213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.0,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13" y="2744540"/>
                <a:ext cx="1688219" cy="369332"/>
              </a:xfrm>
              <a:prstGeom prst="rect">
                <a:avLst/>
              </a:prstGeom>
              <a:blipFill>
                <a:blip r:embed="rId3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23106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(1.0, 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06" y="2744540"/>
                <a:ext cx="1688219" cy="369332"/>
              </a:xfrm>
              <a:prstGeom prst="rect">
                <a:avLst/>
              </a:prstGeom>
              <a:blipFill>
                <a:blip r:embed="rId4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1624"/>
              </p:ext>
            </p:extLst>
          </p:nvPr>
        </p:nvGraphicFramePr>
        <p:xfrm>
          <a:off x="1694478" y="314096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75656" y="5085184"/>
            <a:ext cx="665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float </a:t>
            </a:r>
            <a:r>
              <a:rPr lang="en-US" altLang="ko-KR" dirty="0" smtClean="0"/>
              <a:t>vertices[] </a:t>
            </a:r>
            <a:r>
              <a:rPr lang="en-US" altLang="ko-KR" dirty="0" smtClean="0"/>
              <a:t>= </a:t>
            </a:r>
            <a:r>
              <a:rPr lang="en-US" altLang="ko-KR" dirty="0" smtClean="0"/>
              <a:t>{0.0f</a:t>
            </a:r>
            <a:r>
              <a:rPr lang="en-US" altLang="ko-KR" dirty="0" smtClean="0"/>
              <a:t>, </a:t>
            </a:r>
            <a:r>
              <a:rPr lang="en-US" altLang="ko-KR" dirty="0" smtClean="0"/>
              <a:t>0.0f</a:t>
            </a:r>
            <a:r>
              <a:rPr lang="en-US" altLang="ko-KR" dirty="0" smtClean="0"/>
              <a:t>, 0.0f, </a:t>
            </a:r>
            <a:r>
              <a:rPr lang="en-US" altLang="ko-KR" dirty="0" smtClean="0"/>
              <a:t>1.0f</a:t>
            </a:r>
            <a:r>
              <a:rPr lang="en-US" altLang="ko-KR" dirty="0" smtClean="0"/>
              <a:t>, </a:t>
            </a:r>
            <a:r>
              <a:rPr lang="en-US" altLang="ko-KR" dirty="0" smtClean="0"/>
              <a:t>0.0f</a:t>
            </a:r>
            <a:r>
              <a:rPr lang="en-US" altLang="ko-KR" dirty="0" smtClean="0"/>
              <a:t>, 0.0f, 1.0f, </a:t>
            </a:r>
            <a:r>
              <a:rPr lang="en-US" altLang="ko-KR" dirty="0" smtClean="0"/>
              <a:t>1.0f</a:t>
            </a:r>
            <a:r>
              <a:rPr lang="en-US" altLang="ko-KR" dirty="0" smtClean="0"/>
              <a:t>, 0.0f};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427984" y="3933056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4478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5679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77049" y="274681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2" y="42063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vertex </a:t>
            </a:r>
            <a:r>
              <a:rPr lang="ko-KR" altLang="en-US" dirty="0" smtClean="0"/>
              <a:t>순서가 중요함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528" y="1700808"/>
            <a:ext cx="865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float </a:t>
            </a:r>
            <a:r>
              <a:rPr lang="en-US" altLang="ko-KR" sz="2400" dirty="0" smtClean="0"/>
              <a:t>vertices[] </a:t>
            </a:r>
            <a:r>
              <a:rPr lang="en-US" altLang="ko-KR" sz="2400" dirty="0" smtClean="0"/>
              <a:t>= </a:t>
            </a:r>
            <a:r>
              <a:rPr lang="en-US" altLang="ko-KR" sz="2400" dirty="0" smtClean="0"/>
              <a:t>{0.0f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0.0f</a:t>
            </a:r>
            <a:r>
              <a:rPr lang="en-US" altLang="ko-KR" sz="2400" dirty="0" smtClean="0"/>
              <a:t>, 0.0f, </a:t>
            </a:r>
            <a:r>
              <a:rPr lang="en-US" altLang="ko-KR" sz="2400" dirty="0" smtClean="0"/>
              <a:t>1.0f</a:t>
            </a:r>
            <a:r>
              <a:rPr lang="en-US" altLang="ko-KR" sz="2400" dirty="0" smtClean="0"/>
              <a:t>, </a:t>
            </a:r>
            <a:r>
              <a:rPr lang="en-US" altLang="ko-KR" sz="2400" dirty="0" smtClean="0"/>
              <a:t>0.0f</a:t>
            </a:r>
            <a:r>
              <a:rPr lang="en-US" altLang="ko-KR" sz="2400" dirty="0" smtClean="0"/>
              <a:t>, 0.0f, 1.0f, </a:t>
            </a:r>
            <a:r>
              <a:rPr lang="en-US" altLang="ko-KR" sz="2400" dirty="0" smtClean="0"/>
              <a:t>1.0f</a:t>
            </a:r>
            <a:r>
              <a:rPr lang="en-US" altLang="ko-KR" sz="2400" dirty="0" smtClean="0"/>
              <a:t>, 0.0f};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314096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위 </a:t>
            </a:r>
            <a:r>
              <a:rPr lang="en-US" altLang="ko-KR" sz="2400" dirty="0" smtClean="0"/>
              <a:t>array </a:t>
            </a:r>
            <a:r>
              <a:rPr lang="ko-KR" altLang="en-US" sz="2400" dirty="0" smtClean="0"/>
              <a:t>는 어디에 저장이 되어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58112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위 </a:t>
            </a:r>
            <a:r>
              <a:rPr lang="en-US" altLang="ko-KR" sz="2400" dirty="0" smtClean="0"/>
              <a:t>array 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OpenGL </a:t>
            </a:r>
            <a:r>
              <a:rPr lang="ko-KR" altLang="en-US" sz="2400" dirty="0" smtClean="0"/>
              <a:t>에서 바로 사용 가능할까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9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64088" y="2348880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GPU Memory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35585" cy="2825968"/>
            <a:chOff x="4427984" y="2780928"/>
            <a:chExt cx="3888432" cy="3312368"/>
          </a:xfrm>
        </p:grpSpPr>
        <p:sp>
          <p:nvSpPr>
            <p:cNvPr id="7" name="순서도: 처리 6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CPU </a:t>
              </a:r>
              <a:r>
                <a:rPr lang="en-US" altLang="ko-KR" dirty="0" smtClean="0"/>
                <a:t>Memory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331640" y="346887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88880" y="3468869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17640" y="3468869"/>
            <a:ext cx="1971240" cy="1040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HOW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Vertices </a:t>
            </a:r>
            <a:r>
              <a:rPr lang="ko-KR" altLang="en-US" dirty="0" smtClean="0"/>
              <a:t>를 저장하기 위한 </a:t>
            </a:r>
            <a:r>
              <a:rPr lang="en-US" altLang="ko-KR" dirty="0" smtClean="0"/>
              <a:t>OpenGL </a:t>
            </a:r>
            <a:r>
              <a:rPr lang="ko-KR" altLang="en-US" dirty="0" smtClean="0"/>
              <a:t>고유의 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Vertex Buffer </a:t>
            </a:r>
            <a:r>
              <a:rPr lang="en-US" altLang="ko-KR" dirty="0" smtClean="0"/>
              <a:t>Object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줄여서 </a:t>
            </a:r>
            <a:r>
              <a:rPr lang="en-US" altLang="ko-KR" dirty="0" smtClean="0"/>
              <a:t>VBO </a:t>
            </a:r>
            <a:r>
              <a:rPr lang="ko-KR" altLang="en-US" dirty="0" smtClean="0"/>
              <a:t>라고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52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smtClean="0"/>
              <a:t>OpenGL </a:t>
            </a:r>
            <a:r>
              <a:rPr lang="en-US" altLang="ko-KR" dirty="0" smtClean="0"/>
              <a:t>Buffer Object</a:t>
            </a:r>
          </a:p>
          <a:p>
            <a:pPr marL="742950" lvl="2" indent="-342900"/>
            <a:r>
              <a:rPr lang="ko-KR" altLang="en-US" dirty="0" smtClean="0"/>
              <a:t>다양한 목적으로 사용하기 위한 버퍼 오브젝트</a:t>
            </a:r>
            <a:endParaRPr lang="en-US" altLang="ko-KR" dirty="0" smtClean="0"/>
          </a:p>
          <a:p>
            <a:pPr marL="742950" lvl="2" indent="-342900"/>
            <a:r>
              <a:rPr lang="en-US" altLang="ko-KR" dirty="0" smtClean="0"/>
              <a:t>Vertex </a:t>
            </a:r>
            <a:r>
              <a:rPr lang="ko-KR" altLang="en-US" dirty="0" smtClean="0"/>
              <a:t>사용을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용도로 </a:t>
            </a:r>
            <a:r>
              <a:rPr lang="ko-KR" altLang="en-US" dirty="0" smtClean="0"/>
              <a:t>생성하게 되면</a:t>
            </a:r>
            <a:r>
              <a:rPr lang="en-US" altLang="ko-KR" dirty="0" smtClean="0"/>
              <a:t>, </a:t>
            </a:r>
          </a:p>
          <a:p>
            <a:pPr marL="1200150" lvl="3" indent="-342900"/>
            <a:r>
              <a:rPr lang="en-US" altLang="ko-KR" dirty="0" smtClean="0"/>
              <a:t>Vertex</a:t>
            </a:r>
            <a:r>
              <a:rPr lang="ko-KR" altLang="en-US" dirty="0" smtClean="0"/>
              <a:t> </a:t>
            </a:r>
            <a:r>
              <a:rPr lang="en-US" altLang="ko-KR" dirty="0" smtClean="0"/>
              <a:t>Buffer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라 칭한다</a:t>
            </a:r>
            <a:endParaRPr lang="en-US" altLang="ko-KR" dirty="0" smtClean="0"/>
          </a:p>
          <a:p>
            <a:pPr marL="400050" lvl="2" indent="0">
              <a:buNone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2843808" y="3717032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GPU Memory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419872" y="475556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872" y="4355125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19872" y="5124898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3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19872" y="5492126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19872" y="588918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95576" y="613124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OpenGL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r>
              <a:rPr lang="en-US" altLang="ko-KR" dirty="0" smtClean="0"/>
              <a:t>OpenGL </a:t>
            </a:r>
            <a:r>
              <a:rPr lang="ko-KR" altLang="en-US" dirty="0" smtClean="0"/>
              <a:t>데이터 준비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Generate, Bind </a:t>
            </a:r>
            <a:r>
              <a:rPr lang="ko-KR" altLang="en-US" dirty="0" smtClean="0"/>
              <a:t>구조 이해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Vertex Buffer Object</a:t>
            </a:r>
          </a:p>
          <a:p>
            <a:r>
              <a:rPr lang="en-US" altLang="ko-KR" dirty="0" smtClean="0"/>
              <a:t>OpenGL </a:t>
            </a:r>
            <a:r>
              <a:rPr lang="ko-KR" altLang="en-US" dirty="0" smtClean="0"/>
              <a:t>데이터 사용</a:t>
            </a:r>
            <a:endParaRPr lang="en-US" altLang="ko-KR" dirty="0" smtClean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glGenBuffers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smtClean="0"/>
              <a:t>*ids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Buffer Object </a:t>
            </a:r>
            <a:r>
              <a:rPr lang="ko-KR" altLang="en-US" dirty="0" smtClean="0"/>
              <a:t>를 생성하고 </a:t>
            </a:r>
            <a:r>
              <a:rPr lang="en-US" altLang="ko-KR" dirty="0" smtClean="0"/>
              <a:t>Object ID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ids </a:t>
            </a:r>
            <a:r>
              <a:rPr lang="ko-KR" altLang="en-US" dirty="0" smtClean="0"/>
              <a:t>에 넣어줌</a:t>
            </a:r>
            <a:endParaRPr lang="en-US" altLang="ko-KR" dirty="0" smtClean="0"/>
          </a:p>
          <a:p>
            <a:pPr lvl="1"/>
            <a:r>
              <a:rPr lang="en-US" altLang="ko-KR" dirty="0"/>
              <a:t>Object ID</a:t>
            </a:r>
            <a:r>
              <a:rPr lang="ko-KR" altLang="en-US" dirty="0" smtClean="0"/>
              <a:t>는 이후 실제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CPU</a:t>
            </a:r>
            <a:r>
              <a:rPr lang="en-US" altLang="ko-KR" dirty="0" smtClean="0">
                <a:sym typeface="Wingdings" panose="05000000000000000000" pitchFamily="2" charset="2"/>
              </a:rPr>
              <a:t>GPU</a:t>
            </a:r>
            <a:r>
              <a:rPr lang="ko-KR" altLang="en-US" dirty="0" smtClean="0">
                <a:sym typeface="Wingdings" panose="05000000000000000000" pitchFamily="2" charset="2"/>
              </a:rPr>
              <a:t>로 올릴 때 사용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87624" y="4389039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GLuint</a:t>
            </a:r>
            <a:r>
              <a:rPr lang="en-US" altLang="ko-KR" dirty="0" smtClean="0"/>
              <a:t> VBO;</a:t>
            </a:r>
          </a:p>
          <a:p>
            <a:r>
              <a:rPr lang="en-US" altLang="ko-KR" dirty="0" err="1" smtClean="0"/>
              <a:t>glGenBuffers</a:t>
            </a:r>
            <a:r>
              <a:rPr lang="en-US" altLang="ko-KR" dirty="0" smtClean="0"/>
              <a:t>(1, &amp;VBO);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en-US" altLang="ko-KR" dirty="0" smtClean="0"/>
              <a:t>1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/>
              <a:t>VBO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4932040" y="3789040"/>
            <a:ext cx="2735585" cy="2825968"/>
            <a:chOff x="4427984" y="2780928"/>
            <a:chExt cx="3888432" cy="3312368"/>
          </a:xfrm>
        </p:grpSpPr>
        <p:sp>
          <p:nvSpPr>
            <p:cNvPr id="11" name="순서도: 처리 10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GPU Memory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endCxn id="12" idx="1"/>
          </p:cNvCxnSpPr>
          <p:nvPr/>
        </p:nvCxnSpPr>
        <p:spPr>
          <a:xfrm flipV="1">
            <a:off x="3779912" y="4096211"/>
            <a:ext cx="1152128" cy="772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2555776" y="4653136"/>
            <a:ext cx="2782581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338357" y="486891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38357" y="446847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338357" y="523824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3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38357" y="560547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38357" y="600252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914061" y="624458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5364088" y="4797152"/>
            <a:ext cx="2911695" cy="1800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GLenum</a:t>
            </a:r>
            <a:r>
              <a:rPr lang="en-US" altLang="ko-KR" dirty="0" smtClean="0"/>
              <a:t> </a:t>
            </a:r>
            <a:r>
              <a:rPr lang="en-US" altLang="ko-KR" dirty="0"/>
              <a:t>target, </a:t>
            </a:r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smtClean="0"/>
              <a:t>id</a:t>
            </a:r>
            <a:r>
              <a:rPr lang="en-US" altLang="ko-KR" dirty="0" smtClean="0"/>
              <a:t>);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VBO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Bind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r>
              <a:rPr lang="en-US" altLang="ko-KR" dirty="0"/>
              <a:t>Bind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실제 </a:t>
            </a:r>
            <a:r>
              <a:rPr lang="en-US" altLang="ko-KR" dirty="0"/>
              <a:t>OpenGL</a:t>
            </a:r>
            <a:r>
              <a:rPr lang="ko-KR" altLang="en-US" dirty="0"/>
              <a:t>에서 작업할 </a:t>
            </a:r>
            <a:r>
              <a:rPr lang="ko-KR" altLang="en-US" dirty="0" smtClean="0"/>
              <a:t>대상을 선정해 주는 것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데이터를 올리려고 하는데 그 데이터가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를 가진다면 </a:t>
            </a:r>
            <a:r>
              <a:rPr lang="en-US" altLang="ko-KR" dirty="0" smtClean="0"/>
              <a:t>GL_ARRAY_BUFFER </a:t>
            </a:r>
            <a:r>
              <a:rPr lang="ko-KR" altLang="en-US" dirty="0" smtClean="0"/>
              <a:t>를 사용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4752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GLuint</a:t>
            </a:r>
            <a:r>
              <a:rPr lang="en-US" altLang="ko-KR" dirty="0" smtClean="0"/>
              <a:t> VBO;</a:t>
            </a:r>
          </a:p>
          <a:p>
            <a:r>
              <a:rPr lang="en-US" altLang="ko-KR" dirty="0" err="1" smtClean="0"/>
              <a:t>glGenBuffers</a:t>
            </a:r>
            <a:r>
              <a:rPr lang="en-US" altLang="ko-KR" dirty="0" smtClean="0"/>
              <a:t>(1, &amp;VBO);</a:t>
            </a:r>
          </a:p>
          <a:p>
            <a:r>
              <a:rPr lang="en-US" altLang="ko-KR" dirty="0"/>
              <a:t>// 0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796136" y="4788182"/>
            <a:ext cx="21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GL_ARRAY_BUFFER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0132" y="5589240"/>
            <a:ext cx="899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VBO</a:t>
            </a:r>
            <a:endParaRPr lang="ko-KR" altLang="en-US" sz="28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427984" y="5850850"/>
            <a:ext cx="1942148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364088" y="5176902"/>
            <a:ext cx="2911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glBufferData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target, </a:t>
            </a:r>
            <a:r>
              <a:rPr lang="en-US" altLang="ko-KR" dirty="0" err="1"/>
              <a:t>GLsizeiptr</a:t>
            </a:r>
            <a:r>
              <a:rPr lang="en-US" altLang="ko-KR" dirty="0"/>
              <a:t> size,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*data, </a:t>
            </a:r>
            <a:r>
              <a:rPr lang="en-US" altLang="ko-KR" dirty="0" err="1"/>
              <a:t>GLenum</a:t>
            </a:r>
            <a:r>
              <a:rPr lang="en-US" altLang="ko-KR" dirty="0"/>
              <a:t> usage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smtClean="0"/>
              <a:t>B</a:t>
            </a:r>
            <a:r>
              <a:rPr lang="en-US" altLang="ko-KR" dirty="0" smtClean="0"/>
              <a:t>ind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VBO </a:t>
            </a:r>
            <a:r>
              <a:rPr lang="ko-KR" altLang="en-US" dirty="0" smtClean="0"/>
              <a:t>에 데이터를 할당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136" y="3299500"/>
            <a:ext cx="648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GLuint</a:t>
            </a:r>
            <a:r>
              <a:rPr lang="en-US" altLang="ko-KR" sz="1400" dirty="0" smtClean="0"/>
              <a:t> VBO;</a:t>
            </a:r>
          </a:p>
          <a:p>
            <a:r>
              <a:rPr lang="en-US" altLang="ko-KR" sz="1400" dirty="0" err="1" smtClean="0"/>
              <a:t>glGenBuffers</a:t>
            </a:r>
            <a:r>
              <a:rPr lang="en-US" altLang="ko-KR" sz="1400" dirty="0" smtClean="0"/>
              <a:t>(1, &amp;VBO);</a:t>
            </a:r>
          </a:p>
          <a:p>
            <a:r>
              <a:rPr lang="en-US" altLang="ko-KR" sz="1400" dirty="0"/>
              <a:t>// 0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en-US" altLang="ko-KR" sz="1400" dirty="0"/>
              <a:t>VBO</a:t>
            </a:r>
            <a:endParaRPr lang="ko-KR" altLang="en-US" sz="1400" dirty="0"/>
          </a:p>
          <a:p>
            <a:endParaRPr lang="en-US" altLang="ko-KR" sz="1400" dirty="0" smtClean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(vertices), vertices, </a:t>
            </a:r>
            <a:r>
              <a:rPr lang="en-US" altLang="ko-KR" sz="1400" dirty="0"/>
              <a:t>GL_STATIC_DRAW);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3369786" y="5005706"/>
            <a:ext cx="2911695" cy="1800200"/>
            <a:chOff x="5364088" y="4797152"/>
            <a:chExt cx="2911695" cy="1800200"/>
          </a:xfrm>
        </p:grpSpPr>
        <p:sp>
          <p:nvSpPr>
            <p:cNvPr id="8" name="순서도: 처리 7"/>
            <p:cNvSpPr/>
            <p:nvPr/>
          </p:nvSpPr>
          <p:spPr>
            <a:xfrm>
              <a:off x="5364088" y="4797152"/>
              <a:ext cx="2911695" cy="1800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09243" y="4823246"/>
              <a:ext cx="221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GL_ARRAY_BUFFER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0132" y="5589240"/>
              <a:ext cx="8996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364088" y="5176902"/>
              <a:ext cx="29116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373279" y="3988714"/>
            <a:ext cx="2735585" cy="2825968"/>
            <a:chOff x="4427984" y="2780928"/>
            <a:chExt cx="3888432" cy="3312368"/>
          </a:xfrm>
        </p:grpSpPr>
        <p:sp>
          <p:nvSpPr>
            <p:cNvPr id="16" name="순서도: 처리 15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GPU Memory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834320" y="502440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2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834320" y="462396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34320" y="5393733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3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34320" y="5760961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4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834320" y="6158019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</a:t>
            </a:r>
            <a:r>
              <a:rPr lang="en-US" altLang="ko-KR" dirty="0" smtClean="0"/>
              <a:t>Object 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410024" y="6400079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84134" y="5401132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3810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982394" y="4478560"/>
            <a:ext cx="4032450" cy="1944215"/>
            <a:chOff x="5593550" y="4797152"/>
            <a:chExt cx="1895988" cy="1279089"/>
          </a:xfrm>
        </p:grpSpPr>
        <p:sp>
          <p:nvSpPr>
            <p:cNvPr id="7" name="순서도: 처리 6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GL_ARRAY_BUFFER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45920" y="5294097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일단</a:t>
            </a:r>
            <a:r>
              <a:rPr lang="en-US" altLang="ko-KR" dirty="0" smtClean="0"/>
              <a:t> </a:t>
            </a:r>
            <a:r>
              <a:rPr lang="en-US" altLang="ko-KR" dirty="0" smtClean="0"/>
              <a:t>BIND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OpenGL </a:t>
            </a:r>
            <a:r>
              <a:rPr lang="ko-KR" altLang="en-US" dirty="0" smtClean="0"/>
              <a:t>데이터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ko-KR" altLang="en-US" dirty="0" smtClean="0"/>
              <a:t>이미</a:t>
            </a:r>
            <a:r>
              <a:rPr lang="en-US" altLang="ko-KR" dirty="0"/>
              <a:t> </a:t>
            </a:r>
            <a:r>
              <a:rPr lang="en-US" altLang="ko-KR" dirty="0" smtClean="0"/>
              <a:t>Bind</a:t>
            </a:r>
            <a:r>
              <a:rPr lang="ko-KR" altLang="en-US" dirty="0" smtClean="0"/>
              <a:t> 했으나</a:t>
            </a:r>
            <a:endParaRPr lang="en-US" altLang="ko-KR" dirty="0"/>
          </a:p>
          <a:p>
            <a:pPr lvl="2"/>
            <a:r>
              <a:rPr lang="ko-KR" altLang="en-US" dirty="0" smtClean="0"/>
              <a:t>중간에 </a:t>
            </a:r>
            <a:r>
              <a:rPr lang="ko-KR" altLang="en-US" dirty="0" smtClean="0"/>
              <a:t>다른 </a:t>
            </a:r>
            <a:r>
              <a:rPr lang="ko-KR" altLang="en-US" dirty="0" smtClean="0"/>
              <a:t>오브젝트가 </a:t>
            </a:r>
            <a:r>
              <a:rPr lang="en-US" altLang="ko-KR" dirty="0" smtClean="0"/>
              <a:t>BIND </a:t>
            </a:r>
            <a:r>
              <a:rPr lang="ko-KR" altLang="en-US" dirty="0" smtClean="0"/>
              <a:t>되었을 가능성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OpenGL 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종류 당 </a:t>
            </a:r>
            <a:r>
              <a:rPr lang="en-US" altLang="ko-KR" dirty="0"/>
              <a:t>(</a:t>
            </a:r>
            <a:r>
              <a:rPr lang="en-US" altLang="ko-KR" dirty="0" smtClean="0"/>
              <a:t>GL_ARRAY_BUFFER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종류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하나의 오브젝트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Bind</a:t>
            </a:r>
            <a:r>
              <a:rPr lang="ko-KR" altLang="en-US" dirty="0" smtClean="0"/>
              <a:t> 허용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56128"/>
              </p:ext>
            </p:extLst>
          </p:nvPr>
        </p:nvGraphicFramePr>
        <p:xfrm>
          <a:off x="5086108" y="5748424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66614" y="5031898"/>
            <a:ext cx="420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 smtClean="0"/>
              <a:t>(….);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VBO);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2759" y="61831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 함수에 대한 설명은 다음 시간에</a:t>
            </a:r>
            <a:r>
              <a:rPr lang="en-US" altLang="ko-KR" dirty="0">
                <a:sym typeface="Wingdings" pitchFamily="2" charset="2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51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index, </a:t>
            </a:r>
            <a:r>
              <a:rPr lang="en-US" altLang="ko-KR" dirty="0" err="1"/>
              <a:t>GLint</a:t>
            </a:r>
            <a:r>
              <a:rPr lang="en-US" altLang="ko-KR" dirty="0"/>
              <a:t> size, </a:t>
            </a:r>
            <a:r>
              <a:rPr lang="en-US" altLang="ko-KR" dirty="0" err="1"/>
              <a:t>GLenum</a:t>
            </a:r>
            <a:r>
              <a:rPr lang="en-US" altLang="ko-KR" dirty="0"/>
              <a:t> type, </a:t>
            </a:r>
            <a:r>
              <a:rPr lang="en-US" altLang="ko-KR" dirty="0" err="1"/>
              <a:t>GLboolean</a:t>
            </a:r>
            <a:r>
              <a:rPr lang="en-US" altLang="ko-KR" dirty="0"/>
              <a:t> normalized, </a:t>
            </a:r>
            <a:r>
              <a:rPr lang="en-US" altLang="ko-KR" dirty="0" err="1"/>
              <a:t>GLsizei</a:t>
            </a:r>
            <a:r>
              <a:rPr lang="en-US" altLang="ko-KR" dirty="0"/>
              <a:t> stride,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GLvoid</a:t>
            </a:r>
            <a:r>
              <a:rPr lang="en-US" altLang="ko-KR" dirty="0"/>
              <a:t> *pointer);</a:t>
            </a:r>
            <a:endParaRPr lang="en-US" altLang="ko-KR" dirty="0" smtClean="0"/>
          </a:p>
          <a:p>
            <a:r>
              <a:rPr lang="en-US" altLang="ko-KR" dirty="0" smtClean="0"/>
              <a:t>Draw </a:t>
            </a:r>
            <a:r>
              <a:rPr lang="ko-KR" altLang="en-US" dirty="0" smtClean="0"/>
              <a:t>시 데이터를 읽어갈 단위의 크기 및 시작점 설정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860032" y="4272784"/>
            <a:ext cx="4032450" cy="1944215"/>
            <a:chOff x="5593550" y="4797152"/>
            <a:chExt cx="1895988" cy="1279089"/>
          </a:xfrm>
        </p:grpSpPr>
        <p:sp>
          <p:nvSpPr>
            <p:cNvPr id="5" name="순서도: 처리 4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GL_ARRAY_BUFFER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9225"/>
              </p:ext>
            </p:extLst>
          </p:nvPr>
        </p:nvGraphicFramePr>
        <p:xfrm>
          <a:off x="4953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43227" y="58738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(0);</a:t>
            </a:r>
            <a:endParaRPr lang="en-US" altLang="ko-KR" dirty="0" smtClean="0"/>
          </a:p>
          <a:p>
            <a:r>
              <a:rPr lang="en-US" altLang="ko-KR" dirty="0" err="1" smtClean="0"/>
              <a:t>glBindBuffer</a:t>
            </a:r>
            <a:r>
              <a:rPr lang="en-US" altLang="ko-KR" dirty="0" smtClean="0"/>
              <a:t>(GL_ARRAY_BUFFER</a:t>
            </a:r>
            <a:r>
              <a:rPr lang="en-US" altLang="ko-KR" dirty="0"/>
              <a:t>, VBO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(0, 3, GL_FLOAT, GL_FALSE, 0, 0);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4860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3098" y="577971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00193" y="579437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96336" y="5777759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6172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7452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4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</a:t>
            </a:r>
            <a:r>
              <a:rPr lang="en-US" altLang="ko-KR" dirty="0" err="1"/>
              <a:t>GLenum</a:t>
            </a:r>
            <a:r>
              <a:rPr lang="en-US" altLang="ko-KR" dirty="0"/>
              <a:t> mode, </a:t>
            </a:r>
            <a:r>
              <a:rPr lang="en-US" altLang="ko-KR" dirty="0" err="1"/>
              <a:t>GLint</a:t>
            </a:r>
            <a:r>
              <a:rPr lang="en-US" altLang="ko-KR" dirty="0"/>
              <a:t> first, </a:t>
            </a:r>
            <a:r>
              <a:rPr lang="en-US" altLang="ko-KR" dirty="0" err="1"/>
              <a:t>GLsizei</a:t>
            </a:r>
            <a:r>
              <a:rPr lang="en-US" altLang="ko-KR" dirty="0"/>
              <a:t> count</a:t>
            </a:r>
            <a:r>
              <a:rPr lang="en-US" altLang="ko-KR" dirty="0" smtClean="0"/>
              <a:t>);</a:t>
            </a:r>
          </a:p>
          <a:p>
            <a:pPr lvl="1"/>
            <a:r>
              <a:rPr lang="ko-KR" altLang="en-US" dirty="0" smtClean="0"/>
              <a:t>어떠한 </a:t>
            </a:r>
            <a:r>
              <a:rPr lang="en-US" altLang="ko-KR" dirty="0" smtClean="0"/>
              <a:t>Primitive </a:t>
            </a:r>
            <a:r>
              <a:rPr lang="ko-KR" altLang="en-US" dirty="0" smtClean="0"/>
              <a:t>로 구성할 것인지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Vertex </a:t>
            </a:r>
            <a:r>
              <a:rPr lang="ko-KR" altLang="en-US" dirty="0" smtClean="0"/>
              <a:t>몇 </a:t>
            </a:r>
            <a:r>
              <a:rPr lang="ko-KR" altLang="en-US" dirty="0" smtClean="0"/>
              <a:t>개를 그릴 </a:t>
            </a:r>
            <a:r>
              <a:rPr lang="ko-KR" altLang="en-US" dirty="0" smtClean="0"/>
              <a:t>것인지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 smtClean="0"/>
              <a:t>함수 호출 </a:t>
            </a:r>
            <a:r>
              <a:rPr lang="ko-KR" altLang="en-US" dirty="0" smtClean="0"/>
              <a:t>즉시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가 동작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2113" y="4884491"/>
            <a:ext cx="44840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(0);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glBindBuffer</a:t>
            </a:r>
            <a:r>
              <a:rPr lang="en-US" altLang="ko-KR" sz="1400" dirty="0" smtClean="0"/>
              <a:t>(GL_ARRAY_BUFFER</a:t>
            </a:r>
            <a:r>
              <a:rPr lang="en-US" altLang="ko-KR" sz="1400" dirty="0"/>
              <a:t>, VBO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(0, 3, GL_FLOAT, GL_FALSE, 0, 0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(GL_POINTS, 0, 1);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860032" y="4272784"/>
            <a:ext cx="4032450" cy="1944215"/>
            <a:chOff x="5593550" y="4797152"/>
            <a:chExt cx="1895988" cy="1279089"/>
          </a:xfrm>
        </p:grpSpPr>
        <p:sp>
          <p:nvSpPr>
            <p:cNvPr id="18" name="순서도: 처리 17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/>
                <a:t>GL_ARRAY_BUFFER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/>
                <a:t>VBO</a:t>
              </a:r>
              <a:endParaRPr lang="ko-KR" altLang="en-US" sz="2800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39980"/>
              </p:ext>
            </p:extLst>
          </p:nvPr>
        </p:nvGraphicFramePr>
        <p:xfrm>
          <a:off x="4953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1.0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4860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23098" y="577971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00193" y="5794377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96336" y="5777759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6172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452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dirty="0" err="1" smtClean="0"/>
              <a:t>GLSLBase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Renderer class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Lecture2 </a:t>
            </a:r>
            <a:r>
              <a:rPr lang="ko-KR" altLang="en-US" dirty="0" smtClean="0"/>
              <a:t>라는 멤버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 배운 내용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4043908" y="3036586"/>
            <a:ext cx="4824536" cy="29523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OpenGL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렌더링은</a:t>
            </a:r>
            <a:r>
              <a:rPr lang="ko-KR" altLang="en-US" dirty="0" smtClean="0"/>
              <a:t> 일종의 </a:t>
            </a:r>
            <a:r>
              <a:rPr lang="en-US" altLang="ko-KR" dirty="0" smtClean="0"/>
              <a:t>State Machine </a:t>
            </a:r>
            <a:r>
              <a:rPr lang="ko-KR" altLang="en-US" dirty="0" smtClean="0"/>
              <a:t>형태로 동작한다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36" y="3257058"/>
            <a:ext cx="4560279" cy="707154"/>
          </a:xfrm>
          <a:prstGeom prst="rect">
            <a:avLst/>
          </a:prstGeom>
        </p:spPr>
      </p:pic>
      <p:sp>
        <p:nvSpPr>
          <p:cNvPr id="19" name="구름 18"/>
          <p:cNvSpPr/>
          <p:nvPr/>
        </p:nvSpPr>
        <p:spPr>
          <a:xfrm>
            <a:off x="659532" y="3318870"/>
            <a:ext cx="1800200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Data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655976" y="398591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Graphics Pipeline</a:t>
            </a:r>
            <a:endParaRPr lang="ko-KR" altLang="en-US" dirty="0"/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2157239" y="3711136"/>
            <a:ext cx="1800200" cy="576064"/>
          </a:xfrm>
          <a:prstGeom prst="curvedRightArrow">
            <a:avLst>
              <a:gd name="adj1" fmla="val 18554"/>
              <a:gd name="adj2" fmla="val 38411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5060" y="4687022"/>
            <a:ext cx="28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</a:t>
            </a:r>
            <a:r>
              <a:rPr lang="ko-KR" altLang="en-US" dirty="0" smtClean="0"/>
              <a:t>설정은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시작전</a:t>
            </a:r>
            <a:r>
              <a:rPr lang="ko-KR" altLang="en-US" dirty="0" smtClean="0"/>
              <a:t> 한번만 설정됨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29264" y="4462150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파이프라인은 설정된 데이터를 지속적으로 읽어가며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수행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55532" y="5161692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ko-KR" altLang="en-US" dirty="0" smtClean="0"/>
              <a:t> 도중에 데이터가 바뀌는 것을 허용하지 않음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97120" y="3341804"/>
            <a:ext cx="14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퍼감 퍼감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병렬화가 안되면 매우 비효율적임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03871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2411760" y="3503262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7703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7703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7703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7704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96359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6804248" y="3503262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0191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0191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00191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68144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GPU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6804248" y="5221725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00192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0192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9" idx="2"/>
            <a:endCxn id="14" idx="0"/>
          </p:cNvCxnSpPr>
          <p:nvPr/>
        </p:nvCxnSpPr>
        <p:spPr>
          <a:xfrm rot="5400000" flipH="1" flipV="1">
            <a:off x="3514746" y="1932224"/>
            <a:ext cx="2186515" cy="4392488"/>
          </a:xfrm>
          <a:prstGeom prst="bentConnector5">
            <a:avLst>
              <a:gd name="adj1" fmla="val -60552"/>
              <a:gd name="adj2" fmla="val 51459"/>
              <a:gd name="adj3" fmla="val 1104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5896" y="2718649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49935" y="3563304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시간의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8028384" y="2690075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42423" y="3534730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시간의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성능의 극대화를 위한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CPU-GPU </a:t>
            </a:r>
            <a:r>
              <a:rPr lang="ko-KR" altLang="en-US" dirty="0" smtClean="0"/>
              <a:t>병렬화에 최적화되어 있음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44055" y="2924944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24128" y="2924944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059832" y="315897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172400" y="2548340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1840" y="2809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</a:t>
            </a:r>
            <a:r>
              <a:rPr lang="ko-KR" altLang="en-US"/>
              <a:t>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28185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5" idx="2"/>
            <a:endCxn id="26" idx="0"/>
          </p:cNvCxnSpPr>
          <p:nvPr/>
        </p:nvCxnSpPr>
        <p:spPr>
          <a:xfrm>
            <a:off x="6660232" y="339299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4" idx="2"/>
            <a:endCxn id="25" idx="0"/>
          </p:cNvCxnSpPr>
          <p:nvPr/>
        </p:nvCxnSpPr>
        <p:spPr>
          <a:xfrm>
            <a:off x="2251944" y="339299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87" y="35010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47887" y="38308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47887" y="4195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44055" y="4624607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CPU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24128" y="4624607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GPU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3059832" y="4858633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1840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</a:t>
            </a:r>
            <a:r>
              <a:rPr lang="ko-KR" altLang="en-US"/>
              <a:t>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6056" y="4518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60232" y="5077709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56176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56176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56176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렌더링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251944" y="5077709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47887" y="518572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47887" y="55155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47887" y="58799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5" name="폭발 1 54"/>
          <p:cNvSpPr/>
          <p:nvPr/>
        </p:nvSpPr>
        <p:spPr>
          <a:xfrm>
            <a:off x="3641973" y="3214896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참견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폭발 1 55"/>
          <p:cNvSpPr/>
          <p:nvPr/>
        </p:nvSpPr>
        <p:spPr>
          <a:xfrm>
            <a:off x="3638934" y="4919553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참견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86439" y="3392995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시간의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효율적인 </a:t>
            </a:r>
            <a:r>
              <a:rPr lang="ko-KR" altLang="en-US" dirty="0" err="1" smtClean="0"/>
              <a:t>렌더링을</a:t>
            </a:r>
            <a:r>
              <a:rPr lang="ko-KR" altLang="en-US" dirty="0" smtClean="0"/>
              <a:t> 위해 고유의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형식을 가짐</a:t>
            </a:r>
            <a:endParaRPr lang="ko-KR" altLang="en-US" dirty="0"/>
          </a:p>
        </p:txBody>
      </p:sp>
      <p:sp>
        <p:nvSpPr>
          <p:cNvPr id="3" name="구름 2"/>
          <p:cNvSpPr/>
          <p:nvPr/>
        </p:nvSpPr>
        <p:spPr>
          <a:xfrm>
            <a:off x="2267744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Data</a:t>
            </a:r>
          </a:p>
          <a:p>
            <a:r>
              <a:rPr lang="en-US" altLang="ko-KR" sz="2400" dirty="0" smtClean="0"/>
              <a:t>Vertex </a:t>
            </a:r>
            <a:r>
              <a:rPr lang="en-US" altLang="ko-KR" sz="2400" dirty="0"/>
              <a:t>Buffer </a:t>
            </a:r>
            <a:r>
              <a:rPr lang="en-US" altLang="ko-KR" sz="2400" dirty="0" smtClean="0"/>
              <a:t>Object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고유의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형식을 생성하고 이를 설정하는 방법을 알아야 함</a:t>
            </a:r>
            <a:endParaRPr lang="ko-KR" altLang="en-US" dirty="0"/>
          </a:p>
        </p:txBody>
      </p:sp>
      <p:sp>
        <p:nvSpPr>
          <p:cNvPr id="3" name="구름 2"/>
          <p:cNvSpPr/>
          <p:nvPr/>
        </p:nvSpPr>
        <p:spPr>
          <a:xfrm>
            <a:off x="2267744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Data</a:t>
            </a:r>
          </a:p>
          <a:p>
            <a:r>
              <a:rPr lang="en-US" altLang="ko-KR" sz="2400" dirty="0" smtClean="0"/>
              <a:t>Vertex </a:t>
            </a:r>
            <a:r>
              <a:rPr lang="en-US" altLang="ko-KR" sz="2400" dirty="0"/>
              <a:t>Buffer </a:t>
            </a:r>
            <a:r>
              <a:rPr lang="en-US" altLang="ko-KR" sz="2400" dirty="0" smtClean="0"/>
              <a:t>Object</a:t>
            </a:r>
          </a:p>
          <a:p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0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54480" y="1700808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350666" y="4472760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7185502" y="41694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6969478" y="516976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8121606" y="526520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977590" y="422154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65022" y="453016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36830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85502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5601326" y="4532810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73134" y="416365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/>
          <p:cNvCxnSpPr>
            <a:stCxn id="7" idx="2"/>
          </p:cNvCxnSpPr>
          <p:nvPr/>
        </p:nvCxnSpPr>
        <p:spPr>
          <a:xfrm>
            <a:off x="1259891" y="2924944"/>
            <a:ext cx="2253203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984</Words>
  <Application>Microsoft Office PowerPoint</Application>
  <PresentationFormat>화면 슬라이드 쇼(4:3)</PresentationFormat>
  <Paragraphs>278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Wingdings</vt:lpstr>
      <vt:lpstr>Office 테마</vt:lpstr>
      <vt:lpstr>전공특강</vt:lpstr>
      <vt:lpstr>개요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사용</vt:lpstr>
      <vt:lpstr>OpenGL 데이터 사용</vt:lpstr>
      <vt:lpstr>OpenGL 데이터 사용</vt:lpstr>
      <vt:lpstr>OpenGL 데이터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watersp</cp:lastModifiedBy>
  <cp:revision>39</cp:revision>
  <dcterms:created xsi:type="dcterms:W3CDTF">2006-10-05T04:04:58Z</dcterms:created>
  <dcterms:modified xsi:type="dcterms:W3CDTF">2018-03-12T00:51:32Z</dcterms:modified>
</cp:coreProperties>
</file>