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66" r:id="rId3"/>
    <p:sldId id="468" r:id="rId4"/>
    <p:sldId id="428" r:id="rId5"/>
    <p:sldId id="429" r:id="rId6"/>
    <p:sldId id="430" r:id="rId7"/>
    <p:sldId id="432" r:id="rId8"/>
    <p:sldId id="433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34" r:id="rId17"/>
    <p:sldId id="435" r:id="rId18"/>
    <p:sldId id="436" r:id="rId19"/>
    <p:sldId id="437" r:id="rId20"/>
    <p:sldId id="460" r:id="rId21"/>
    <p:sldId id="438" r:id="rId22"/>
    <p:sldId id="447" r:id="rId23"/>
    <p:sldId id="440" r:id="rId24"/>
    <p:sldId id="461" r:id="rId25"/>
    <p:sldId id="463" r:id="rId26"/>
    <p:sldId id="443" r:id="rId27"/>
    <p:sldId id="444" r:id="rId28"/>
    <p:sldId id="450" r:id="rId29"/>
    <p:sldId id="464" r:id="rId30"/>
    <p:sldId id="445" r:id="rId31"/>
    <p:sldId id="281" r:id="rId32"/>
    <p:sldId id="393" r:id="rId33"/>
    <p:sldId id="465" r:id="rId34"/>
    <p:sldId id="467" r:id="rId35"/>
    <p:sldId id="46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보강 </a:t>
            </a:r>
            <a:r>
              <a:rPr lang="en-US" altLang="ko-KR"/>
              <a:t>3</a:t>
            </a:r>
          </a:p>
          <a:p>
            <a:r>
              <a:rPr lang="ko-KR" altLang="en-US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3960" y="184482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ko-KR" altLang="en-US" dirty="0" err="1"/>
              <a:t>텍스쳐는</a:t>
            </a:r>
            <a:r>
              <a:rPr lang="ko-KR" altLang="en-US" dirty="0"/>
              <a:t> 각 </a:t>
            </a:r>
            <a:r>
              <a:rPr lang="ko-KR" altLang="en-US" dirty="0" err="1"/>
              <a:t>텍셀</a:t>
            </a:r>
            <a:r>
              <a:rPr lang="en-US" altLang="ko-KR" dirty="0"/>
              <a:t>(Texel)</a:t>
            </a:r>
            <a:r>
              <a:rPr lang="ko-KR" altLang="en-US" dirty="0"/>
              <a:t>당 </a:t>
            </a:r>
            <a:r>
              <a:rPr lang="en-US" altLang="ko-KR" dirty="0"/>
              <a:t>RGBA </a:t>
            </a:r>
            <a:r>
              <a:rPr lang="ko-KR" altLang="en-US" dirty="0"/>
              <a:t>네 개</a:t>
            </a:r>
            <a:r>
              <a:rPr lang="en-US" altLang="ko-KR" dirty="0"/>
              <a:t> </a:t>
            </a:r>
            <a:r>
              <a:rPr lang="ko-KR" altLang="en-US" dirty="0"/>
              <a:t>채널을 가짐</a:t>
            </a:r>
            <a:endParaRPr lang="en-US" altLang="ko-KR" dirty="0"/>
          </a:p>
          <a:p>
            <a:pPr latinLnBrk="0"/>
            <a:r>
              <a:rPr lang="ko-KR" altLang="en-US" dirty="0"/>
              <a:t>일반적으로 각 </a:t>
            </a:r>
            <a:r>
              <a:rPr lang="ko-KR" altLang="en-US" dirty="0" err="1"/>
              <a:t>텍셀은</a:t>
            </a:r>
            <a:r>
              <a:rPr lang="ko-KR" altLang="en-US" dirty="0"/>
              <a:t> 한 채널당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07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07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97833" y="1988840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3985376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4450529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490739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53569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03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252299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009561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455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23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313916" y="4581128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4001459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4466612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492348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53730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331640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268382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564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100402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1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84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4093781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07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19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GLSL </a:t>
            </a:r>
            <a:r>
              <a:rPr lang="ko-KR" altLang="en-US" dirty="0"/>
              <a:t>내부에선 </a:t>
            </a:r>
            <a:r>
              <a:rPr lang="en-US" altLang="ko-KR" dirty="0"/>
              <a:t>0.0f~1.0f </a:t>
            </a:r>
            <a:r>
              <a:rPr lang="ko-KR" altLang="en-US" dirty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1403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4365104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07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07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483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1484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0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85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4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401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664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685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23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텍스처</a:t>
            </a:r>
            <a:r>
              <a:rPr lang="en-US" altLang="ko-KR" dirty="0"/>
              <a:t> </a:t>
            </a:r>
            <a:r>
              <a:rPr lang="ko-KR" altLang="en-US" dirty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880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7808465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7736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1475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), 30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endParaRPr lang="en-US" altLang="ko-KR" dirty="0"/>
          </a:p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1259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59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75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7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89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06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606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6536" y="4419236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98020" y="5340584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50692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837239" y="4419234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866510" y="5332471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837239" y="5340582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5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5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5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5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1835696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1691680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8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1979712" y="3901764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3212976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코드와 함께하는 전체 파이프라인 복습</a:t>
            </a:r>
            <a:r>
              <a:rPr lang="en-US" altLang="ko-KR" dirty="0"/>
              <a:t>-2</a:t>
            </a:r>
          </a:p>
          <a:p>
            <a:pPr lvl="1"/>
            <a:r>
              <a:rPr lang="en-US" altLang="ko-KR" dirty="0"/>
              <a:t>Attribute</a:t>
            </a:r>
            <a:r>
              <a:rPr lang="ko-KR" altLang="en-US" dirty="0"/>
              <a:t>에 좌표 이외에 다른 값들 추가</a:t>
            </a:r>
            <a:endParaRPr lang="en-US" altLang="ko-KR" dirty="0"/>
          </a:p>
          <a:p>
            <a:pPr lvl="1"/>
            <a:r>
              <a:rPr lang="en-US" altLang="ko-KR" dirty="0"/>
              <a:t>Attribute </a:t>
            </a:r>
            <a:r>
              <a:rPr lang="en-US" altLang="ko-KR" dirty="0">
                <a:sym typeface="Wingdings" pitchFamily="2" charset="2"/>
              </a:rPr>
              <a:t> Varying  .. </a:t>
            </a:r>
            <a:r>
              <a:rPr lang="ko-KR" altLang="en-US" dirty="0">
                <a:sym typeface="Wingdings" pitchFamily="2" charset="2"/>
              </a:rPr>
              <a:t>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1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Texture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2794" y="6131340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5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2411168" y="4149080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70906" y="1628800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27760" y="3309513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1109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7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1175162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28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3694" y="56543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52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2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6818904" y="55919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672" y="3401600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18077" y="1628800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27760" y="3309513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1228523" y="3600797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7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1212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28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3694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52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2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6818904" y="62373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92571" y="6374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6818904" y="55919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3080" y="3401600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480388" y="1628800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27760" y="3309513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1191654" y="3563928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7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1138293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28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3694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52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2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6818904" y="62373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92571" y="6374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6818904" y="55919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3080" y="3401600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172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43545" y="569530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067944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4309" y="1628800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3491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52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1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57070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1202280" y="419337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75947" y="433042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1202280" y="354799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555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226921" y="365136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156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01686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6746896" y="419337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20563" y="433042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6746896" y="354799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100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771537" y="365136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6876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6811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6876256" y="366397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156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6156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704460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265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663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7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13054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1058264" y="398137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31931" y="411842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1058264" y="333599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411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82905" y="343936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1187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1122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1187624" y="345197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70696" y="390811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70696" y="3262736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024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6800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6735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6800056" y="3378717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843808" y="1751882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2843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4011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11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84709" y="2745958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4305590" y="2873101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4158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4305590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195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92895" y="177748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775887" y="5877272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7329925" y="134076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2375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4158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7207317" y="1617767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843808" y="1751882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2843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0.2f,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195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92895" y="177748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775887" y="5877272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7329925" y="134076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2375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4158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7207317" y="1617767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보간 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588989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07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0.2f,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6081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21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217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6526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91880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vTexPos</a:t>
            </a:r>
            <a:r>
              <a:rPr lang="en-US" altLang="ko-KR" dirty="0"/>
              <a:t> = (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523836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9881" y="3426365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tx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7127721" y="2107700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79934" y="2586897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ty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7058026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52848" y="1543035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Sampling!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995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715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51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6895019" y="4824683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156176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963" y="2276872"/>
            <a:ext cx="1368152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Lecture 4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설명했던 내용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텍스처를 위아래로 뒤집어서 그려보자</a:t>
            </a:r>
            <a:endParaRPr lang="en-US" altLang="ko-KR" sz="2400" dirty="0"/>
          </a:p>
          <a:p>
            <a:pPr lvl="1"/>
            <a:r>
              <a:rPr lang="en-US" altLang="ko-KR" dirty="0" err="1"/>
              <a:t>newTexPos.y</a:t>
            </a:r>
            <a:r>
              <a:rPr lang="en-US" altLang="ko-KR" dirty="0"/>
              <a:t> = 1 - </a:t>
            </a:r>
            <a:r>
              <a:rPr lang="en-US" altLang="ko-KR" dirty="0" err="1"/>
              <a:t>newTexPos.y</a:t>
            </a:r>
            <a:r>
              <a:rPr lang="en-US" altLang="ko-KR" dirty="0"/>
              <a:t>;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4461483" y="2507754"/>
            <a:ext cx="538163" cy="3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399287" y="3140968"/>
            <a:ext cx="1368152" cy="864096"/>
            <a:chOff x="7767439" y="2537319"/>
            <a:chExt cx="1368152" cy="864096"/>
          </a:xfrm>
        </p:grpSpPr>
        <p:sp>
          <p:nvSpPr>
            <p:cNvPr id="7" name="직사각형 6"/>
            <p:cNvSpPr/>
            <p:nvPr/>
          </p:nvSpPr>
          <p:spPr>
            <a:xfrm>
              <a:off x="7767439" y="2537319"/>
              <a:ext cx="1368152" cy="864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1890" r="941"/>
            <a:stretch/>
          </p:blipFill>
          <p:spPr bwMode="auto">
            <a:xfrm flipV="1">
              <a:off x="8182433" y="2780927"/>
              <a:ext cx="538163" cy="42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오른쪽 그림과 같은 결과를 도출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newTexPos.x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newTexPos.x</a:t>
            </a:r>
            <a:r>
              <a:rPr lang="en-US" altLang="ko-KR" sz="2000" dirty="0"/>
              <a:t> / 2;</a:t>
            </a:r>
          </a:p>
          <a:p>
            <a:pPr lvl="1"/>
            <a:r>
              <a:rPr lang="en-US" altLang="ko-KR" sz="2000" dirty="0" err="1"/>
              <a:t>newTexPos.y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newTexPos.y</a:t>
            </a:r>
            <a:r>
              <a:rPr lang="en-US" altLang="ko-KR" sz="2000" dirty="0"/>
              <a:t> / 2;</a:t>
            </a:r>
            <a:endParaRPr lang="en-US" altLang="ko-KR" sz="56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WRAP</a:t>
            </a:r>
            <a:r>
              <a:rPr lang="ko-KR" altLang="en-US" sz="2400" dirty="0"/>
              <a:t> 옵션을</a:t>
            </a:r>
            <a:r>
              <a:rPr lang="en-US" altLang="ko-KR" sz="2400" dirty="0"/>
              <a:t> </a:t>
            </a:r>
            <a:r>
              <a:rPr lang="ko-KR" altLang="en-US" sz="2400" dirty="0"/>
              <a:t>아래와 같이 바꾸고 오른쪽 그림과 같은 결과를 도출</a:t>
            </a:r>
            <a:endParaRPr lang="en-US" altLang="ko-KR" sz="2400" dirty="0"/>
          </a:p>
          <a:p>
            <a:pPr lvl="1"/>
            <a:r>
              <a:rPr lang="en-US" altLang="ko-KR" sz="1000" dirty="0" err="1"/>
              <a:t>glTexParameteri</a:t>
            </a:r>
            <a:r>
              <a:rPr lang="en-US" altLang="ko-KR" sz="1000" dirty="0"/>
              <a:t>(GL_TEXTURE_2D, GL_TEXTURE_WRAP_S, </a:t>
            </a:r>
            <a:r>
              <a:rPr lang="en-US" altLang="ko-KR" sz="1000" dirty="0">
                <a:solidFill>
                  <a:srgbClr val="FF0000"/>
                </a:solidFill>
              </a:rPr>
              <a:t>GL_REPEAT</a:t>
            </a:r>
            <a:r>
              <a:rPr lang="en-US" altLang="ko-KR" sz="1000" dirty="0"/>
              <a:t>);</a:t>
            </a:r>
          </a:p>
          <a:p>
            <a:pPr lvl="1"/>
            <a:r>
              <a:rPr lang="en-US" altLang="ko-KR" sz="1000" dirty="0" err="1"/>
              <a:t>glTexParameteri</a:t>
            </a:r>
            <a:r>
              <a:rPr lang="en-US" altLang="ko-KR" sz="1000" dirty="0"/>
              <a:t>(GL_TEXTURE_2D, GL_TEXTURE_WRAP_T, </a:t>
            </a:r>
            <a:r>
              <a:rPr lang="en-US" altLang="ko-KR" sz="1000" dirty="0">
                <a:solidFill>
                  <a:srgbClr val="FF0000"/>
                </a:solidFill>
              </a:rPr>
              <a:t>GL_REPEAT</a:t>
            </a:r>
            <a:r>
              <a:rPr lang="en-US" altLang="ko-KR" sz="1000" dirty="0"/>
              <a:t>);</a:t>
            </a:r>
            <a:endParaRPr lang="en-US" altLang="ko-KR" dirty="0"/>
          </a:p>
          <a:p>
            <a:pPr lvl="2"/>
            <a:r>
              <a:rPr lang="en-US" altLang="ko-KR" sz="1200" dirty="0" err="1"/>
              <a:t>newTexPos.x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newTexPos.x</a:t>
            </a:r>
            <a:r>
              <a:rPr lang="en-US" altLang="ko-KR" sz="1200" dirty="0"/>
              <a:t> * 2;</a:t>
            </a:r>
          </a:p>
          <a:p>
            <a:pPr lvl="2"/>
            <a:r>
              <a:rPr lang="en-US" altLang="ko-KR" sz="1200" dirty="0" err="1"/>
              <a:t>newTexPos.y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newTexPos.y</a:t>
            </a:r>
            <a:r>
              <a:rPr lang="en-US" altLang="ko-KR" sz="1200" dirty="0"/>
              <a:t> * 2;</a:t>
            </a:r>
            <a:endParaRPr lang="en-US" altLang="ko-KR" sz="6400" dirty="0"/>
          </a:p>
          <a:p>
            <a:r>
              <a:rPr lang="ko-KR" altLang="en-US" sz="2400" dirty="0"/>
              <a:t>위 내용에 추가하여 </a:t>
            </a:r>
            <a:r>
              <a:rPr lang="en-US" altLang="ko-KR" sz="2400" dirty="0"/>
              <a:t>Uniform </a:t>
            </a:r>
            <a:r>
              <a:rPr lang="ko-KR" altLang="en-US" sz="2400" dirty="0"/>
              <a:t>값을 이용하여 얼굴이 많아졌다가 적어졌다가 하는 애니메이션 구현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7046" y="3861048"/>
            <a:ext cx="1368152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371567" y="4091930"/>
            <a:ext cx="269082" cy="19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634207" y="4090170"/>
            <a:ext cx="269082" cy="19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372744" y="4282156"/>
            <a:ext cx="269082" cy="19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635384" y="4272776"/>
            <a:ext cx="269082" cy="19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96136" y="1673038"/>
            <a:ext cx="1368152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50944" r="50210" b="1"/>
          <a:stretch/>
        </p:blipFill>
        <p:spPr bwMode="auto">
          <a:xfrm>
            <a:off x="6211130" y="1958396"/>
            <a:ext cx="536941" cy="33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839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27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텍스처의 하얀색 영역을 검정색으로 바꾸어 보자</a:t>
            </a:r>
            <a:endParaRPr lang="en-US" altLang="ko-KR" dirty="0"/>
          </a:p>
          <a:p>
            <a:pPr lvl="1"/>
            <a:r>
              <a:rPr lang="en-US" altLang="ko-KR" sz="900" dirty="0"/>
              <a:t>if (</a:t>
            </a:r>
            <a:r>
              <a:rPr lang="en-US" altLang="ko-KR" sz="900" dirty="0" err="1"/>
              <a:t>FragColor</a:t>
            </a:r>
            <a:r>
              <a:rPr lang="en-US" altLang="ko-KR" sz="900" dirty="0"/>
              <a:t> == vec4(1,1,1,1) )</a:t>
            </a:r>
          </a:p>
          <a:p>
            <a:pPr lvl="1"/>
            <a:r>
              <a:rPr lang="en-US" altLang="ko-KR" sz="900" dirty="0" err="1"/>
              <a:t>FragColor</a:t>
            </a:r>
            <a:r>
              <a:rPr lang="en-US" altLang="ko-KR" sz="900" dirty="0"/>
              <a:t> = vec4(0,0,0,1);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1921"/>
              </p:ext>
            </p:extLst>
          </p:nvPr>
        </p:nvGraphicFramePr>
        <p:xfrm>
          <a:off x="3563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5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샘플링</a:t>
            </a:r>
            <a:r>
              <a:rPr lang="en-US" altLang="ko-KR" sz="2400" dirty="0"/>
              <a:t> </a:t>
            </a:r>
            <a:r>
              <a:rPr lang="ko-KR" altLang="en-US" sz="2400" dirty="0"/>
              <a:t>방식을 </a:t>
            </a:r>
            <a:r>
              <a:rPr lang="en-US" altLang="ko-KR" sz="2400" dirty="0"/>
              <a:t>GL_NEAREST</a:t>
            </a:r>
            <a:r>
              <a:rPr lang="ko-KR" altLang="en-US" sz="2400" dirty="0"/>
              <a:t>에서</a:t>
            </a:r>
            <a:r>
              <a:rPr lang="en-US" altLang="ko-KR" sz="2400" dirty="0"/>
              <a:t> GL_LINEAR 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바꾸어 결과 확인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04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78595" y="3212976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56163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25978" y="3212976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47198" y="3212976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09621" y="3212976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008466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78145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98393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058898" y="357301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19981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7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5" idx="2"/>
            <a:endCxn id="14" idx="0"/>
          </p:cNvCxnSpPr>
          <p:nvPr/>
        </p:nvCxnSpPr>
        <p:spPr>
          <a:xfrm>
            <a:off x="1207537" y="2780928"/>
            <a:ext cx="331865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502509" y="3717032"/>
            <a:ext cx="2047364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4766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557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176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566124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5661247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30830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1621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17240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148781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633070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6" idx="2"/>
            <a:endCxn id="26" idx="0"/>
          </p:cNvCxnSpPr>
          <p:nvPr/>
        </p:nvCxnSpPr>
        <p:spPr>
          <a:xfrm>
            <a:off x="2785105" y="2780928"/>
            <a:ext cx="1530176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547664" y="407707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5576" y="5145608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1760" y="528754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566124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Primitve</a:t>
            </a:r>
            <a:r>
              <a:rPr lang="en-US" altLang="ko-KR" dirty="0"/>
              <a:t> Assembly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30912" y="6211669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Primitve</a:t>
            </a:r>
            <a:r>
              <a:rPr lang="en-US" altLang="ko-KR" dirty="0"/>
              <a:t> Assembly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133152" y="3465004"/>
            <a:ext cx="936104" cy="504056"/>
            <a:chOff x="6516216" y="4077072"/>
            <a:chExt cx="1800200" cy="1354484"/>
          </a:xfrm>
        </p:grpSpPr>
        <p:sp>
          <p:nvSpPr>
            <p:cNvPr id="23" name="타원 22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203848" y="3717032"/>
            <a:ext cx="2222865" cy="1944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133152" y="4535140"/>
            <a:ext cx="936104" cy="504056"/>
            <a:chOff x="6516216" y="4077072"/>
            <a:chExt cx="1800200" cy="1354484"/>
          </a:xfrm>
        </p:grpSpPr>
        <p:sp>
          <p:nvSpPr>
            <p:cNvPr id="28" name="타원 2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51874" y="5480357"/>
            <a:ext cx="936104" cy="504056"/>
            <a:chOff x="6516216" y="4077072"/>
            <a:chExt cx="1800200" cy="1354484"/>
          </a:xfrm>
        </p:grpSpPr>
        <p:sp>
          <p:nvSpPr>
            <p:cNvPr id="32" name="타원 3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5940152" y="4221088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40152" y="5217616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7"/>
            <a:endCxn id="28" idx="3"/>
          </p:cNvCxnSpPr>
          <p:nvPr/>
        </p:nvCxnSpPr>
        <p:spPr>
          <a:xfrm flipV="1">
            <a:off x="7197073" y="458088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1"/>
            <a:endCxn id="28" idx="5"/>
          </p:cNvCxnSpPr>
          <p:nvPr/>
        </p:nvCxnSpPr>
        <p:spPr>
          <a:xfrm flipH="1" flipV="1">
            <a:off x="7608959" y="458088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7"/>
            <a:endCxn id="32" idx="3"/>
          </p:cNvCxnSpPr>
          <p:nvPr/>
        </p:nvCxnSpPr>
        <p:spPr>
          <a:xfrm flipV="1">
            <a:off x="7215795" y="5526102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5"/>
            <a:endCxn id="34" idx="1"/>
          </p:cNvCxnSpPr>
          <p:nvPr/>
        </p:nvCxnSpPr>
        <p:spPr>
          <a:xfrm>
            <a:off x="7627681" y="5526102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6"/>
            <a:endCxn id="34" idx="2"/>
          </p:cNvCxnSpPr>
          <p:nvPr/>
        </p:nvCxnSpPr>
        <p:spPr>
          <a:xfrm>
            <a:off x="7226762" y="5904798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51577" y="5593080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517041" y="5676900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680960" y="5768340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7833360" y="5852160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99882" y="3677982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59036" y="4560898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59035" y="553546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66" name="오른쪽 화살표 65"/>
          <p:cNvSpPr/>
          <p:nvPr/>
        </p:nvSpPr>
        <p:spPr>
          <a:xfrm>
            <a:off x="2866864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5472113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1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96530"/>
              </p:ext>
            </p:extLst>
          </p:nvPr>
        </p:nvGraphicFramePr>
        <p:xfrm>
          <a:off x="7163488" y="416591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68535"/>
              </p:ext>
            </p:extLst>
          </p:nvPr>
        </p:nvGraphicFramePr>
        <p:xfrm>
          <a:off x="7180163" y="511058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5264"/>
              </p:ext>
            </p:extLst>
          </p:nvPr>
        </p:nvGraphicFramePr>
        <p:xfrm>
          <a:off x="7162083" y="3096137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7" idx="2"/>
            <a:endCxn id="47" idx="0"/>
          </p:cNvCxnSpPr>
          <p:nvPr/>
        </p:nvCxnSpPr>
        <p:spPr>
          <a:xfrm flipH="1">
            <a:off x="4459297" y="2780928"/>
            <a:ext cx="66895" cy="954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652" y="5953634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Rasterization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Primitive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17892" y="3206969"/>
            <a:ext cx="936104" cy="504056"/>
            <a:chOff x="6516216" y="4077072"/>
            <a:chExt cx="1800200" cy="1354484"/>
          </a:xfrm>
        </p:grpSpPr>
        <p:sp>
          <p:nvSpPr>
            <p:cNvPr id="23" name="타원 22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17892" y="4277105"/>
            <a:ext cx="936104" cy="504056"/>
            <a:chOff x="6516216" y="4077072"/>
            <a:chExt cx="1800200" cy="1354484"/>
          </a:xfrm>
        </p:grpSpPr>
        <p:sp>
          <p:nvSpPr>
            <p:cNvPr id="28" name="타원 2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36614" y="5222322"/>
            <a:ext cx="936104" cy="504056"/>
            <a:chOff x="6516216" y="4077072"/>
            <a:chExt cx="1800200" cy="1354484"/>
          </a:xfrm>
        </p:grpSpPr>
        <p:sp>
          <p:nvSpPr>
            <p:cNvPr id="32" name="타원 3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224892" y="3963053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4892" y="4959581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7"/>
            <a:endCxn id="28" idx="3"/>
          </p:cNvCxnSpPr>
          <p:nvPr/>
        </p:nvCxnSpPr>
        <p:spPr>
          <a:xfrm flipV="1">
            <a:off x="1481813" y="4322850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1"/>
            <a:endCxn id="28" idx="5"/>
          </p:cNvCxnSpPr>
          <p:nvPr/>
        </p:nvCxnSpPr>
        <p:spPr>
          <a:xfrm flipH="1" flipV="1">
            <a:off x="1893699" y="4322850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7"/>
            <a:endCxn id="32" idx="3"/>
          </p:cNvCxnSpPr>
          <p:nvPr/>
        </p:nvCxnSpPr>
        <p:spPr>
          <a:xfrm flipV="1">
            <a:off x="1500535" y="5268067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5"/>
            <a:endCxn id="34" idx="1"/>
          </p:cNvCxnSpPr>
          <p:nvPr/>
        </p:nvCxnSpPr>
        <p:spPr>
          <a:xfrm>
            <a:off x="1912421" y="5268067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6"/>
            <a:endCxn id="34" idx="2"/>
          </p:cNvCxnSpPr>
          <p:nvPr/>
        </p:nvCxnSpPr>
        <p:spPr>
          <a:xfrm>
            <a:off x="1511502" y="5646763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636317" y="5335045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1801781" y="5418865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965700" y="5510305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2118100" y="5594125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4622" y="3419947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3776" y="4302863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43775" y="5277431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735444"/>
            <a:ext cx="2222865" cy="21167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2160" y="5953633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err="1"/>
              <a:t>Rasterization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7272585" y="3207622"/>
            <a:ext cx="936104" cy="504056"/>
            <a:chOff x="6516216" y="4077072"/>
            <a:chExt cx="1800200" cy="1354484"/>
          </a:xfrm>
        </p:grpSpPr>
        <p:sp>
          <p:nvSpPr>
            <p:cNvPr id="51" name="타원 50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272585" y="4277758"/>
            <a:ext cx="936104" cy="504056"/>
            <a:chOff x="6516216" y="4077072"/>
            <a:chExt cx="1800200" cy="1354484"/>
          </a:xfrm>
        </p:grpSpPr>
        <p:sp>
          <p:nvSpPr>
            <p:cNvPr id="58" name="타원 5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291307" y="5222975"/>
            <a:ext cx="936104" cy="504056"/>
            <a:chOff x="6516216" y="4077072"/>
            <a:chExt cx="1800200" cy="1354484"/>
          </a:xfrm>
        </p:grpSpPr>
        <p:sp>
          <p:nvSpPr>
            <p:cNvPr id="66" name="타원 6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6079585" y="3963706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079585" y="4960234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7"/>
            <a:endCxn id="58" idx="3"/>
          </p:cNvCxnSpPr>
          <p:nvPr/>
        </p:nvCxnSpPr>
        <p:spPr>
          <a:xfrm flipV="1">
            <a:off x="7336506" y="4323503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1"/>
            <a:endCxn id="58" idx="5"/>
          </p:cNvCxnSpPr>
          <p:nvPr/>
        </p:nvCxnSpPr>
        <p:spPr>
          <a:xfrm flipH="1" flipV="1">
            <a:off x="7748392" y="4323503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7"/>
            <a:endCxn id="66" idx="3"/>
          </p:cNvCxnSpPr>
          <p:nvPr/>
        </p:nvCxnSpPr>
        <p:spPr>
          <a:xfrm flipV="1">
            <a:off x="7355228" y="5268720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5"/>
            <a:endCxn id="68" idx="1"/>
          </p:cNvCxnSpPr>
          <p:nvPr/>
        </p:nvCxnSpPr>
        <p:spPr>
          <a:xfrm>
            <a:off x="7767114" y="5268720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6"/>
            <a:endCxn id="68" idx="2"/>
          </p:cNvCxnSpPr>
          <p:nvPr/>
        </p:nvCxnSpPr>
        <p:spPr>
          <a:xfrm>
            <a:off x="7366195" y="5647416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7491010" y="5335698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7656474" y="5419518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7820393" y="5510958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7972793" y="5594778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39315" y="3420600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98469" y="430351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998468" y="5278084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85" name="오른쪽 화살표 84"/>
          <p:cNvSpPr/>
          <p:nvPr/>
        </p:nvSpPr>
        <p:spPr>
          <a:xfrm>
            <a:off x="3012963" y="4446637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5618212" y="4446637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폭발 1 16"/>
          <p:cNvSpPr/>
          <p:nvPr/>
        </p:nvSpPr>
        <p:spPr>
          <a:xfrm>
            <a:off x="3740067" y="5447941"/>
            <a:ext cx="1572250" cy="1329166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보간</a:t>
            </a:r>
          </a:p>
        </p:txBody>
      </p:sp>
    </p:spTree>
    <p:extLst>
      <p:ext uri="{BB962C8B-B14F-4D97-AF65-F5344CB8AC3E}">
        <p14:creationId xmlns:p14="http://schemas.microsoft.com/office/powerpoint/2010/main" val="28153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877"/>
              </p:ext>
            </p:extLst>
          </p:nvPr>
        </p:nvGraphicFramePr>
        <p:xfrm>
          <a:off x="7199590" y="5085184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1812"/>
              </p:ext>
            </p:extLst>
          </p:nvPr>
        </p:nvGraphicFramePr>
        <p:xfrm>
          <a:off x="1363554" y="414671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38077"/>
              </p:ext>
            </p:extLst>
          </p:nvPr>
        </p:nvGraphicFramePr>
        <p:xfrm>
          <a:off x="1380229" y="509138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93158"/>
              </p:ext>
            </p:extLst>
          </p:nvPr>
        </p:nvGraphicFramePr>
        <p:xfrm>
          <a:off x="1362149" y="3076942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그래픽스 파이프라인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2126" y="155679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9694" y="155679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9509" y="155679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0729" y="155679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3152" y="155679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31997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501676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21924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82429" y="191683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8" idx="2"/>
            <a:endCxn id="85" idx="0"/>
          </p:cNvCxnSpPr>
          <p:nvPr/>
        </p:nvCxnSpPr>
        <p:spPr>
          <a:xfrm flipH="1">
            <a:off x="4459296" y="2780928"/>
            <a:ext cx="1812521" cy="955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2226" y="5934438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ko-KR" altLang="en-US" dirty="0"/>
              <a:t>의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472651" y="3188427"/>
            <a:ext cx="936104" cy="504056"/>
            <a:chOff x="6516216" y="4077072"/>
            <a:chExt cx="1800200" cy="1354484"/>
          </a:xfrm>
        </p:grpSpPr>
        <p:sp>
          <p:nvSpPr>
            <p:cNvPr id="51" name="타원 50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472651" y="4258563"/>
            <a:ext cx="936104" cy="504056"/>
            <a:chOff x="6516216" y="4077072"/>
            <a:chExt cx="1800200" cy="1354484"/>
          </a:xfrm>
        </p:grpSpPr>
        <p:sp>
          <p:nvSpPr>
            <p:cNvPr id="58" name="타원 57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91373" y="5203780"/>
            <a:ext cx="936104" cy="504056"/>
            <a:chOff x="6516216" y="4077072"/>
            <a:chExt cx="1800200" cy="1354484"/>
          </a:xfrm>
        </p:grpSpPr>
        <p:sp>
          <p:nvSpPr>
            <p:cNvPr id="66" name="타원 6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279651" y="3944511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79651" y="4941039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7"/>
            <a:endCxn id="58" idx="3"/>
          </p:cNvCxnSpPr>
          <p:nvPr/>
        </p:nvCxnSpPr>
        <p:spPr>
          <a:xfrm flipV="1">
            <a:off x="1536572" y="4304308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1"/>
            <a:endCxn id="58" idx="5"/>
          </p:cNvCxnSpPr>
          <p:nvPr/>
        </p:nvCxnSpPr>
        <p:spPr>
          <a:xfrm flipH="1" flipV="1">
            <a:off x="1948458" y="4304308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7"/>
            <a:endCxn id="66" idx="3"/>
          </p:cNvCxnSpPr>
          <p:nvPr/>
        </p:nvCxnSpPr>
        <p:spPr>
          <a:xfrm flipV="1">
            <a:off x="1555294" y="524952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5"/>
            <a:endCxn id="68" idx="1"/>
          </p:cNvCxnSpPr>
          <p:nvPr/>
        </p:nvCxnSpPr>
        <p:spPr>
          <a:xfrm>
            <a:off x="1967180" y="524952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6"/>
            <a:endCxn id="68" idx="2"/>
          </p:cNvCxnSpPr>
          <p:nvPr/>
        </p:nvCxnSpPr>
        <p:spPr>
          <a:xfrm>
            <a:off x="1566261" y="5628221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691076" y="5316503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856540" y="5400323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020459" y="5491763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2172859" y="5575583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9381" y="3401405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8535" y="4284321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98534" y="5258889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7863" y="3736097"/>
            <a:ext cx="2222865" cy="1990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3006874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>
            <a:off x="5612123" y="4401108"/>
            <a:ext cx="288032" cy="5760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2180"/>
              </p:ext>
            </p:extLst>
          </p:nvPr>
        </p:nvGraphicFramePr>
        <p:xfrm>
          <a:off x="7177180" y="4140506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54458"/>
              </p:ext>
            </p:extLst>
          </p:nvPr>
        </p:nvGraphicFramePr>
        <p:xfrm>
          <a:off x="7175775" y="3070729"/>
          <a:ext cx="1194552" cy="72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0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7286277" y="3182214"/>
            <a:ext cx="936104" cy="504056"/>
            <a:chOff x="6516216" y="4077072"/>
            <a:chExt cx="1800200" cy="1354484"/>
          </a:xfrm>
        </p:grpSpPr>
        <p:sp>
          <p:nvSpPr>
            <p:cNvPr id="92" name="타원 91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286277" y="4252350"/>
            <a:ext cx="936104" cy="504056"/>
            <a:chOff x="6516216" y="4077072"/>
            <a:chExt cx="1800200" cy="1354484"/>
          </a:xfrm>
        </p:grpSpPr>
        <p:sp>
          <p:nvSpPr>
            <p:cNvPr id="96" name="타원 95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304999" y="5197567"/>
            <a:ext cx="936104" cy="504056"/>
            <a:chOff x="6516216" y="4077072"/>
            <a:chExt cx="1800200" cy="1354484"/>
          </a:xfrm>
        </p:grpSpPr>
        <p:sp>
          <p:nvSpPr>
            <p:cNvPr id="100" name="타원 99"/>
            <p:cNvSpPr/>
            <p:nvPr/>
          </p:nvSpPr>
          <p:spPr>
            <a:xfrm>
              <a:off x="7308304" y="4077072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516216" y="5145608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8172400" y="5287540"/>
              <a:ext cx="144016" cy="1440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6093277" y="3938298"/>
            <a:ext cx="285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093277" y="4934826"/>
            <a:ext cx="28501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7" idx="7"/>
            <a:endCxn id="96" idx="3"/>
          </p:cNvCxnSpPr>
          <p:nvPr/>
        </p:nvCxnSpPr>
        <p:spPr>
          <a:xfrm flipV="1">
            <a:off x="7350198" y="4298095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8" idx="1"/>
            <a:endCxn id="96" idx="5"/>
          </p:cNvCxnSpPr>
          <p:nvPr/>
        </p:nvCxnSpPr>
        <p:spPr>
          <a:xfrm flipH="1" flipV="1">
            <a:off x="7762084" y="4298095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1" idx="7"/>
            <a:endCxn id="100" idx="3"/>
          </p:cNvCxnSpPr>
          <p:nvPr/>
        </p:nvCxnSpPr>
        <p:spPr>
          <a:xfrm flipV="1">
            <a:off x="7368920" y="5243312"/>
            <a:ext cx="358932" cy="35974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0" idx="5"/>
            <a:endCxn id="102" idx="1"/>
          </p:cNvCxnSpPr>
          <p:nvPr/>
        </p:nvCxnSpPr>
        <p:spPr>
          <a:xfrm>
            <a:off x="7780806" y="5243312"/>
            <a:ext cx="396376" cy="41256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1" idx="6"/>
            <a:endCxn id="102" idx="2"/>
          </p:cNvCxnSpPr>
          <p:nvPr/>
        </p:nvCxnSpPr>
        <p:spPr>
          <a:xfrm>
            <a:off x="7379887" y="5622008"/>
            <a:ext cx="786328" cy="5281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7504702" y="5310290"/>
            <a:ext cx="329383" cy="3191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7670166" y="5394110"/>
            <a:ext cx="247739" cy="25391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7834085" y="5485550"/>
            <a:ext cx="167640" cy="17032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7986485" y="5569370"/>
            <a:ext cx="99060" cy="10051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053007" y="3395192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12161" y="4278108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012160" y="5252676"/>
            <a:ext cx="11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090321" y="5934437"/>
            <a:ext cx="275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ko-KR" altLang="en-US" dirty="0"/>
              <a:t>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39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5776" y="141277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3923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1182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2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811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2587</Words>
  <Application>Microsoft Office PowerPoint</Application>
  <PresentationFormat>화면 슬라이드 쇼(4:3)</PresentationFormat>
  <Paragraphs>663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전공특강</vt:lpstr>
      <vt:lpstr>지난시간</vt:lpstr>
      <vt:lpstr>개요</vt:lpstr>
      <vt:lpstr>그래픽스 파이프라인</vt:lpstr>
      <vt:lpstr>그래픽스 파이프라인</vt:lpstr>
      <vt:lpstr>그래픽스 파이프라인</vt:lpstr>
      <vt:lpstr>그래픽스 파이프라인</vt:lpstr>
      <vt:lpstr>그래픽스 파이프라인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Yongsun Lee</cp:lastModifiedBy>
  <cp:revision>160</cp:revision>
  <dcterms:created xsi:type="dcterms:W3CDTF">2006-10-05T04:04:58Z</dcterms:created>
  <dcterms:modified xsi:type="dcterms:W3CDTF">2018-06-13T18:40:52Z</dcterms:modified>
</cp:coreProperties>
</file>