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  <p:sldId id="269" r:id="rId14"/>
    <p:sldId id="275" r:id="rId15"/>
    <p:sldId id="270" r:id="rId16"/>
    <p:sldId id="272" r:id="rId17"/>
    <p:sldId id="273" r:id="rId18"/>
    <p:sldId id="274" r:id="rId19"/>
    <p:sldId id="276" r:id="rId20"/>
    <p:sldId id="271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634" y="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전공특강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1</a:t>
            </a:r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에서의 </a:t>
            </a:r>
            <a:r>
              <a:rPr lang="en-US" altLang="ko-KR" dirty="0"/>
              <a:t>Primitive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024554" y="209771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783904" y="209771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783904" y="469000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55412" y="3068098"/>
            <a:ext cx="2759350" cy="2594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355412" y="2212142"/>
            <a:ext cx="4547053" cy="857680"/>
          </a:xfrm>
          <a:custGeom>
            <a:avLst/>
            <a:gdLst>
              <a:gd name="connsiteX0" fmla="*/ 0 w 2759350"/>
              <a:gd name="connsiteY0" fmla="*/ 0 h 2594012"/>
              <a:gd name="connsiteX1" fmla="*/ 2759350 w 2759350"/>
              <a:gd name="connsiteY1" fmla="*/ 0 h 2594012"/>
              <a:gd name="connsiteX2" fmla="*/ 2759350 w 2759350"/>
              <a:gd name="connsiteY2" fmla="*/ 2594012 h 2594012"/>
              <a:gd name="connsiteX3" fmla="*/ 0 w 2759350"/>
              <a:gd name="connsiteY3" fmla="*/ 2594012 h 2594012"/>
              <a:gd name="connsiteX4" fmla="*/ 0 w 2759350"/>
              <a:gd name="connsiteY4" fmla="*/ 0 h 2594012"/>
              <a:gd name="connsiteX0" fmla="*/ 0 w 4547053"/>
              <a:gd name="connsiteY0" fmla="*/ 0 h 2594012"/>
              <a:gd name="connsiteX1" fmla="*/ 4547053 w 4547053"/>
              <a:gd name="connsiteY1" fmla="*/ 1715784 h 2594012"/>
              <a:gd name="connsiteX2" fmla="*/ 2759350 w 4547053"/>
              <a:gd name="connsiteY2" fmla="*/ 2594012 h 2594012"/>
              <a:gd name="connsiteX3" fmla="*/ 0 w 4547053"/>
              <a:gd name="connsiteY3" fmla="*/ 2594012 h 2594012"/>
              <a:gd name="connsiteX4" fmla="*/ 0 w 4547053"/>
              <a:gd name="connsiteY4" fmla="*/ 0 h 2594012"/>
              <a:gd name="connsiteX0" fmla="*/ 1777429 w 4547053"/>
              <a:gd name="connsiteY0" fmla="*/ 20549 h 878228"/>
              <a:gd name="connsiteX1" fmla="*/ 4547053 w 4547053"/>
              <a:gd name="connsiteY1" fmla="*/ 0 h 878228"/>
              <a:gd name="connsiteX2" fmla="*/ 2759350 w 4547053"/>
              <a:gd name="connsiteY2" fmla="*/ 878228 h 878228"/>
              <a:gd name="connsiteX3" fmla="*/ 0 w 4547053"/>
              <a:gd name="connsiteY3" fmla="*/ 878228 h 878228"/>
              <a:gd name="connsiteX4" fmla="*/ 1777429 w 4547053"/>
              <a:gd name="connsiteY4" fmla="*/ 20549 h 878228"/>
              <a:gd name="connsiteX0" fmla="*/ 1777429 w 4547053"/>
              <a:gd name="connsiteY0" fmla="*/ 1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77429 w 4547053"/>
              <a:gd name="connsiteY4" fmla="*/ 1 h 857680"/>
              <a:gd name="connsiteX0" fmla="*/ 1787703 w 4547053"/>
              <a:gd name="connsiteY0" fmla="*/ 10275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87703 w 4547053"/>
              <a:gd name="connsiteY4" fmla="*/ 10275 h 857680"/>
              <a:gd name="connsiteX0" fmla="*/ 1787703 w 4547053"/>
              <a:gd name="connsiteY0" fmla="*/ 0 h 867953"/>
              <a:gd name="connsiteX1" fmla="*/ 4547053 w 4547053"/>
              <a:gd name="connsiteY1" fmla="*/ 10273 h 867953"/>
              <a:gd name="connsiteX2" fmla="*/ 2759350 w 4547053"/>
              <a:gd name="connsiteY2" fmla="*/ 867953 h 867953"/>
              <a:gd name="connsiteX3" fmla="*/ 0 w 4547053"/>
              <a:gd name="connsiteY3" fmla="*/ 867953 h 867953"/>
              <a:gd name="connsiteX4" fmla="*/ 1787703 w 4547053"/>
              <a:gd name="connsiteY4" fmla="*/ 0 h 867953"/>
              <a:gd name="connsiteX0" fmla="*/ 1787703 w 4547053"/>
              <a:gd name="connsiteY0" fmla="*/ 1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87703 w 4547053"/>
              <a:gd name="connsiteY4" fmla="*/ 1 h 85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053" h="857680">
                <a:moveTo>
                  <a:pt x="1787703" y="1"/>
                </a:moveTo>
                <a:lnTo>
                  <a:pt x="4547053" y="0"/>
                </a:lnTo>
                <a:lnTo>
                  <a:pt x="2759350" y="857680"/>
                </a:lnTo>
                <a:lnTo>
                  <a:pt x="0" y="857680"/>
                </a:lnTo>
                <a:lnTo>
                  <a:pt x="1787703" y="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113847" y="2214524"/>
            <a:ext cx="1788227" cy="3450736"/>
          </a:xfrm>
          <a:custGeom>
            <a:avLst/>
            <a:gdLst>
              <a:gd name="connsiteX0" fmla="*/ 0 w 2759350"/>
              <a:gd name="connsiteY0" fmla="*/ 0 h 2594012"/>
              <a:gd name="connsiteX1" fmla="*/ 2759350 w 2759350"/>
              <a:gd name="connsiteY1" fmla="*/ 0 h 2594012"/>
              <a:gd name="connsiteX2" fmla="*/ 2759350 w 2759350"/>
              <a:gd name="connsiteY2" fmla="*/ 2594012 h 2594012"/>
              <a:gd name="connsiteX3" fmla="*/ 0 w 2759350"/>
              <a:gd name="connsiteY3" fmla="*/ 2594012 h 2594012"/>
              <a:gd name="connsiteX4" fmla="*/ 0 w 2759350"/>
              <a:gd name="connsiteY4" fmla="*/ 0 h 2594012"/>
              <a:gd name="connsiteX0" fmla="*/ 0 w 2759350"/>
              <a:gd name="connsiteY0" fmla="*/ 0 h 3415945"/>
              <a:gd name="connsiteX1" fmla="*/ 2759350 w 2759350"/>
              <a:gd name="connsiteY1" fmla="*/ 0 h 3415945"/>
              <a:gd name="connsiteX2" fmla="*/ 2759350 w 2759350"/>
              <a:gd name="connsiteY2" fmla="*/ 2594012 h 3415945"/>
              <a:gd name="connsiteX3" fmla="*/ 976045 w 2759350"/>
              <a:gd name="connsiteY3" fmla="*/ 3415945 h 3415945"/>
              <a:gd name="connsiteX4" fmla="*/ 0 w 2759350"/>
              <a:gd name="connsiteY4" fmla="*/ 0 h 3415945"/>
              <a:gd name="connsiteX0" fmla="*/ 10274 w 1783305"/>
              <a:gd name="connsiteY0" fmla="*/ 852755 h 3415945"/>
              <a:gd name="connsiteX1" fmla="*/ 1783305 w 1783305"/>
              <a:gd name="connsiteY1" fmla="*/ 0 h 3415945"/>
              <a:gd name="connsiteX2" fmla="*/ 1783305 w 1783305"/>
              <a:gd name="connsiteY2" fmla="*/ 2594012 h 3415945"/>
              <a:gd name="connsiteX3" fmla="*/ 0 w 1783305"/>
              <a:gd name="connsiteY3" fmla="*/ 3415945 h 3415945"/>
              <a:gd name="connsiteX4" fmla="*/ 10274 w 1783305"/>
              <a:gd name="connsiteY4" fmla="*/ 852755 h 3415945"/>
              <a:gd name="connsiteX0" fmla="*/ 20548 w 1793579"/>
              <a:gd name="connsiteY0" fmla="*/ 852755 h 3457042"/>
              <a:gd name="connsiteX1" fmla="*/ 1793579 w 1793579"/>
              <a:gd name="connsiteY1" fmla="*/ 0 h 3457042"/>
              <a:gd name="connsiteX2" fmla="*/ 1793579 w 1793579"/>
              <a:gd name="connsiteY2" fmla="*/ 2594012 h 3457042"/>
              <a:gd name="connsiteX3" fmla="*/ 0 w 1793579"/>
              <a:gd name="connsiteY3" fmla="*/ 3457042 h 3457042"/>
              <a:gd name="connsiteX4" fmla="*/ 20548 w 1793579"/>
              <a:gd name="connsiteY4" fmla="*/ 852755 h 3457042"/>
              <a:gd name="connsiteX0" fmla="*/ 10274 w 1783305"/>
              <a:gd name="connsiteY0" fmla="*/ 852755 h 3436493"/>
              <a:gd name="connsiteX1" fmla="*/ 1783305 w 1783305"/>
              <a:gd name="connsiteY1" fmla="*/ 0 h 3436493"/>
              <a:gd name="connsiteX2" fmla="*/ 1783305 w 1783305"/>
              <a:gd name="connsiteY2" fmla="*/ 2594012 h 3436493"/>
              <a:gd name="connsiteX3" fmla="*/ 0 w 1783305"/>
              <a:gd name="connsiteY3" fmla="*/ 3436493 h 3436493"/>
              <a:gd name="connsiteX4" fmla="*/ 10274 w 1783305"/>
              <a:gd name="connsiteY4" fmla="*/ 852755 h 3436493"/>
              <a:gd name="connsiteX0" fmla="*/ 10274 w 1783305"/>
              <a:gd name="connsiteY0" fmla="*/ 852755 h 3467315"/>
              <a:gd name="connsiteX1" fmla="*/ 1783305 w 1783305"/>
              <a:gd name="connsiteY1" fmla="*/ 0 h 3467315"/>
              <a:gd name="connsiteX2" fmla="*/ 1783305 w 1783305"/>
              <a:gd name="connsiteY2" fmla="*/ 2594012 h 3467315"/>
              <a:gd name="connsiteX3" fmla="*/ 0 w 1783305"/>
              <a:gd name="connsiteY3" fmla="*/ 3467315 h 3467315"/>
              <a:gd name="connsiteX4" fmla="*/ 10274 w 1783305"/>
              <a:gd name="connsiteY4" fmla="*/ 852755 h 3467315"/>
              <a:gd name="connsiteX0" fmla="*/ 10274 w 1783305"/>
              <a:gd name="connsiteY0" fmla="*/ 852755 h 3446767"/>
              <a:gd name="connsiteX1" fmla="*/ 1783305 w 1783305"/>
              <a:gd name="connsiteY1" fmla="*/ 0 h 3446767"/>
              <a:gd name="connsiteX2" fmla="*/ 1783305 w 1783305"/>
              <a:gd name="connsiteY2" fmla="*/ 2594012 h 3446767"/>
              <a:gd name="connsiteX3" fmla="*/ 0 w 1783305"/>
              <a:gd name="connsiteY3" fmla="*/ 3446767 h 3446767"/>
              <a:gd name="connsiteX4" fmla="*/ 10274 w 1783305"/>
              <a:gd name="connsiteY4" fmla="*/ 852755 h 3446767"/>
              <a:gd name="connsiteX0" fmla="*/ 20548 w 1793579"/>
              <a:gd name="connsiteY0" fmla="*/ 852755 h 3446767"/>
              <a:gd name="connsiteX1" fmla="*/ 1793579 w 1793579"/>
              <a:gd name="connsiteY1" fmla="*/ 0 h 3446767"/>
              <a:gd name="connsiteX2" fmla="*/ 1793579 w 1793579"/>
              <a:gd name="connsiteY2" fmla="*/ 2594012 h 3446767"/>
              <a:gd name="connsiteX3" fmla="*/ 0 w 1793579"/>
              <a:gd name="connsiteY3" fmla="*/ 3446767 h 3446767"/>
              <a:gd name="connsiteX4" fmla="*/ 20548 w 1793579"/>
              <a:gd name="connsiteY4" fmla="*/ 852755 h 3446767"/>
              <a:gd name="connsiteX0" fmla="*/ 297 w 1773328"/>
              <a:gd name="connsiteY0" fmla="*/ 852755 h 3477589"/>
              <a:gd name="connsiteX1" fmla="*/ 1773328 w 1773328"/>
              <a:gd name="connsiteY1" fmla="*/ 0 h 3477589"/>
              <a:gd name="connsiteX2" fmla="*/ 1773328 w 1773328"/>
              <a:gd name="connsiteY2" fmla="*/ 2594012 h 3477589"/>
              <a:gd name="connsiteX3" fmla="*/ 20846 w 1773328"/>
              <a:gd name="connsiteY3" fmla="*/ 3477589 h 3477589"/>
              <a:gd name="connsiteX4" fmla="*/ 297 w 1773328"/>
              <a:gd name="connsiteY4" fmla="*/ 852755 h 3477589"/>
              <a:gd name="connsiteX0" fmla="*/ 455 w 1773486"/>
              <a:gd name="connsiteY0" fmla="*/ 852755 h 3446767"/>
              <a:gd name="connsiteX1" fmla="*/ 1773486 w 1773486"/>
              <a:gd name="connsiteY1" fmla="*/ 0 h 3446767"/>
              <a:gd name="connsiteX2" fmla="*/ 1773486 w 1773486"/>
              <a:gd name="connsiteY2" fmla="*/ 2594012 h 3446767"/>
              <a:gd name="connsiteX3" fmla="*/ 10730 w 1773486"/>
              <a:gd name="connsiteY3" fmla="*/ 3446767 h 3446767"/>
              <a:gd name="connsiteX4" fmla="*/ 455 w 1773486"/>
              <a:gd name="connsiteY4" fmla="*/ 852755 h 3446767"/>
              <a:gd name="connsiteX0" fmla="*/ 681 w 1773712"/>
              <a:gd name="connsiteY0" fmla="*/ 852755 h 3446767"/>
              <a:gd name="connsiteX1" fmla="*/ 1773712 w 1773712"/>
              <a:gd name="connsiteY1" fmla="*/ 0 h 3446767"/>
              <a:gd name="connsiteX2" fmla="*/ 1773712 w 1773712"/>
              <a:gd name="connsiteY2" fmla="*/ 2594012 h 3446767"/>
              <a:gd name="connsiteX3" fmla="*/ 4606 w 1773712"/>
              <a:gd name="connsiteY3" fmla="*/ 3446767 h 3446767"/>
              <a:gd name="connsiteX4" fmla="*/ 681 w 1773712"/>
              <a:gd name="connsiteY4" fmla="*/ 852755 h 3446767"/>
              <a:gd name="connsiteX0" fmla="*/ 8775 w 1781806"/>
              <a:gd name="connsiteY0" fmla="*/ 852755 h 3446767"/>
              <a:gd name="connsiteX1" fmla="*/ 1781806 w 1781806"/>
              <a:gd name="connsiteY1" fmla="*/ 0 h 3446767"/>
              <a:gd name="connsiteX2" fmla="*/ 1781806 w 1781806"/>
              <a:gd name="connsiteY2" fmla="*/ 2594012 h 3446767"/>
              <a:gd name="connsiteX3" fmla="*/ 0 w 1781806"/>
              <a:gd name="connsiteY3" fmla="*/ 3446767 h 3446767"/>
              <a:gd name="connsiteX4" fmla="*/ 8775 w 1781806"/>
              <a:gd name="connsiteY4" fmla="*/ 852755 h 3446767"/>
              <a:gd name="connsiteX0" fmla="*/ 8775 w 1781806"/>
              <a:gd name="connsiteY0" fmla="*/ 852755 h 3449942"/>
              <a:gd name="connsiteX1" fmla="*/ 1781806 w 1781806"/>
              <a:gd name="connsiteY1" fmla="*/ 0 h 3449942"/>
              <a:gd name="connsiteX2" fmla="*/ 1781806 w 1781806"/>
              <a:gd name="connsiteY2" fmla="*/ 2594012 h 3449942"/>
              <a:gd name="connsiteX3" fmla="*/ 0 w 1781806"/>
              <a:gd name="connsiteY3" fmla="*/ 3449942 h 3449942"/>
              <a:gd name="connsiteX4" fmla="*/ 8775 w 1781806"/>
              <a:gd name="connsiteY4" fmla="*/ 852755 h 3449942"/>
              <a:gd name="connsiteX0" fmla="*/ 275 w 1773306"/>
              <a:gd name="connsiteY0" fmla="*/ 852755 h 3449942"/>
              <a:gd name="connsiteX1" fmla="*/ 1773306 w 1773306"/>
              <a:gd name="connsiteY1" fmla="*/ 0 h 3449942"/>
              <a:gd name="connsiteX2" fmla="*/ 1773306 w 1773306"/>
              <a:gd name="connsiteY2" fmla="*/ 2594012 h 3449942"/>
              <a:gd name="connsiteX3" fmla="*/ 23250 w 1773306"/>
              <a:gd name="connsiteY3" fmla="*/ 3449942 h 3449942"/>
              <a:gd name="connsiteX4" fmla="*/ 275 w 1773306"/>
              <a:gd name="connsiteY4" fmla="*/ 852755 h 3449942"/>
              <a:gd name="connsiteX0" fmla="*/ 87 w 1773118"/>
              <a:gd name="connsiteY0" fmla="*/ 852755 h 3459467"/>
              <a:gd name="connsiteX1" fmla="*/ 1773118 w 1773118"/>
              <a:gd name="connsiteY1" fmla="*/ 0 h 3459467"/>
              <a:gd name="connsiteX2" fmla="*/ 1773118 w 1773118"/>
              <a:gd name="connsiteY2" fmla="*/ 2594012 h 3459467"/>
              <a:gd name="connsiteX3" fmla="*/ 92912 w 1773118"/>
              <a:gd name="connsiteY3" fmla="*/ 3459467 h 3459467"/>
              <a:gd name="connsiteX4" fmla="*/ 87 w 1773118"/>
              <a:gd name="connsiteY4" fmla="*/ 852755 h 3459467"/>
              <a:gd name="connsiteX0" fmla="*/ 909 w 1773940"/>
              <a:gd name="connsiteY0" fmla="*/ 852755 h 3453117"/>
              <a:gd name="connsiteX1" fmla="*/ 1773940 w 1773940"/>
              <a:gd name="connsiteY1" fmla="*/ 0 h 3453117"/>
              <a:gd name="connsiteX2" fmla="*/ 1773940 w 1773940"/>
              <a:gd name="connsiteY2" fmla="*/ 2594012 h 3453117"/>
              <a:gd name="connsiteX3" fmla="*/ 1659 w 1773940"/>
              <a:gd name="connsiteY3" fmla="*/ 3453117 h 3453117"/>
              <a:gd name="connsiteX4" fmla="*/ 909 w 1773940"/>
              <a:gd name="connsiteY4" fmla="*/ 852755 h 3453117"/>
              <a:gd name="connsiteX0" fmla="*/ 909 w 1783465"/>
              <a:gd name="connsiteY0" fmla="*/ 852755 h 3453117"/>
              <a:gd name="connsiteX1" fmla="*/ 1783465 w 1783465"/>
              <a:gd name="connsiteY1" fmla="*/ 0 h 3453117"/>
              <a:gd name="connsiteX2" fmla="*/ 1773940 w 1783465"/>
              <a:gd name="connsiteY2" fmla="*/ 2594012 h 3453117"/>
              <a:gd name="connsiteX3" fmla="*/ 1659 w 1783465"/>
              <a:gd name="connsiteY3" fmla="*/ 3453117 h 3453117"/>
              <a:gd name="connsiteX4" fmla="*/ 909 w 1783465"/>
              <a:gd name="connsiteY4" fmla="*/ 852755 h 3453117"/>
              <a:gd name="connsiteX0" fmla="*/ 909 w 2007302"/>
              <a:gd name="connsiteY0" fmla="*/ 826561 h 3426923"/>
              <a:gd name="connsiteX1" fmla="*/ 2007302 w 2007302"/>
              <a:gd name="connsiteY1" fmla="*/ 0 h 3426923"/>
              <a:gd name="connsiteX2" fmla="*/ 1773940 w 2007302"/>
              <a:gd name="connsiteY2" fmla="*/ 2567818 h 3426923"/>
              <a:gd name="connsiteX3" fmla="*/ 1659 w 2007302"/>
              <a:gd name="connsiteY3" fmla="*/ 3426923 h 3426923"/>
              <a:gd name="connsiteX4" fmla="*/ 909 w 2007302"/>
              <a:gd name="connsiteY4" fmla="*/ 826561 h 3426923"/>
              <a:gd name="connsiteX0" fmla="*/ 909 w 1788227"/>
              <a:gd name="connsiteY0" fmla="*/ 850374 h 3450736"/>
              <a:gd name="connsiteX1" fmla="*/ 1788227 w 1788227"/>
              <a:gd name="connsiteY1" fmla="*/ 0 h 3450736"/>
              <a:gd name="connsiteX2" fmla="*/ 1773940 w 1788227"/>
              <a:gd name="connsiteY2" fmla="*/ 2591631 h 3450736"/>
              <a:gd name="connsiteX3" fmla="*/ 1659 w 1788227"/>
              <a:gd name="connsiteY3" fmla="*/ 3450736 h 3450736"/>
              <a:gd name="connsiteX4" fmla="*/ 909 w 1788227"/>
              <a:gd name="connsiteY4" fmla="*/ 850374 h 345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227" h="3450736">
                <a:moveTo>
                  <a:pt x="909" y="850374"/>
                </a:moveTo>
                <a:lnTo>
                  <a:pt x="1788227" y="0"/>
                </a:lnTo>
                <a:cubicBezTo>
                  <a:pt x="1783465" y="863877"/>
                  <a:pt x="1778702" y="1727754"/>
                  <a:pt x="1773940" y="2591631"/>
                </a:cubicBezTo>
                <a:lnTo>
                  <a:pt x="1659" y="3450736"/>
                </a:lnTo>
                <a:cubicBezTo>
                  <a:pt x="5084" y="2596339"/>
                  <a:pt x="-2516" y="1704771"/>
                  <a:pt x="909" y="85037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247400" y="296181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006750" y="296181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247400" y="555409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006750" y="555409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3608" y="6093296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정육면체를 그리기 위해선 </a:t>
            </a:r>
            <a:r>
              <a:rPr lang="en-US" altLang="ko-KR" dirty="0" smtClean="0"/>
              <a:t>??</a:t>
            </a:r>
            <a:r>
              <a:rPr lang="ko-KR" altLang="en-US" dirty="0" smtClean="0"/>
              <a:t>개의 삼각형이 필요함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49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Graphics Pipeline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9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Graphics</a:t>
            </a:r>
            <a:r>
              <a:rPr lang="ko-KR" altLang="en-US" dirty="0" smtClean="0"/>
              <a:t> </a:t>
            </a:r>
            <a:r>
              <a:rPr lang="en-US" altLang="ko-KR" dirty="0" smtClean="0"/>
              <a:t>Pipeline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그래픽스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파이프라인은 여러 단계에 걸쳐 진화를 해 왔음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큰 변화는 고정 그래픽스 파이프라인에서 프로그램 가능한 그래픽스 파이프라인으로 변화한 것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59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9552" y="3501008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344452" y="1772815"/>
            <a:ext cx="6656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고정 그래픽스 파이프라인이란</a:t>
            </a:r>
            <a:r>
              <a:rPr lang="en-US" altLang="ko-KR" sz="3200" dirty="0" smtClean="0"/>
              <a:t>?</a:t>
            </a:r>
          </a:p>
          <a:p>
            <a:pPr algn="ctr"/>
            <a:r>
              <a:rPr lang="en-US" altLang="ko-KR" sz="3200" dirty="0" smtClean="0"/>
              <a:t>(fixed-function pipeline)</a:t>
            </a:r>
            <a:endParaRPr lang="ko-KR" alt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3435" y="551723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그래픽스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파이프라인의 각 단계는 미리 주어진 연산만 수행이 가능함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필수적인 기능이 필요할 경우 하드웨어 및 드라이버 둘 다 업데이트가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39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여기서 잠깐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그래픽스 파이프라인의 각 단계가 수행하는 일에 대해 알고 있는지 확인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13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51920" y="2564904"/>
            <a:ext cx="141082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Transform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329452" y="2871362"/>
            <a:ext cx="581724" cy="611220"/>
            <a:chOff x="1325980" y="3018070"/>
            <a:chExt cx="1296144" cy="1220950"/>
          </a:xfrm>
        </p:grpSpPr>
        <p:sp>
          <p:nvSpPr>
            <p:cNvPr id="4" name="순서도: 연결자 3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순서도: 연결자 33"/>
          <p:cNvSpPr/>
          <p:nvPr/>
        </p:nvSpPr>
        <p:spPr>
          <a:xfrm>
            <a:off x="7164288" y="256809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6948264" y="356836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8100392" y="366380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7956376" y="262014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2843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15616" y="42023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Vertices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64288" y="42023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Vertices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5580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2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4" name="순서도: 연결자 33"/>
          <p:cNvSpPr/>
          <p:nvPr/>
        </p:nvSpPr>
        <p:spPr>
          <a:xfrm>
            <a:off x="1259632" y="257535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1043608" y="35756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2195736" y="36710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2051720" y="262740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2843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59632" y="42095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Vertices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5580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51920" y="2562260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6784856" y="2610906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005836" y="2603286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798316" y="2664246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6792476" y="3609126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6930832" y="254691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6714808" y="354718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7866936" y="364262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7722920" y="25989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6789420" y="2659380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210" y="3932569"/>
            <a:ext cx="138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Points</a:t>
            </a:r>
          </a:p>
          <a:p>
            <a:r>
              <a:rPr lang="en-US" altLang="ko-KR" dirty="0" smtClean="0"/>
              <a:t>Lines</a:t>
            </a:r>
          </a:p>
          <a:p>
            <a:r>
              <a:rPr lang="en-US" altLang="ko-KR" dirty="0" smtClean="0"/>
              <a:t>Triangles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81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2843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5580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107996" y="2595442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328976" y="2587822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21456" y="2648782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1115616" y="3593662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1253972" y="253144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037948" y="353172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2190076" y="362716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2046060" y="258350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1112560" y="2643916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58350" y="3917105"/>
            <a:ext cx="138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Points</a:t>
            </a:r>
          </a:p>
          <a:p>
            <a:r>
              <a:rPr lang="en-US" altLang="ko-KR" dirty="0" smtClean="0"/>
              <a:t>Lines</a:t>
            </a:r>
          </a:p>
          <a:p>
            <a:r>
              <a:rPr lang="en-US" altLang="ko-KR" dirty="0" smtClean="0"/>
              <a:t>Triangles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673595" y="252356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72796" y="242316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660183" y="2423160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947124" y="2423160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236892" y="242316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74037" y="271111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661424" y="2711117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948365" y="271111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235752" y="271111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72200" y="2997199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659587" y="2997199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946528" y="2997199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7236296" y="2997199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373441" y="3285156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660828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7769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7235156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7527312" y="242316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526172" y="2711117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526716" y="2997199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7525576" y="3285156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6373441" y="3572022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6660828" y="3572022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947769" y="3572022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235156" y="3572022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525576" y="3572022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6503732" y="2609210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724712" y="2601590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7517192" y="2662550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6511352" y="3607430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/>
          <p:cNvSpPr/>
          <p:nvPr/>
        </p:nvSpPr>
        <p:spPr>
          <a:xfrm>
            <a:off x="6649708" y="254521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/>
          <p:cNvSpPr/>
          <p:nvPr/>
        </p:nvSpPr>
        <p:spPr>
          <a:xfrm>
            <a:off x="6433684" y="354549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/>
          <p:cNvSpPr/>
          <p:nvPr/>
        </p:nvSpPr>
        <p:spPr>
          <a:xfrm>
            <a:off x="7585812" y="36409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/>
          <p:cNvSpPr/>
          <p:nvPr/>
        </p:nvSpPr>
        <p:spPr>
          <a:xfrm>
            <a:off x="7441796" y="259726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6508296" y="2657684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97368" y="4009438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Fragments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815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59395" y="5140578"/>
            <a:ext cx="670073" cy="860905"/>
            <a:chOff x="6595360" y="2563068"/>
            <a:chExt cx="1152724" cy="1436894"/>
          </a:xfrm>
        </p:grpSpPr>
        <p:sp>
          <p:nvSpPr>
            <p:cNvPr id="122" name="직사각형 121"/>
            <p:cNvSpPr/>
            <p:nvPr/>
          </p:nvSpPr>
          <p:spPr>
            <a:xfrm>
              <a:off x="6595956" y="2563068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883343" y="2563068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170284" y="2563068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460052" y="2563068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597197" y="2851025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884584" y="2851025"/>
              <a:ext cx="288032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171525" y="2851025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458912" y="2851025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595360" y="3137107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882747" y="3137107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7169688" y="3137107"/>
              <a:ext cx="288032" cy="2880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596601" y="3425064"/>
              <a:ext cx="28803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883988" y="3425064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596601" y="3711930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2843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5580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7352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04739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691680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981448" y="241066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118593" y="269862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405980" y="269862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692921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980308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116756" y="298470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404143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691084" y="298470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980852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117997" y="327266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05384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692325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979712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271868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270728" y="2698625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271272" y="298470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270132" y="327266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117997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405384" y="355953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692325" y="355953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979712" y="355953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270132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1248288" y="2596718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1469268" y="2589098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261748" y="2650058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1255908" y="3594938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/>
          <p:cNvSpPr/>
          <p:nvPr/>
        </p:nvSpPr>
        <p:spPr>
          <a:xfrm>
            <a:off x="1394264" y="253272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/>
          <p:cNvSpPr/>
          <p:nvPr/>
        </p:nvSpPr>
        <p:spPr>
          <a:xfrm>
            <a:off x="1178240" y="353300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/>
          <p:cNvSpPr/>
          <p:nvPr/>
        </p:nvSpPr>
        <p:spPr>
          <a:xfrm>
            <a:off x="2330368" y="362843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/>
          <p:cNvSpPr/>
          <p:nvPr/>
        </p:nvSpPr>
        <p:spPr>
          <a:xfrm>
            <a:off x="2186352" y="258477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1252852" y="2645192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141924" y="3996946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Fragments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851920" y="2558684"/>
            <a:ext cx="1402176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Operation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43556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730943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017884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307652" y="241066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444797" y="269862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732184" y="269862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019125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06512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442960" y="298470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730347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017288" y="298470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444201" y="327266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731588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444201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6469369" y="3964680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Pixels</a:t>
            </a:r>
            <a:endParaRPr lang="ko-KR" altLang="en-US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579673" y="49103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위로 굽은 화살표 2"/>
          <p:cNvSpPr/>
          <p:nvPr/>
        </p:nvSpPr>
        <p:spPr>
          <a:xfrm rot="5400000" flipV="1">
            <a:off x="6188708" y="4891255"/>
            <a:ext cx="721321" cy="759556"/>
          </a:xfrm>
          <a:prstGeom prst="bentUpArrow">
            <a:avLst>
              <a:gd name="adj1" fmla="val 34243"/>
              <a:gd name="adj2" fmla="val 25000"/>
              <a:gd name="adj3" fmla="val 2360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62609" y="4871886"/>
            <a:ext cx="2205940" cy="132694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Monitor</a:t>
            </a:r>
            <a:endParaRPr lang="ko-KR" altLang="en-US" dirty="0"/>
          </a:p>
        </p:txBody>
      </p:sp>
      <p:sp>
        <p:nvSpPr>
          <p:cNvPr id="6" name="왼쪽으로 구부러진 화살표 5"/>
          <p:cNvSpPr/>
          <p:nvPr/>
        </p:nvSpPr>
        <p:spPr>
          <a:xfrm>
            <a:off x="3512840" y="4978632"/>
            <a:ext cx="1264210" cy="1184798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퍼가요</a:t>
            </a:r>
            <a:r>
              <a:rPr lang="en-US" altLang="ko-KR" b="1" dirty="0" smtClean="0">
                <a:solidFill>
                  <a:srgbClr val="FF0000"/>
                </a:solidFill>
              </a:rPr>
              <a:t>~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6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9552" y="3140968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1520" y="1772815"/>
            <a:ext cx="878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프로그램 가능한 그래픽스 파이프라인이란</a:t>
            </a:r>
            <a:r>
              <a:rPr lang="en-US" altLang="ko-KR" sz="3200" dirty="0" smtClean="0"/>
              <a:t>?</a:t>
            </a:r>
          </a:p>
          <a:p>
            <a:pPr algn="ctr"/>
            <a:r>
              <a:rPr lang="en-US" altLang="ko-KR" sz="3200" dirty="0" smtClean="0"/>
              <a:t>(programmable pipeline)</a:t>
            </a:r>
            <a:endParaRPr lang="ko-KR" altLang="en-US" sz="32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47016" y="5157192"/>
            <a:ext cx="8033202" cy="1224136"/>
            <a:chOff x="671042" y="4581128"/>
            <a:chExt cx="7790243" cy="12241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아래쪽 화살표 1"/>
          <p:cNvSpPr/>
          <p:nvPr/>
        </p:nvSpPr>
        <p:spPr>
          <a:xfrm>
            <a:off x="1547664" y="4509120"/>
            <a:ext cx="619268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렌더링을</a:t>
            </a:r>
            <a:r>
              <a:rPr lang="ko-KR" altLang="en-US" dirty="0" smtClean="0"/>
              <a:t> 위해 필요한 기본적인 요소들에 대해 다시 상기해보자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그래픽스 파이프라인에 대해 다시 상기해보자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그래픽스 파이프라인이란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파이프라인의 각 단계에서 수행하는 작업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70429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09900"/>
            <a:ext cx="3478190" cy="352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68328" y="432555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원래는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이렇게 복잡합니다</a:t>
            </a:r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8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43536" y="1792908"/>
            <a:ext cx="141082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Transform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21068" y="2099366"/>
            <a:ext cx="581724" cy="611220"/>
            <a:chOff x="1325980" y="3018070"/>
            <a:chExt cx="1296144" cy="1220950"/>
          </a:xfrm>
        </p:grpSpPr>
        <p:sp>
          <p:nvSpPr>
            <p:cNvPr id="5" name="순서도: 연결자 4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연결자 8"/>
          <p:cNvSpPr/>
          <p:nvPr/>
        </p:nvSpPr>
        <p:spPr>
          <a:xfrm>
            <a:off x="7155904" y="179609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6939880" y="279637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8092008" y="289180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7947992" y="184814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835424" y="215677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07232" y="3430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Vertices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55904" y="3430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Vertices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5571728" y="215941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43535" y="436568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338949" y="4668376"/>
            <a:ext cx="581724" cy="611220"/>
            <a:chOff x="1325980" y="3018070"/>
            <a:chExt cx="1296144" cy="1220950"/>
          </a:xfrm>
        </p:grpSpPr>
        <p:sp>
          <p:nvSpPr>
            <p:cNvPr id="20" name="순서도: 연결자 19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7344813" y="48415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6813745" y="561904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7695964" y="56892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7806084" y="424982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2853305" y="472578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25113" y="59993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Vertices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73785" y="59993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Vertices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5589609" y="472842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395536" y="4077072"/>
            <a:ext cx="8424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74995" y="3212976"/>
            <a:ext cx="25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투영 매트릭스 적용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274996" y="5802864"/>
            <a:ext cx="25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Vertex Animation</a:t>
            </a:r>
          </a:p>
          <a:p>
            <a:pPr algn="ctr"/>
            <a:r>
              <a:rPr lang="ko-KR" altLang="en-US" dirty="0"/>
              <a:t>투영 매트릭스 </a:t>
            </a:r>
            <a:r>
              <a:rPr lang="ko-KR" altLang="en-US" dirty="0" smtClean="0"/>
              <a:t>적용</a:t>
            </a:r>
            <a:endParaRPr lang="en-US" altLang="ko-KR" dirty="0"/>
          </a:p>
          <a:p>
            <a:pPr algn="ctr"/>
            <a:r>
              <a:rPr lang="en-US" altLang="ko-KR" dirty="0" smtClean="0"/>
              <a:t>…..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259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2843808" y="2274671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5580112" y="2277315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7352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04739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1680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81448" y="1756571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18593" y="20445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05980" y="2044528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92921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80308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16756" y="233061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143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91084" y="2330610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80852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17997" y="26185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05384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92325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79712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71868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270728" y="20445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71272" y="233061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70132" y="2618567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17997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05384" y="2905433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692325" y="2905433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979712" y="2905433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270132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48288" y="1942621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469268" y="1935001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261748" y="1995961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1255908" y="2940841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연결자 33"/>
          <p:cNvSpPr/>
          <p:nvPr/>
        </p:nvSpPr>
        <p:spPr>
          <a:xfrm>
            <a:off x="1394264" y="1878625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1178240" y="2878903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2330368" y="2974339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2186352" y="1930679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1252852" y="1991095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41924" y="3342849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Fragments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51920" y="1904587"/>
            <a:ext cx="1402176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Operation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443556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730943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017884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307652" y="1756571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444797" y="20445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732184" y="2044528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019125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306512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442960" y="233061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730347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17288" y="2330610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444201" y="26185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731588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444201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469369" y="3310583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Pixels</a:t>
            </a:r>
            <a:endParaRPr lang="ko-KR" altLang="en-US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395536" y="4077072"/>
            <a:ext cx="8424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오른쪽 화살표 56"/>
          <p:cNvSpPr/>
          <p:nvPr/>
        </p:nvSpPr>
        <p:spPr>
          <a:xfrm>
            <a:off x="2843808" y="509522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>
            <a:off x="5580112" y="509787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117352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404739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691680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981448" y="45771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118593" y="48650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405980" y="486508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692921" y="486508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980308" y="486508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116756" y="515116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04143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691084" y="515116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980852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117997" y="543912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405384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692325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979712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271868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270728" y="4865085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271272" y="51511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270132" y="543912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117997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05384" y="572599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692325" y="572599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979712" y="572599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270132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1248288" y="4763178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469268" y="4755558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261748" y="4816518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 flipV="1">
            <a:off x="1255908" y="5761398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연결자 87"/>
          <p:cNvSpPr/>
          <p:nvPr/>
        </p:nvSpPr>
        <p:spPr>
          <a:xfrm>
            <a:off x="1394264" y="469918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연결자 88"/>
          <p:cNvSpPr/>
          <p:nvPr/>
        </p:nvSpPr>
        <p:spPr>
          <a:xfrm>
            <a:off x="1178240" y="569946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연결자 89"/>
          <p:cNvSpPr/>
          <p:nvPr/>
        </p:nvSpPr>
        <p:spPr>
          <a:xfrm>
            <a:off x="2330368" y="579489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순서도: 연결자 90"/>
          <p:cNvSpPr/>
          <p:nvPr/>
        </p:nvSpPr>
        <p:spPr>
          <a:xfrm>
            <a:off x="2186352" y="475123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1252852" y="4811652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1924" y="6163406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Fragments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6443556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6730943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7017884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307652" y="45771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6444797" y="48650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6732184" y="4865085"/>
            <a:ext cx="288032" cy="288032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019125" y="4865085"/>
            <a:ext cx="288032" cy="288032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7306512" y="4865085"/>
            <a:ext cx="28803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6442960" y="515116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6730347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7017288" y="515116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444201" y="543912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731588" y="5439124"/>
            <a:ext cx="288032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6444201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469369" y="6131140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Pixels</a:t>
            </a:r>
            <a:endParaRPr lang="ko-KR" altLang="en-US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851920" y="4675834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Box 110"/>
          <p:cNvSpPr txBox="1"/>
          <p:nvPr/>
        </p:nvSpPr>
        <p:spPr>
          <a:xfrm rot="1168773">
            <a:off x="7604884" y="4695018"/>
            <a:ext cx="50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블링블</a:t>
            </a:r>
            <a:r>
              <a:rPr lang="ko-KR" altLang="en-US"/>
              <a:t>링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3653408" y="319346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고정된 몇 가지 광원효과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653408" y="593722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다양한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r>
              <a:rPr lang="en-US" altLang="ko-KR" dirty="0" smtClean="0"/>
              <a:t>NPR…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83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47016" y="2852936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383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 사양 </a:t>
            </a:r>
            <a:r>
              <a:rPr lang="ko-KR" altLang="en-US" dirty="0" smtClean="0"/>
              <a:t>체크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dxdiag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" y="2319532"/>
            <a:ext cx="6279173" cy="45115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711" y="2319532"/>
            <a:ext cx="6279173" cy="45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099163"/>
            <a:ext cx="5616624" cy="46692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사양 체크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20323" y="6306740"/>
            <a:ext cx="6218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http://opengl.gpuinfo.org/download.php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4725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설치 후 컴파일 및 실행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E-class </a:t>
            </a:r>
            <a:r>
              <a:rPr lang="ko-KR" altLang="en-US" dirty="0" smtClean="0"/>
              <a:t>강의 자료에 올려져 있음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환경 구축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Visual studio 2017 Community</a:t>
            </a:r>
          </a:p>
          <a:p>
            <a:pPr lvl="1"/>
            <a:r>
              <a:rPr lang="en-US" altLang="ko-KR" dirty="0" smtClean="0"/>
              <a:t>Sample project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및 실행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18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요소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4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렌더링</a:t>
            </a:r>
            <a:r>
              <a:rPr lang="ko-KR" altLang="en-US" dirty="0"/>
              <a:t> 요소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점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하나의 정점으로 이루어짐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삼차원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공간상에 정의되는 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x, y, z </a:t>
            </a:r>
            <a:r>
              <a:rPr lang="ko-KR" altLang="en-US" dirty="0" smtClean="0"/>
              <a:t>값을 가진다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63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203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193143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14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22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59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3203848" y="4309313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4667054" y="4417325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20272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47174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830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40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렌더링</a:t>
            </a:r>
            <a:r>
              <a:rPr lang="ko-KR" altLang="en-US" dirty="0"/>
              <a:t> 요소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</a:t>
            </a:r>
            <a:r>
              <a:rPr lang="ko-KR" altLang="en-US" dirty="0"/>
              <a:t>정점으로 이루어짐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삼차원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공간상에 정의되는 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최소 두 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점들로 이루어 짐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63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203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193143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14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22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59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3203848" y="4309313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4667054" y="4417325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20272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47174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830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5249597" y="4715852"/>
            <a:ext cx="2160240" cy="369332"/>
            <a:chOff x="4860032" y="4504474"/>
            <a:chExt cx="2160240" cy="369332"/>
          </a:xfrm>
        </p:grpSpPr>
        <p:sp>
          <p:nvSpPr>
            <p:cNvPr id="19" name="타원 18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(1.0, 0.5, 0.0)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" name="직선 연결선 2"/>
          <p:cNvCxnSpPr>
            <a:stCxn id="12" idx="6"/>
            <a:endCxn id="19" idx="1"/>
          </p:cNvCxnSpPr>
          <p:nvPr/>
        </p:nvCxnSpPr>
        <p:spPr>
          <a:xfrm>
            <a:off x="4775066" y="4309313"/>
            <a:ext cx="506167" cy="51482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5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/>
          <p:nvPr/>
        </p:nvCxnSpPr>
        <p:spPr>
          <a:xfrm flipV="1">
            <a:off x="3193143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 31"/>
          <p:cNvSpPr/>
          <p:nvPr/>
        </p:nvSpPr>
        <p:spPr>
          <a:xfrm>
            <a:off x="3164114" y="4267200"/>
            <a:ext cx="2162629" cy="638629"/>
          </a:xfrm>
          <a:custGeom>
            <a:avLst/>
            <a:gdLst>
              <a:gd name="connsiteX0" fmla="*/ 1494972 w 2162629"/>
              <a:gd name="connsiteY0" fmla="*/ 29029 h 638629"/>
              <a:gd name="connsiteX1" fmla="*/ 0 w 2162629"/>
              <a:gd name="connsiteY1" fmla="*/ 638629 h 638629"/>
              <a:gd name="connsiteX2" fmla="*/ 2162629 w 2162629"/>
              <a:gd name="connsiteY2" fmla="*/ 638629 h 638629"/>
              <a:gd name="connsiteX3" fmla="*/ 1582057 w 2162629"/>
              <a:gd name="connsiteY3" fmla="*/ 0 h 638629"/>
              <a:gd name="connsiteX4" fmla="*/ 1494972 w 2162629"/>
              <a:gd name="connsiteY4" fmla="*/ 29029 h 63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629" h="638629">
                <a:moveTo>
                  <a:pt x="1494972" y="29029"/>
                </a:moveTo>
                <a:lnTo>
                  <a:pt x="0" y="638629"/>
                </a:lnTo>
                <a:lnTo>
                  <a:pt x="2162629" y="638629"/>
                </a:lnTo>
                <a:lnTo>
                  <a:pt x="1582057" y="0"/>
                </a:lnTo>
                <a:lnTo>
                  <a:pt x="1494972" y="2902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렌더링</a:t>
            </a:r>
            <a:r>
              <a:rPr lang="ko-KR" altLang="en-US" dirty="0"/>
              <a:t> 요소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삼각형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세개의</a:t>
            </a:r>
            <a:r>
              <a:rPr lang="ko-KR" altLang="en-US" dirty="0" smtClean="0"/>
              <a:t> </a:t>
            </a:r>
            <a:r>
              <a:rPr lang="ko-KR" altLang="en-US" dirty="0"/>
              <a:t>정점으로 이루어짐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삼차원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공간상에 정의되는 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 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점들로 이루어 짐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63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203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14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22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59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3203848" y="4309313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4667054" y="4417325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20272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47174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830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5217597" y="4714497"/>
            <a:ext cx="2160240" cy="369332"/>
            <a:chOff x="4860032" y="4504474"/>
            <a:chExt cx="2160240" cy="369332"/>
          </a:xfrm>
        </p:grpSpPr>
        <p:sp>
          <p:nvSpPr>
            <p:cNvPr id="19" name="타원 18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(1.0, 0.5, 0.0)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" name="직선 연결선 2"/>
          <p:cNvCxnSpPr>
            <a:stCxn id="12" idx="6"/>
            <a:endCxn id="19" idx="1"/>
          </p:cNvCxnSpPr>
          <p:nvPr/>
        </p:nvCxnSpPr>
        <p:spPr>
          <a:xfrm>
            <a:off x="4775066" y="4309313"/>
            <a:ext cx="474167" cy="513474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544955" y="4709543"/>
            <a:ext cx="1944216" cy="369332"/>
            <a:chOff x="3315994" y="4499520"/>
            <a:chExt cx="1944216" cy="369332"/>
          </a:xfrm>
        </p:grpSpPr>
        <p:sp>
          <p:nvSpPr>
            <p:cNvPr id="24" name="타원 23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5994" y="449952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(0.0, 0.5, 0.0)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직선 연결선 29"/>
          <p:cNvCxnSpPr>
            <a:stCxn id="12" idx="2"/>
            <a:endCxn id="24" idx="7"/>
          </p:cNvCxnSpPr>
          <p:nvPr/>
        </p:nvCxnSpPr>
        <p:spPr>
          <a:xfrm flipH="1">
            <a:off x="3273381" y="4309313"/>
            <a:ext cx="1285661" cy="513474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9" idx="2"/>
            <a:endCxn id="24" idx="6"/>
          </p:cNvCxnSpPr>
          <p:nvPr/>
        </p:nvCxnSpPr>
        <p:spPr>
          <a:xfrm flipH="1">
            <a:off x="3305017" y="4899163"/>
            <a:ext cx="191258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8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OpenGL 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Primitive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점 </a:t>
            </a:r>
            <a:r>
              <a:rPr lang="en-US" altLang="ko-KR" dirty="0" smtClean="0">
                <a:sym typeface="Wingdings" pitchFamily="2" charset="2"/>
              </a:rPr>
              <a:t> Point</a:t>
            </a:r>
          </a:p>
          <a:p>
            <a:r>
              <a:rPr lang="ko-KR" altLang="en-US" dirty="0" smtClean="0">
                <a:sym typeface="Wingdings" pitchFamily="2" charset="2"/>
              </a:rPr>
              <a:t>선</a:t>
            </a:r>
            <a:r>
              <a:rPr lang="en-US" altLang="ko-KR" dirty="0" smtClean="0">
                <a:sym typeface="Wingdings" pitchFamily="2" charset="2"/>
              </a:rPr>
              <a:t>  Line</a:t>
            </a:r>
          </a:p>
          <a:p>
            <a:r>
              <a:rPr lang="ko-KR" altLang="en-US" dirty="0" smtClean="0">
                <a:sym typeface="Wingdings" pitchFamily="2" charset="2"/>
              </a:rPr>
              <a:t>삼각형 </a:t>
            </a:r>
            <a:r>
              <a:rPr lang="en-US" altLang="ko-KR" dirty="0" smtClean="0">
                <a:sym typeface="Wingdings" pitchFamily="2" charset="2"/>
              </a:rPr>
              <a:t> Triangle</a:t>
            </a:r>
          </a:p>
          <a:p>
            <a:r>
              <a:rPr lang="ko-KR" altLang="en-US" dirty="0">
                <a:solidFill>
                  <a:srgbClr val="FF0000"/>
                </a:solidFill>
                <a:sym typeface="Wingdings" pitchFamily="2" charset="2"/>
              </a:rPr>
              <a:t>정점 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Vertex</a:t>
            </a:r>
          </a:p>
          <a:p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요소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 Primitive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4810869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</a:rPr>
              <a:t>OpenGL API </a:t>
            </a:r>
            <a:r>
              <a:rPr lang="ko-KR" altLang="en-US" sz="3200" dirty="0" smtClean="0">
                <a:solidFill>
                  <a:srgbClr val="FF0000"/>
                </a:solidFill>
              </a:rPr>
              <a:t>는</a:t>
            </a:r>
            <a:r>
              <a:rPr lang="en-US" altLang="ko-KR" sz="3200" dirty="0" smtClean="0">
                <a:solidFill>
                  <a:srgbClr val="FF0000"/>
                </a:solidFill>
              </a:rPr>
              <a:t> </a:t>
            </a:r>
            <a:r>
              <a:rPr lang="ko-KR" altLang="en-US" sz="3200" dirty="0" smtClean="0">
                <a:solidFill>
                  <a:srgbClr val="FF0000"/>
                </a:solidFill>
              </a:rPr>
              <a:t>영어 기반이므로</a:t>
            </a:r>
            <a:endParaRPr lang="en-US" altLang="ko-KR" sz="32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rgbClr val="FF0000"/>
                </a:solidFill>
              </a:rPr>
              <a:t>영어로 알아두는 게 훨씬 편함</a:t>
            </a:r>
            <a:endParaRPr lang="en-US" altLang="ko-KR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33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OpenGL </a:t>
            </a:r>
            <a:r>
              <a:rPr lang="ko-KR" altLang="en-US" dirty="0" smtClean="0"/>
              <a:t>에서의 </a:t>
            </a:r>
            <a:r>
              <a:rPr lang="en-US" altLang="ko-KR" dirty="0"/>
              <a:t>Primitive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점 </a:t>
            </a:r>
            <a:r>
              <a:rPr lang="en-US" altLang="ko-KR" dirty="0" smtClean="0">
                <a:sym typeface="Wingdings" pitchFamily="2" charset="2"/>
              </a:rPr>
              <a:t> Point</a:t>
            </a:r>
          </a:p>
          <a:p>
            <a:r>
              <a:rPr lang="ko-KR" altLang="en-US" dirty="0" smtClean="0">
                <a:sym typeface="Wingdings" pitchFamily="2" charset="2"/>
              </a:rPr>
              <a:t>선</a:t>
            </a:r>
            <a:r>
              <a:rPr lang="en-US" altLang="ko-KR" dirty="0" smtClean="0">
                <a:sym typeface="Wingdings" pitchFamily="2" charset="2"/>
              </a:rPr>
              <a:t>  Line</a:t>
            </a:r>
          </a:p>
          <a:p>
            <a:r>
              <a:rPr lang="ko-KR" altLang="en-US" dirty="0" smtClean="0">
                <a:sym typeface="Wingdings" pitchFamily="2" charset="2"/>
              </a:rPr>
              <a:t>면 </a:t>
            </a:r>
            <a:r>
              <a:rPr lang="en-US" altLang="ko-KR" dirty="0" smtClean="0">
                <a:sym typeface="Wingdings" pitchFamily="2" charset="2"/>
              </a:rPr>
              <a:t> Triangle</a:t>
            </a:r>
          </a:p>
          <a:p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정점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 Vertex</a:t>
            </a:r>
          </a:p>
          <a:p>
            <a:r>
              <a:rPr lang="ko-KR" altLang="en-US" dirty="0">
                <a:solidFill>
                  <a:srgbClr val="FF0000"/>
                </a:solidFill>
                <a:sym typeface="Wingdings" pitchFamily="2" charset="2"/>
              </a:rPr>
              <a:t>요소 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 Primitive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92113" y="1713628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glDrawArrays</a:t>
            </a:r>
            <a:r>
              <a:rPr lang="en-US" altLang="ko-KR" b="1" dirty="0" smtClean="0"/>
              <a:t>(</a:t>
            </a:r>
            <a:r>
              <a:rPr lang="en-US" altLang="ko-KR" dirty="0" smtClean="0"/>
              <a:t>GL_POINTS, 0, 1)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73790" y="2323892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glDrawArrays</a:t>
            </a:r>
            <a:r>
              <a:rPr lang="en-US" altLang="ko-KR" b="1" dirty="0" smtClean="0"/>
              <a:t>(</a:t>
            </a:r>
            <a:r>
              <a:rPr lang="en-US" altLang="ko-KR" dirty="0" smtClean="0"/>
              <a:t>GL_LINES, 0, 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63086" y="2917842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glDrawArrays</a:t>
            </a:r>
            <a:r>
              <a:rPr lang="en-US" altLang="ko-KR" b="1" dirty="0" smtClean="0"/>
              <a:t>(</a:t>
            </a:r>
            <a:r>
              <a:rPr lang="en-US" altLang="ko-KR" dirty="0"/>
              <a:t>GL_TRIANGLES</a:t>
            </a:r>
            <a:r>
              <a:rPr lang="en-US" altLang="ko-KR" dirty="0" smtClean="0"/>
              <a:t>, 0, 3)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8984" y="4581128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</a:rPr>
              <a:t>OpenGL APIs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구부러진 연결선 10"/>
          <p:cNvCxnSpPr>
            <a:stCxn id="9" idx="0"/>
            <a:endCxn id="8" idx="2"/>
          </p:cNvCxnSpPr>
          <p:nvPr/>
        </p:nvCxnSpPr>
        <p:spPr>
          <a:xfrm rot="5400000" flipH="1" flipV="1">
            <a:off x="5011634" y="2932976"/>
            <a:ext cx="1293954" cy="200235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2666" y="533265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특히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정점이라는 용어보단 </a:t>
            </a:r>
            <a:r>
              <a:rPr lang="en-US" altLang="ko-KR" dirty="0" smtClean="0"/>
              <a:t>Vertex </a:t>
            </a:r>
            <a:r>
              <a:rPr lang="ko-KR" altLang="en-US" dirty="0" smtClean="0"/>
              <a:t>라는 용어를 사용하는 것이 좋음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70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471</Words>
  <Application>Microsoft Office PowerPoint</Application>
  <PresentationFormat>화면 슬라이드 쇼(4:3)</PresentationFormat>
  <Paragraphs>163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Wingdings</vt:lpstr>
      <vt:lpstr>Office 테마</vt:lpstr>
      <vt:lpstr>전공특강</vt:lpstr>
      <vt:lpstr>개요</vt:lpstr>
      <vt:lpstr>개요</vt:lpstr>
      <vt:lpstr>렌더링 요소</vt:lpstr>
      <vt:lpstr>렌더링 요소</vt:lpstr>
      <vt:lpstr>렌더링 요소</vt:lpstr>
      <vt:lpstr>렌더링 요소</vt:lpstr>
      <vt:lpstr>OpenGL 에서의 Primitive</vt:lpstr>
      <vt:lpstr>OpenGL 에서의 Primitive</vt:lpstr>
      <vt:lpstr>OpenGL 에서의 Primitive</vt:lpstr>
      <vt:lpstr>Graphics Pipeline</vt:lpstr>
      <vt:lpstr>Graphics Pipeline</vt:lpstr>
      <vt:lpstr>Graphics Pipeline</vt:lpstr>
      <vt:lpstr>여기서 잠깐..</vt:lpstr>
      <vt:lpstr>Graphics Pipeline</vt:lpstr>
      <vt:lpstr>Graphics Pipeline</vt:lpstr>
      <vt:lpstr>Graphics Pipeline</vt:lpstr>
      <vt:lpstr>Graphics Pipeline</vt:lpstr>
      <vt:lpstr>Graphics Pipeline</vt:lpstr>
      <vt:lpstr>Graphics Pipeline</vt:lpstr>
      <vt:lpstr>Graphics Pipeline</vt:lpstr>
      <vt:lpstr>Graphics Pipeline</vt:lpstr>
      <vt:lpstr>Graphics Pipeline</vt:lpstr>
      <vt:lpstr>실습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watersp</cp:lastModifiedBy>
  <cp:revision>21</cp:revision>
  <dcterms:created xsi:type="dcterms:W3CDTF">2006-10-05T04:04:58Z</dcterms:created>
  <dcterms:modified xsi:type="dcterms:W3CDTF">2018-03-08T00:09:35Z</dcterms:modified>
</cp:coreProperties>
</file>