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41" r:id="rId12"/>
    <p:sldId id="443" r:id="rId13"/>
    <p:sldId id="436" r:id="rId14"/>
    <p:sldId id="437" r:id="rId15"/>
    <p:sldId id="439" r:id="rId16"/>
    <p:sldId id="442" r:id="rId17"/>
    <p:sldId id="447" r:id="rId18"/>
    <p:sldId id="444" r:id="rId19"/>
    <p:sldId id="445" r:id="rId20"/>
    <p:sldId id="446" r:id="rId21"/>
    <p:sldId id="449" r:id="rId22"/>
    <p:sldId id="450" r:id="rId23"/>
    <p:sldId id="451" r:id="rId24"/>
    <p:sldId id="452" r:id="rId25"/>
    <p:sldId id="453" r:id="rId26"/>
    <p:sldId id="455" r:id="rId27"/>
    <p:sldId id="458" r:id="rId28"/>
    <p:sldId id="459" r:id="rId29"/>
    <p:sldId id="456" r:id="rId30"/>
    <p:sldId id="460" r:id="rId31"/>
    <p:sldId id="462" r:id="rId32"/>
    <p:sldId id="463" r:id="rId33"/>
    <p:sldId id="465" r:id="rId34"/>
    <p:sldId id="464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전공특강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8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36512" y="3717032"/>
            <a:ext cx="187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GL_TEXTURE_2D</a:t>
            </a:r>
            <a:endParaRPr lang="ko-KR" altLang="en-US" dirty="0"/>
          </a:p>
        </p:txBody>
      </p:sp>
      <p:sp>
        <p:nvSpPr>
          <p:cNvPr id="7" name="왼쪽 중괄호 6"/>
          <p:cNvSpPr/>
          <p:nvPr/>
        </p:nvSpPr>
        <p:spPr>
          <a:xfrm>
            <a:off x="1839579" y="1633446"/>
            <a:ext cx="252028" cy="453650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79712" y="1521589"/>
            <a:ext cx="3065391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GL_TEXTURE0 : </a:t>
            </a:r>
            <a:r>
              <a:rPr lang="en-US" altLang="ko-KR" dirty="0" err="1"/>
              <a:t>gTextureID</a:t>
            </a:r>
            <a:endParaRPr lang="en-US" altLang="ko-KR" dirty="0"/>
          </a:p>
          <a:p>
            <a:r>
              <a:rPr lang="en-US" altLang="ko-KR" dirty="0"/>
              <a:t>GL_TEXTURE1 : gTextureID1</a:t>
            </a:r>
          </a:p>
          <a:p>
            <a:r>
              <a:rPr lang="en-US" altLang="ko-KR" dirty="0"/>
              <a:t>GL_TEXTURE2 : gTextureID2</a:t>
            </a:r>
          </a:p>
          <a:p>
            <a:r>
              <a:rPr lang="en-US" altLang="ko-KR" dirty="0"/>
              <a:t>GL_TEXTURE3 : gTextureID3</a:t>
            </a:r>
          </a:p>
          <a:p>
            <a:r>
              <a:rPr lang="en-US" altLang="ko-KR" dirty="0"/>
              <a:t>GL_TEXTURE4 : gTextureID4</a:t>
            </a:r>
          </a:p>
          <a:p>
            <a:r>
              <a:rPr lang="en-US" altLang="ko-KR" dirty="0"/>
              <a:t>GL_TEXTURE5 : gTextureID5</a:t>
            </a:r>
          </a:p>
          <a:p>
            <a:r>
              <a:rPr lang="en-US" altLang="ko-KR" dirty="0"/>
              <a:t>GL_TEXTURE6 : nothing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GL_TEXTURE31 : nothing</a:t>
            </a:r>
          </a:p>
        </p:txBody>
      </p:sp>
    </p:spTree>
    <p:extLst>
      <p:ext uri="{BB962C8B-B14F-4D97-AF65-F5344CB8AC3E}">
        <p14:creationId xmlns:p14="http://schemas.microsoft.com/office/powerpoint/2010/main" val="32260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88024" y="2060848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88024" y="2823646"/>
            <a:ext cx="4122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ko-KR" altLang="en-US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5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5047" y="2638980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9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35295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33934" y="2276872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-0.5f, 0.5f, 0.0f, 0.0f, 1.0f, -0.5f, -0.5f, 0.0f, 0.0f, 0.0f, 0.5f, 0.5f, 0.0f, 1.0f, 1.0f,</a:t>
            </a:r>
          </a:p>
          <a:p>
            <a:r>
              <a:rPr lang="en-US" altLang="ko-KR" dirty="0"/>
              <a:t>0.5f, 0.5f, 0.0f, 1.0f, 1.0f, -0.5f, -0.5f, 0.0f, 0.0f, 0.0f, 0.5f, -0.5f, 0.0f, 1.0f, 0.0f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3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9920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</a:t>
            </a:r>
            <a:r>
              <a:rPr lang="en-US" altLang="ko-KR" sz="900" dirty="0" err="1"/>
              <a:t>textureSmile</a:t>
            </a:r>
            <a:r>
              <a:rPr lang="en-US" altLang="ko-KR" sz="900" dirty="0"/>
              <a:t>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</a:t>
            </a:r>
            <a:r>
              <a:rPr lang="en-US" altLang="ko-KR" sz="900" dirty="0" err="1"/>
              <a:t>gTextureID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</a:t>
            </a:r>
            <a:r>
              <a:rPr lang="en-US" altLang="ko-KR" sz="900" dirty="0" err="1"/>
              <a:t>gTextureID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glTexImage2D(GL_TEXTURE_2D, 0, GL_RGBA, 8, 8, 0, GL_RGBA, GL_UNSIGNED_BYTE, </a:t>
            </a:r>
            <a:r>
              <a:rPr lang="en-US" altLang="ko-KR" sz="900" dirty="0" err="1"/>
              <a:t>textureSmile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textureSmile1[]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&amp;gTextureID1);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gTextureID1);</a:t>
            </a:r>
          </a:p>
          <a:p>
            <a:r>
              <a:rPr lang="en-US" altLang="ko-KR" sz="900" dirty="0"/>
              <a:t>glTexImage2D(GL_TEXTURE_2D, 0, GL_RGBA, 8, 8, 0, GL_RGBA, GL_UNSIGNED_BYTE, textureSmile1);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53720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textureSmile2[]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0xFF00FF00, 0xFF00FF00, 0xFFFFFFFF, 0xFFFFFFFF,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0xFF00FF00, 0xFF00FF00, 0xFFFFFFFF, 0xFFFFFFFF, 0xFF00FF00, 0xFF00FF00,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&amp;gTextureID2);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gTextureID2);</a:t>
            </a:r>
          </a:p>
          <a:p>
            <a:r>
              <a:rPr lang="en-US" altLang="ko-KR" sz="900" dirty="0"/>
              <a:t>glTexImage2D(GL_TEXTURE_2D, 0, GL_RGBA, 8, 8, 0, GL_RGBA, GL_UNSIGNED_BYTE, textureSmile2);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textureSmile3[]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0xFF00FF00, 0xFF00FF00, 0xFFFFFFFF, 0xFFFFFFFF,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&amp;gTextureID3);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gTextureID3);</a:t>
            </a:r>
          </a:p>
          <a:p>
            <a:r>
              <a:rPr lang="en-US" altLang="ko-KR" sz="900" dirty="0"/>
              <a:t>glTexImage2D(GL_TEXTURE_2D, 0, GL_RGBA, 8, 8, 0, GL_RGBA, GL_UNSIGNED_BYTE, textureSmile3);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64196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textureSmile4[]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&amp;gTextureID4);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gTextureID4);</a:t>
            </a:r>
          </a:p>
          <a:p>
            <a:r>
              <a:rPr lang="en-US" altLang="ko-KR" sz="900" dirty="0"/>
              <a:t>glTexImage2D(GL_TEXTURE_2D, 0, GL_RGBA, 8, 8, 0, GL_RGBA, GL_UNSIGNED_BYTE, textureSmile4);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textureSmile5[]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0xFFFFFFFF, 0xFFFFFFFF, 0xFFFFFFFF, 0xFFFFFFFF, 0xFF00FF00, 0xFF00FF00,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&amp;gTextureID5);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gTextureID5);</a:t>
            </a:r>
          </a:p>
          <a:p>
            <a:r>
              <a:rPr lang="en-US" altLang="ko-KR" sz="900" dirty="0"/>
              <a:t>glTexImage2D(GL_TEXTURE_2D, 0, GL_RGBA, 8, 8, 0, GL_RGBA, GL_UNSIGNED_BYTE, textureSmile5);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51703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26876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(GL_TEXTURE1);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gTextureID1);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(GL_TEXTURE2);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gTextureID2);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(GL_TEXTURE3);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gTextureID3);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(GL_TEXTURE4);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gTextureID4);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(GL_TEXTURE5);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gTextureID5);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03454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282883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66613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291708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94424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672580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85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27920" y="2996952"/>
            <a:ext cx="4896544" cy="2880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465"/>
              </p:ext>
            </p:extLst>
          </p:nvPr>
        </p:nvGraphicFramePr>
        <p:xfrm>
          <a:off x="3563888" y="3645024"/>
          <a:ext cx="1983728" cy="165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14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구현 </a:t>
            </a:r>
            <a:r>
              <a:rPr lang="en-US" altLang="ko-KR" dirty="0"/>
              <a:t>(Lecture 5 </a:t>
            </a:r>
            <a:r>
              <a:rPr lang="ko-KR" altLang="en-US" dirty="0"/>
              <a:t>에 이어서 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uniform </a:t>
            </a:r>
            <a:r>
              <a:rPr lang="ko-KR" altLang="en-US" dirty="0"/>
              <a:t>값</a:t>
            </a:r>
            <a:r>
              <a:rPr lang="en-US" altLang="ko-KR" dirty="0"/>
              <a:t>(sampler2D) </a:t>
            </a:r>
            <a:r>
              <a:rPr lang="ko-KR" altLang="en-US" dirty="0"/>
              <a:t>을 지속적으로 변경하여 </a:t>
            </a:r>
            <a:r>
              <a:rPr lang="en-US" altLang="ko-KR" dirty="0"/>
              <a:t>gTextureID0 ~ gTextureID5 </a:t>
            </a:r>
            <a:r>
              <a:rPr lang="ko-KR" altLang="en-US" dirty="0"/>
              <a:t>까지 애니메이션 되도록 구현</a:t>
            </a:r>
            <a:endParaRPr lang="en-US" altLang="ko-KR" dirty="0"/>
          </a:p>
          <a:p>
            <a:pPr lvl="1"/>
            <a:r>
              <a:rPr lang="ko-KR" altLang="en-US" dirty="0"/>
              <a:t>너무 빠르게 바뀐다면 </a:t>
            </a:r>
            <a:r>
              <a:rPr lang="en-US" altLang="ko-KR" dirty="0"/>
              <a:t>Sleep(1000); </a:t>
            </a:r>
            <a:r>
              <a:rPr lang="ko-KR" altLang="en-US" dirty="0"/>
              <a:t>을 넣어서 천천히 확인할 수 있음 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90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1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단일 텍스처 사용 애니메이션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텍스처를 사용하여 애니메이션 구현</a:t>
            </a:r>
            <a:endParaRPr lang="en-US" altLang="ko-KR" dirty="0"/>
          </a:p>
          <a:p>
            <a:pPr lvl="1"/>
            <a:r>
              <a:rPr lang="ko-KR" altLang="en-US" dirty="0"/>
              <a:t>텍스처 </a:t>
            </a:r>
            <a:r>
              <a:rPr lang="en-US" altLang="ko-KR" dirty="0"/>
              <a:t>Switch </a:t>
            </a:r>
            <a:r>
              <a:rPr lang="ko-KR" altLang="en-US" dirty="0"/>
              <a:t>가 발생하여 효율성이 떨어짐</a:t>
            </a:r>
            <a:endParaRPr lang="en-US" altLang="ko-KR" dirty="0"/>
          </a:p>
          <a:p>
            <a:pPr lvl="1"/>
            <a:r>
              <a:rPr lang="ko-KR" altLang="en-US" dirty="0"/>
              <a:t>캐시 효율성이 떨어짐</a:t>
            </a:r>
            <a:endParaRPr lang="en-US" altLang="ko-KR" dirty="0"/>
          </a:p>
          <a:p>
            <a:r>
              <a:rPr lang="ko-KR" altLang="en-US" dirty="0"/>
              <a:t>하나의 텍스처에 </a:t>
            </a:r>
            <a:r>
              <a:rPr lang="ko-KR" altLang="en-US" dirty="0" err="1"/>
              <a:t>여러장의</a:t>
            </a:r>
            <a:r>
              <a:rPr lang="ko-KR" altLang="en-US" dirty="0"/>
              <a:t> 텍스처를 합쳐서 그리는 방식</a:t>
            </a:r>
            <a:endParaRPr lang="en-US" altLang="ko-KR" dirty="0"/>
          </a:p>
          <a:p>
            <a:pPr lvl="1"/>
            <a:r>
              <a:rPr lang="ko-KR" altLang="en-US" dirty="0"/>
              <a:t>텍스처 </a:t>
            </a:r>
            <a:r>
              <a:rPr lang="en-US" altLang="ko-KR" dirty="0"/>
              <a:t>Switch </a:t>
            </a:r>
            <a:r>
              <a:rPr lang="ko-KR" altLang="en-US" dirty="0"/>
              <a:t>발생이 없음</a:t>
            </a:r>
            <a:endParaRPr lang="en-US" altLang="ko-KR" dirty="0"/>
          </a:p>
          <a:p>
            <a:pPr lvl="1"/>
            <a:r>
              <a:rPr lang="ko-KR" altLang="en-US" dirty="0"/>
              <a:t>캐시 효율성 높음</a:t>
            </a:r>
          </a:p>
        </p:txBody>
      </p:sp>
    </p:spTree>
    <p:extLst>
      <p:ext uri="{BB962C8B-B14F-4D97-AF65-F5344CB8AC3E}">
        <p14:creationId xmlns:p14="http://schemas.microsoft.com/office/powerpoint/2010/main" val="144920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t="27287" r="60605" b="55928"/>
          <a:stretch/>
        </p:blipFill>
        <p:spPr bwMode="auto">
          <a:xfrm>
            <a:off x="628818" y="2276872"/>
            <a:ext cx="1770389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28704" r="54584" b="35648"/>
          <a:stretch/>
        </p:blipFill>
        <p:spPr bwMode="auto">
          <a:xfrm>
            <a:off x="3775720" y="2276872"/>
            <a:ext cx="1751434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27040" r="24455" b="24235"/>
          <a:stretch/>
        </p:blipFill>
        <p:spPr bwMode="auto">
          <a:xfrm>
            <a:off x="6876256" y="2273948"/>
            <a:ext cx="1749593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1" t="27296" r="24621" b="24490"/>
          <a:stretch/>
        </p:blipFill>
        <p:spPr bwMode="auto">
          <a:xfrm>
            <a:off x="628818" y="4148556"/>
            <a:ext cx="1752821" cy="130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t="26954" r="24438" b="24322"/>
          <a:stretch/>
        </p:blipFill>
        <p:spPr bwMode="auto">
          <a:xfrm>
            <a:off x="3775720" y="4149080"/>
            <a:ext cx="1751434" cy="131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3" t="27086" r="24558" b="24189"/>
          <a:stretch/>
        </p:blipFill>
        <p:spPr bwMode="auto">
          <a:xfrm>
            <a:off x="6876256" y="4149081"/>
            <a:ext cx="1748082" cy="131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3200" y="19046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9409" y="19075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99024" y="19046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53200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99409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99024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73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7053993" y="1600133"/>
            <a:ext cx="863560" cy="4260874"/>
            <a:chOff x="7452856" y="1412776"/>
            <a:chExt cx="1482875" cy="6125478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692477" y="2911383"/>
            <a:ext cx="3431180" cy="1731404"/>
            <a:chOff x="533200" y="1246118"/>
            <a:chExt cx="7997031" cy="3564163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533200" y="1618374"/>
              <a:ext cx="1770389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3680102" y="1618374"/>
              <a:ext cx="1751434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6780638" y="1615450"/>
              <a:ext cx="1749593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533200" y="3490058"/>
              <a:ext cx="1752821" cy="1305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7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3680102" y="3490582"/>
              <a:ext cx="1751434" cy="1311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8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6780638" y="3490583"/>
              <a:ext cx="1748082" cy="131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157582" y="124611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03791" y="124904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3406" y="124611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7582" y="312072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03791" y="312072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03406" y="312072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81365" y="4787860"/>
            <a:ext cx="16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8X8 6</a:t>
            </a:r>
            <a:r>
              <a:rPr lang="ko-KR" altLang="en-US" dirty="0"/>
              <a:t>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42330" y="6084004"/>
            <a:ext cx="16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8X48 1</a:t>
            </a:r>
            <a:r>
              <a:rPr lang="ko-KR" altLang="en-US" dirty="0"/>
              <a:t>개</a:t>
            </a:r>
          </a:p>
        </p:txBody>
      </p:sp>
      <p:sp>
        <p:nvSpPr>
          <p:cNvPr id="27" name="오른쪽 화살표 26"/>
          <p:cNvSpPr/>
          <p:nvPr/>
        </p:nvSpPr>
        <p:spPr>
          <a:xfrm>
            <a:off x="5072254" y="3028595"/>
            <a:ext cx="1008112" cy="16071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00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60768" y="1731079"/>
            <a:ext cx="1440160" cy="4764930"/>
            <a:chOff x="7452856" y="1412776"/>
            <a:chExt cx="1482875" cy="612547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3286130" y="154641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05790" y="2369675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5.0/6.0)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25983" y="3124714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4.0/6.0)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4702" y="3913163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3.0/6.0)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36168" y="4715372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2.0/6.0)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46886" y="5500706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1.0/6.0)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46886" y="6272838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(1.0, 0.0)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30556" y="161204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/>
              <a:t>(0.0</a:t>
            </a:r>
            <a:r>
              <a:rPr lang="en-US" altLang="ko-KR" dirty="0"/>
              <a:t>, 1.0)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-31534" y="2435309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(0.0, 5.0/6.0)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-11341" y="3190348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(0.0, 4.0/6.0)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-2622" y="3978797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(0.0, 3.0/6.0)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1156" y="4781006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(0.0, 2.0/6.0)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62" y="5566340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(0.0, 1.0/6.0)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562" y="6338472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(0.0, 0.0)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1563804" y="159665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578486" y="2421424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578486" y="3213512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578486" y="4015874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578486" y="4797688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578576" y="5599960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588760" y="6392138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983236" y="1608162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997918" y="243293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997918" y="3225021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997918" y="402738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997918" y="4809197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998008" y="5611469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008192" y="6403647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26" idx="3"/>
            <a:endCxn id="33" idx="2"/>
          </p:cNvCxnSpPr>
          <p:nvPr/>
        </p:nvCxnSpPr>
        <p:spPr>
          <a:xfrm flipV="1">
            <a:off x="1121572" y="1688986"/>
            <a:ext cx="442232" cy="107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34" idx="2"/>
          </p:cNvCxnSpPr>
          <p:nvPr/>
        </p:nvCxnSpPr>
        <p:spPr>
          <a:xfrm flipV="1">
            <a:off x="1342688" y="2513757"/>
            <a:ext cx="235798" cy="106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5" idx="2"/>
          </p:cNvCxnSpPr>
          <p:nvPr/>
        </p:nvCxnSpPr>
        <p:spPr>
          <a:xfrm flipV="1">
            <a:off x="1342688" y="3305845"/>
            <a:ext cx="235798" cy="69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36" idx="2"/>
          </p:cNvCxnSpPr>
          <p:nvPr/>
        </p:nvCxnSpPr>
        <p:spPr>
          <a:xfrm flipV="1">
            <a:off x="1342688" y="4108207"/>
            <a:ext cx="235798" cy="55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37" idx="2"/>
          </p:cNvCxnSpPr>
          <p:nvPr/>
        </p:nvCxnSpPr>
        <p:spPr>
          <a:xfrm flipV="1">
            <a:off x="1342688" y="4890021"/>
            <a:ext cx="235798" cy="75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38" idx="2"/>
          </p:cNvCxnSpPr>
          <p:nvPr/>
        </p:nvCxnSpPr>
        <p:spPr>
          <a:xfrm flipV="1">
            <a:off x="1342688" y="5692293"/>
            <a:ext cx="235888" cy="587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39" idx="2"/>
          </p:cNvCxnSpPr>
          <p:nvPr/>
        </p:nvCxnSpPr>
        <p:spPr>
          <a:xfrm flipV="1">
            <a:off x="1043608" y="6484471"/>
            <a:ext cx="545152" cy="386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6"/>
          </p:cNvCxnSpPr>
          <p:nvPr/>
        </p:nvCxnSpPr>
        <p:spPr>
          <a:xfrm flipH="1" flipV="1">
            <a:off x="3158164" y="1700495"/>
            <a:ext cx="188722" cy="305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41" idx="6"/>
          </p:cNvCxnSpPr>
          <p:nvPr/>
        </p:nvCxnSpPr>
        <p:spPr>
          <a:xfrm flipH="1" flipV="1">
            <a:off x="3172846" y="2525266"/>
            <a:ext cx="247026" cy="41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42" idx="6"/>
          </p:cNvCxnSpPr>
          <p:nvPr/>
        </p:nvCxnSpPr>
        <p:spPr>
          <a:xfrm flipH="1" flipV="1">
            <a:off x="3172846" y="3317354"/>
            <a:ext cx="248448" cy="21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43" idx="6"/>
          </p:cNvCxnSpPr>
          <p:nvPr/>
        </p:nvCxnSpPr>
        <p:spPr>
          <a:xfrm flipH="1">
            <a:off x="3172846" y="4109663"/>
            <a:ext cx="268997" cy="100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44" idx="6"/>
          </p:cNvCxnSpPr>
          <p:nvPr/>
        </p:nvCxnSpPr>
        <p:spPr>
          <a:xfrm flipH="1">
            <a:off x="3154166" y="4911047"/>
            <a:ext cx="2979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45" idx="6"/>
          </p:cNvCxnSpPr>
          <p:nvPr/>
        </p:nvCxnSpPr>
        <p:spPr>
          <a:xfrm flipH="1">
            <a:off x="3154166" y="5702157"/>
            <a:ext cx="3287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46" idx="6"/>
          </p:cNvCxnSpPr>
          <p:nvPr/>
        </p:nvCxnSpPr>
        <p:spPr>
          <a:xfrm flipH="1">
            <a:off x="3154166" y="6452171"/>
            <a:ext cx="308225" cy="410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8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1695367"/>
            <a:ext cx="1440160" cy="4764930"/>
            <a:chOff x="7452856" y="1412776"/>
            <a:chExt cx="1482875" cy="612547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직사각형 9"/>
          <p:cNvSpPr/>
          <p:nvPr/>
        </p:nvSpPr>
        <p:spPr>
          <a:xfrm>
            <a:off x="548931" y="1695367"/>
            <a:ext cx="1440160" cy="798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23728" y="1318036"/>
            <a:ext cx="6426968" cy="4341898"/>
          </a:xfrm>
          <a:prstGeom prst="roundRect">
            <a:avLst>
              <a:gd name="adj" fmla="val 105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23728" y="2080834"/>
            <a:ext cx="642696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ko-KR" altLang="en-US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float </a:t>
            </a:r>
            <a:r>
              <a:rPr lang="en-US" altLang="ko-KR" sz="1400" dirty="0" err="1"/>
              <a:t>uTime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vec2 </a:t>
            </a:r>
            <a:r>
              <a:rPr lang="en-US" altLang="ko-KR" sz="1400" dirty="0" err="1"/>
              <a:t>newTexPos</a:t>
            </a:r>
            <a:r>
              <a:rPr lang="en-US" altLang="ko-KR" sz="1400" dirty="0"/>
              <a:t> = vec2(</a:t>
            </a:r>
            <a:r>
              <a:rPr lang="en-US" altLang="ko-KR" sz="1400" dirty="0" err="1"/>
              <a:t>vTexPos.x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uTime</a:t>
            </a:r>
            <a:r>
              <a:rPr lang="en-US" altLang="ko-KR" sz="1400" dirty="0"/>
              <a:t>/6.0 + </a:t>
            </a:r>
            <a:r>
              <a:rPr lang="en-US" altLang="ko-KR" sz="1400" dirty="0" err="1"/>
              <a:t>vTexPos.y</a:t>
            </a:r>
            <a:r>
              <a:rPr lang="en-US" altLang="ko-KR" sz="1400" dirty="0"/>
              <a:t>/6.0);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067944" y="6047003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uTime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0~5.f </a:t>
            </a:r>
            <a:r>
              <a:rPr lang="ko-KR" altLang="en-US" dirty="0"/>
              <a:t>사이로 넘김</a:t>
            </a:r>
          </a:p>
        </p:txBody>
      </p:sp>
    </p:spTree>
    <p:extLst>
      <p:ext uri="{BB962C8B-B14F-4D97-AF65-F5344CB8AC3E}">
        <p14:creationId xmlns:p14="http://schemas.microsoft.com/office/powerpoint/2010/main" val="2733143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55976" y="2060848"/>
            <a:ext cx="4554760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55976" y="2823646"/>
            <a:ext cx="45547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#version 330</a:t>
            </a:r>
          </a:p>
          <a:p>
            <a:endParaRPr lang="ko-KR" altLang="en-US" sz="1100" dirty="0"/>
          </a:p>
          <a:p>
            <a:r>
              <a:rPr lang="en-US" altLang="ko-KR" sz="1100" dirty="0"/>
              <a:t>in vec2 </a:t>
            </a:r>
            <a:r>
              <a:rPr lang="en-US" altLang="ko-KR" sz="1100" dirty="0" err="1"/>
              <a:t>vTexPos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out vec4 </a:t>
            </a:r>
            <a:r>
              <a:rPr lang="en-US" altLang="ko-KR" sz="1100" dirty="0" err="1"/>
              <a:t>FragColor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uniform float </a:t>
            </a:r>
            <a:r>
              <a:rPr lang="en-US" altLang="ko-KR" sz="1100" dirty="0" err="1"/>
              <a:t>uTime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uniform sampler2D </a:t>
            </a:r>
            <a:r>
              <a:rPr lang="en-US" altLang="ko-KR" sz="1100" dirty="0" err="1"/>
              <a:t>uTexSampler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void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vec2 </a:t>
            </a:r>
            <a:r>
              <a:rPr lang="en-US" altLang="ko-KR" sz="1100" dirty="0" err="1"/>
              <a:t>newTexPos</a:t>
            </a:r>
            <a:r>
              <a:rPr lang="en-US" altLang="ko-KR" sz="1100" dirty="0"/>
              <a:t> = vec2(</a:t>
            </a:r>
            <a:r>
              <a:rPr lang="en-US" altLang="ko-KR" sz="1100" dirty="0" err="1"/>
              <a:t>vTexPos.x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uTime</a:t>
            </a:r>
            <a:r>
              <a:rPr lang="en-US" altLang="ko-KR" sz="1100" dirty="0"/>
              <a:t>/6.0 + </a:t>
            </a:r>
            <a:r>
              <a:rPr lang="en-US" altLang="ko-KR" sz="1100" dirty="0" err="1"/>
              <a:t>vTexPos.y</a:t>
            </a:r>
            <a:r>
              <a:rPr lang="en-US" altLang="ko-KR" sz="1100" dirty="0"/>
              <a:t>/6.0);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FragColor</a:t>
            </a:r>
            <a:r>
              <a:rPr lang="en-US" altLang="ko-KR" sz="1100" dirty="0"/>
              <a:t> = texture(</a:t>
            </a:r>
            <a:r>
              <a:rPr lang="en-US" altLang="ko-KR" sz="1100" dirty="0" err="1"/>
              <a:t>uTexSampler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newTexPos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5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5047" y="2638980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39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83303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-33934" y="2276872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-0.5f, 0.5f, 0.0f, 0.0f, 1.0f, -0.5f, -0.5f, 0.0f, 0.0f, 0.0f, 0.5f, 0.5f, 0.0f, 1.0f, 1.0f,</a:t>
            </a:r>
          </a:p>
          <a:p>
            <a:r>
              <a:rPr lang="en-US" altLang="ko-KR" dirty="0"/>
              <a:t>0.5f, 0.5f, 0.0f, 1.0f, 1.0f, -0.5f, -0.5f, 0.0f, 0.0f, 0.0f, 0.5f, -0.5f, 0.0f, 1.0f, 0.0f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3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73731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124744"/>
            <a:ext cx="9144000" cy="1218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textureSmileTotal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0xFFFFFFFF, 0xFFFFFFFF, 0xFFFFFFFF, 0xFF00FF00, 0xFF00FF00, 0xFFFFFFFF, 0xFFFFFFFF,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0xFF00FF00, 0xFF00FF00, 0xFFFFFFFF, 0xFFFFFFFF, 0xFF00FF00, 0xFF00FF00,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0xFF00FF00, 0xFF00FF00, 0xFFFFFFFF, 0xFFFFFFFF,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0xFFFFFFFF, 0xFFFFFFFF, 0xFFFFFFFF, 0xFFFFFFFF, 0xFF00FF00, 0xFF00FF00,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/>
              <a:t>glGenTextures</a:t>
            </a:r>
            <a:r>
              <a:rPr lang="en-US" altLang="ko-KR" sz="1200" dirty="0"/>
              <a:t>(1, &amp;</a:t>
            </a:r>
            <a:r>
              <a:rPr lang="en-US" altLang="ko-KR" sz="1200" dirty="0" err="1"/>
              <a:t>gTextureIDTotal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glTexImage2D(GL_TEXTURE_2D, 0, GL_RGBA, 8, 48, 0, GL_RGBA, GL_UNSIGNED_BYTE, </a:t>
            </a:r>
            <a:r>
              <a:rPr lang="en-US" altLang="ko-KR" sz="1200" dirty="0" err="1"/>
              <a:t>textureSmileTotal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GL_TEXTURE_MIN_FILTER,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GL_TEXTURE_MAG_FILTER,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GL_TEXTURE_WRAP_S, GL_CLAMP_TO_EDGE);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GL_TEXTURE_WRAP_T, GL_CLAMP_TO_EDGE);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64046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r>
              <a:rPr lang="ko-KR" altLang="en-US" dirty="0"/>
              <a:t>단일 텍스처 사용 애니메이션 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199350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26876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gTextureIDTotal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uniformTime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uTime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glUniform1f(</a:t>
            </a:r>
            <a:r>
              <a:rPr lang="en-US" altLang="ko-KR" dirty="0" err="1"/>
              <a:t>uniformTime</a:t>
            </a:r>
            <a:r>
              <a:rPr lang="en-US" altLang="ko-KR" dirty="0"/>
              <a:t>, </a:t>
            </a:r>
            <a:r>
              <a:rPr lang="en-US" altLang="ko-KR" dirty="0" err="1"/>
              <a:t>gTimeStamp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gTimeStamp</a:t>
            </a:r>
            <a:r>
              <a:rPr lang="en-US" altLang="ko-KR" dirty="0"/>
              <a:t> += 1.f;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gTimeStamp</a:t>
            </a:r>
            <a:r>
              <a:rPr lang="en-US" altLang="ko-KR" dirty="0"/>
              <a:t> &gt; 5.f)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gTimeStamp</a:t>
            </a:r>
            <a:r>
              <a:rPr lang="en-US" altLang="ko-KR" dirty="0"/>
              <a:t> = 0.f;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527266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291708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816828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2580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225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구현</a:t>
            </a:r>
          </a:p>
        </p:txBody>
      </p:sp>
    </p:spTree>
    <p:extLst>
      <p:ext uri="{BB962C8B-B14F-4D97-AF65-F5344CB8AC3E}">
        <p14:creationId xmlns:p14="http://schemas.microsoft.com/office/powerpoint/2010/main" val="4140308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862365" y="1700808"/>
            <a:ext cx="5328592" cy="33123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t="27287" r="60605" b="55928"/>
          <a:stretch/>
        </p:blipFill>
        <p:spPr bwMode="auto">
          <a:xfrm>
            <a:off x="3120295" y="3760991"/>
            <a:ext cx="1433035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28704" r="54584" b="35648"/>
          <a:stretch/>
        </p:blipFill>
        <p:spPr bwMode="auto">
          <a:xfrm>
            <a:off x="3110062" y="2972541"/>
            <a:ext cx="1417692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27040" r="24455" b="24235"/>
          <a:stretch/>
        </p:blipFill>
        <p:spPr bwMode="auto">
          <a:xfrm>
            <a:off x="3120336" y="2175375"/>
            <a:ext cx="1416202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1" t="27296" r="24621" b="24490"/>
          <a:stretch/>
        </p:blipFill>
        <p:spPr bwMode="auto">
          <a:xfrm>
            <a:off x="4536538" y="3769707"/>
            <a:ext cx="1418815" cy="791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t="26954" r="24438" b="24322"/>
          <a:stretch/>
        </p:blipFill>
        <p:spPr bwMode="auto">
          <a:xfrm>
            <a:off x="4522508" y="2974099"/>
            <a:ext cx="1417692" cy="79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3" t="27086" r="24558" b="24189"/>
          <a:stretch/>
        </p:blipFill>
        <p:spPr bwMode="auto">
          <a:xfrm>
            <a:off x="4536538" y="2173736"/>
            <a:ext cx="1414979" cy="8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10062" y="12060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Fragment </a:t>
            </a:r>
            <a:r>
              <a:rPr lang="ko-KR" altLang="en-US" dirty="0" err="1"/>
              <a:t>쉐이더만</a:t>
            </a:r>
            <a:r>
              <a:rPr lang="ko-KR" altLang="en-US" dirty="0"/>
              <a:t> 변경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989137" y="5517232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fract</a:t>
            </a:r>
            <a:r>
              <a:rPr lang="en-US" altLang="ko-KR" dirty="0"/>
              <a:t>, floor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/>
              <a:t>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34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Texture </a:t>
            </a:r>
            <a:r>
              <a:rPr lang="ko-KR" altLang="en-US" dirty="0"/>
              <a:t>하나만 사용</a:t>
            </a:r>
            <a:endParaRPr lang="en-US" altLang="ko-KR" dirty="0"/>
          </a:p>
          <a:p>
            <a:pPr lvl="1"/>
            <a:r>
              <a:rPr lang="en-US" altLang="ko-KR" dirty="0"/>
              <a:t>Default </a:t>
            </a:r>
            <a:r>
              <a:rPr lang="ko-KR" altLang="en-US" dirty="0"/>
              <a:t>값이 </a:t>
            </a:r>
            <a:r>
              <a:rPr lang="en-US" altLang="ko-KR" dirty="0"/>
              <a:t>0 </a:t>
            </a:r>
            <a:r>
              <a:rPr lang="ko-KR" altLang="en-US" dirty="0"/>
              <a:t>으로 지정되어 있기 때문에 따로 지정을 해 주지 않아도 동작함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3416424"/>
            <a:ext cx="3384376" cy="2484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1" y="3777447"/>
            <a:ext cx="3384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#version 330</a:t>
            </a:r>
          </a:p>
          <a:p>
            <a:endParaRPr lang="en-US" altLang="ko-KR" sz="1050" dirty="0"/>
          </a:p>
          <a:p>
            <a:r>
              <a:rPr lang="en-US" altLang="ko-KR" sz="1050" dirty="0"/>
              <a:t>in vec2 </a:t>
            </a:r>
            <a:r>
              <a:rPr lang="en-US" altLang="ko-KR" sz="1050" dirty="0" err="1"/>
              <a:t>vTexPos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out vec4 </a:t>
            </a:r>
            <a:r>
              <a:rPr lang="en-US" altLang="ko-KR" sz="1050" dirty="0" err="1"/>
              <a:t>FragColor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uniform sampler2D </a:t>
            </a:r>
            <a:r>
              <a:rPr lang="en-US" altLang="ko-KR" sz="1050" dirty="0" err="1"/>
              <a:t>uTexture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void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FragColor</a:t>
            </a:r>
            <a:r>
              <a:rPr lang="en-US" altLang="ko-KR" sz="1050" dirty="0"/>
              <a:t> = texture(</a:t>
            </a:r>
            <a:r>
              <a:rPr lang="en-US" altLang="ko-KR" sz="1050" dirty="0" err="1"/>
              <a:t>uTexture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vTexPos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3619437" y="3966266"/>
            <a:ext cx="55400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uniformTex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glGetUniformLocation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gShaderProgram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uTexSampler</a:t>
            </a:r>
            <a:r>
              <a:rPr lang="en-US" altLang="ko-KR" sz="1200" dirty="0"/>
              <a:t>");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glUniform1i(</a:t>
            </a:r>
            <a:r>
              <a:rPr lang="en-US" altLang="ko-KR" sz="1200" dirty="0" err="1"/>
              <a:t>uniformTex</a:t>
            </a:r>
            <a:r>
              <a:rPr lang="en-US" altLang="ko-KR" sz="1200" dirty="0"/>
              <a:t>, 0);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(GL_TEXTURE0);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623731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ActiveTexture</a:t>
            </a:r>
            <a:r>
              <a:rPr lang="en-US" altLang="ko-KR" dirty="0"/>
              <a:t> </a:t>
            </a:r>
            <a:r>
              <a:rPr lang="ko-KR" altLang="en-US" dirty="0"/>
              <a:t>가 없어도 동작함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571999" y="4941168"/>
            <a:ext cx="936105" cy="12961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Texture </a:t>
            </a:r>
            <a:r>
              <a:rPr lang="ko-KR" altLang="en-US" dirty="0"/>
              <a:t>가 여러 장일 경우 </a:t>
            </a:r>
            <a:r>
              <a:rPr lang="en-US" altLang="ko-KR" dirty="0" err="1"/>
              <a:t>glActiveTexture</a:t>
            </a:r>
            <a:r>
              <a:rPr lang="en-US" altLang="ko-KR" dirty="0"/>
              <a:t> </a:t>
            </a:r>
            <a:r>
              <a:rPr lang="ko-KR" altLang="en-US" dirty="0"/>
              <a:t>함수를 통해 사용할 </a:t>
            </a:r>
            <a:r>
              <a:rPr lang="en-US" altLang="ko-KR" dirty="0"/>
              <a:t>Texture </a:t>
            </a:r>
            <a:r>
              <a:rPr lang="ko-KR" altLang="en-US" dirty="0"/>
              <a:t>의 번호를 지정해 주어야 함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436096" y="3933056"/>
            <a:ext cx="2304256" cy="1728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226" y="3933056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GL_TEXTURE0</a:t>
            </a:r>
          </a:p>
          <a:p>
            <a:pPr latinLnBrk="0"/>
            <a:r>
              <a:rPr lang="en-US" altLang="ko-KR" dirty="0"/>
              <a:t>gTextureID1 </a:t>
            </a:r>
            <a:r>
              <a:rPr lang="en-US" altLang="ko-KR" dirty="0">
                <a:sym typeface="Wingdings" pitchFamily="2" charset="2"/>
              </a:rPr>
              <a:t> GL_TEXTURE1</a:t>
            </a:r>
            <a:endParaRPr lang="ko-KR" altLang="en-US" dirty="0"/>
          </a:p>
          <a:p>
            <a:pPr latinLnBrk="0"/>
            <a:r>
              <a:rPr lang="en-US" altLang="ko-KR" dirty="0"/>
              <a:t>gTextureID2 </a:t>
            </a:r>
            <a:r>
              <a:rPr lang="en-US" altLang="ko-KR" dirty="0">
                <a:sym typeface="Wingdings" pitchFamily="2" charset="2"/>
              </a:rPr>
              <a:t> GL_TEXTURE2</a:t>
            </a:r>
            <a:endParaRPr lang="ko-KR" altLang="en-US" dirty="0"/>
          </a:p>
          <a:p>
            <a:pPr latinLnBrk="0"/>
            <a:r>
              <a:rPr lang="en-US" altLang="ko-KR" dirty="0"/>
              <a:t>gTextureID3 </a:t>
            </a:r>
            <a:r>
              <a:rPr lang="en-US" altLang="ko-KR" dirty="0">
                <a:sym typeface="Wingdings" pitchFamily="2" charset="2"/>
              </a:rPr>
              <a:t> GL_TEXTURE3</a:t>
            </a:r>
            <a:endParaRPr lang="ko-KR" altLang="en-US" dirty="0"/>
          </a:p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17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9514" y="1484784"/>
            <a:ext cx="420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GL_TEXTURE0 </a:t>
            </a:r>
            <a:r>
              <a:rPr lang="ko-KR" altLang="en-US" dirty="0">
                <a:sym typeface="Wingdings" pitchFamily="2" charset="2"/>
              </a:rPr>
              <a:t>지정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방법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0203" y="2227829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2555776" y="1905786"/>
            <a:ext cx="1008112" cy="2787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9514" y="4198123"/>
            <a:ext cx="420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GL_TEXTURE1 </a:t>
            </a:r>
            <a:r>
              <a:rPr lang="ko-KR" altLang="en-US" dirty="0">
                <a:sym typeface="Wingdings" pitchFamily="2" charset="2"/>
              </a:rPr>
              <a:t>지정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방법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0203" y="4941168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(GL_TEXTURE1);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gTextureID1);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2555776" y="4619125"/>
            <a:ext cx="1008112" cy="2787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0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GL_TEXTURE_2D </a:t>
            </a:r>
            <a:r>
              <a:rPr lang="ko-KR" altLang="en-US" dirty="0"/>
              <a:t>는 설정 가능한 텍스처가 최소 </a:t>
            </a:r>
            <a:r>
              <a:rPr lang="en-US" altLang="ko-KR" dirty="0"/>
              <a:t>80</a:t>
            </a:r>
            <a:r>
              <a:rPr lang="ko-KR" altLang="en-US" dirty="0"/>
              <a:t>개가 있음</a:t>
            </a:r>
            <a:endParaRPr lang="en-US" altLang="ko-KR" dirty="0"/>
          </a:p>
          <a:p>
            <a:r>
              <a:rPr lang="ko-KR" altLang="en-US" dirty="0"/>
              <a:t>각 텍스처를 설정하기 위해 </a:t>
            </a:r>
            <a:r>
              <a:rPr lang="en-US" altLang="ko-KR" dirty="0"/>
              <a:t>Bind </a:t>
            </a:r>
            <a:r>
              <a:rPr lang="ko-KR" altLang="en-US" dirty="0"/>
              <a:t>전에 </a:t>
            </a:r>
            <a:r>
              <a:rPr lang="en-US" altLang="ko-KR" dirty="0"/>
              <a:t>Active </a:t>
            </a:r>
            <a:r>
              <a:rPr lang="ko-KR" altLang="en-US" dirty="0"/>
              <a:t>시키는 과정이 필요함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79558" y="4869160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426173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1. Active </a:t>
            </a:r>
            <a:r>
              <a:rPr lang="ko-KR" alt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2080" y="602128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2. Bind </a:t>
            </a:r>
            <a:r>
              <a:rPr lang="ko-KR" altLang="en-US" dirty="0"/>
              <a:t> </a:t>
            </a:r>
          </a:p>
        </p:txBody>
      </p: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3707904" y="4446404"/>
            <a:ext cx="1584176" cy="4227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1"/>
          </p:cNvCxnSpPr>
          <p:nvPr/>
        </p:nvCxnSpPr>
        <p:spPr>
          <a:xfrm flipH="1" flipV="1">
            <a:off x="3563888" y="5515491"/>
            <a:ext cx="1728192" cy="690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4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36512" y="3717032"/>
            <a:ext cx="187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GL_TEXTURE_2D</a:t>
            </a:r>
            <a:endParaRPr lang="ko-KR" altLang="en-US" dirty="0"/>
          </a:p>
        </p:txBody>
      </p:sp>
      <p:sp>
        <p:nvSpPr>
          <p:cNvPr id="7" name="왼쪽 중괄호 6"/>
          <p:cNvSpPr/>
          <p:nvPr/>
        </p:nvSpPr>
        <p:spPr>
          <a:xfrm>
            <a:off x="1839579" y="1633446"/>
            <a:ext cx="252028" cy="453650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79712" y="1521589"/>
            <a:ext cx="1739835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GL_TEXTURE0</a:t>
            </a:r>
          </a:p>
          <a:p>
            <a:r>
              <a:rPr lang="en-US" altLang="ko-KR" dirty="0"/>
              <a:t>GL_TEXTURE1</a:t>
            </a:r>
          </a:p>
          <a:p>
            <a:r>
              <a:rPr lang="en-US" altLang="ko-KR" dirty="0"/>
              <a:t>GL_TEXTURE2</a:t>
            </a:r>
          </a:p>
          <a:p>
            <a:r>
              <a:rPr lang="en-US" altLang="ko-KR" dirty="0"/>
              <a:t>GL_TEXTURE3</a:t>
            </a:r>
          </a:p>
          <a:p>
            <a:r>
              <a:rPr lang="en-US" altLang="ko-KR" dirty="0"/>
              <a:t>GL_TEXTURE4</a:t>
            </a:r>
          </a:p>
          <a:p>
            <a:r>
              <a:rPr lang="en-US" altLang="ko-KR" dirty="0"/>
              <a:t>GL_TEXTURE5</a:t>
            </a:r>
          </a:p>
          <a:p>
            <a:r>
              <a:rPr lang="en-US" altLang="ko-KR" dirty="0"/>
              <a:t>GL_TEXTURE6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GL_TEXTURE31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1332" y="212331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(GL_TEXTURE2)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5868144" y="2102793"/>
            <a:ext cx="3275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gTextureID2);</a:t>
            </a:r>
            <a:endParaRPr lang="ko-KR" altLang="en-US" sz="1200" dirty="0"/>
          </a:p>
        </p:txBody>
      </p:sp>
      <p:sp>
        <p:nvSpPr>
          <p:cNvPr id="12" name="오른쪽 화살표 11"/>
          <p:cNvSpPr/>
          <p:nvPr/>
        </p:nvSpPr>
        <p:spPr>
          <a:xfrm>
            <a:off x="5744676" y="2123341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71242" y="1546855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(GL_TEXTURE0)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868054" y="1526338"/>
            <a:ext cx="3168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6" name="오른쪽 화살표 15"/>
          <p:cNvSpPr/>
          <p:nvPr/>
        </p:nvSpPr>
        <p:spPr>
          <a:xfrm>
            <a:off x="5744586" y="1546886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71332" y="1835309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(GL_TEXTURE1)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868144" y="1814792"/>
            <a:ext cx="3275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gTextureID1);</a:t>
            </a:r>
            <a:endParaRPr lang="ko-KR" altLang="en-US" sz="1200" dirty="0"/>
          </a:p>
        </p:txBody>
      </p:sp>
      <p:sp>
        <p:nvSpPr>
          <p:cNvPr id="19" name="오른쪽 화살표 18"/>
          <p:cNvSpPr/>
          <p:nvPr/>
        </p:nvSpPr>
        <p:spPr>
          <a:xfrm>
            <a:off x="5744676" y="1835340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81606" y="241172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(GL_TEXTURE3)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878418" y="2391205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gTextureID3);</a:t>
            </a:r>
            <a:endParaRPr lang="ko-KR" altLang="en-US" sz="1200" dirty="0"/>
          </a:p>
        </p:txBody>
      </p:sp>
      <p:sp>
        <p:nvSpPr>
          <p:cNvPr id="22" name="오른쪽 화살표 21"/>
          <p:cNvSpPr/>
          <p:nvPr/>
        </p:nvSpPr>
        <p:spPr>
          <a:xfrm>
            <a:off x="5754950" y="2411753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59168" y="266332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(GL_TEXTURE4)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855980" y="2642804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gTextureID4);</a:t>
            </a:r>
            <a:endParaRPr lang="ko-KR" altLang="en-US" sz="1200" dirty="0"/>
          </a:p>
        </p:txBody>
      </p:sp>
      <p:sp>
        <p:nvSpPr>
          <p:cNvPr id="25" name="오른쪽 화살표 24"/>
          <p:cNvSpPr/>
          <p:nvPr/>
        </p:nvSpPr>
        <p:spPr>
          <a:xfrm>
            <a:off x="5732512" y="2663352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61148" y="2935887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(GL_TEXTURE4)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5857960" y="2915370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gTextureID5);</a:t>
            </a:r>
            <a:endParaRPr lang="ko-KR" altLang="en-US" sz="1200" dirty="0"/>
          </a:p>
        </p:txBody>
      </p:sp>
      <p:sp>
        <p:nvSpPr>
          <p:cNvPr id="28" name="오른쪽 화살표 27"/>
          <p:cNvSpPr/>
          <p:nvPr/>
        </p:nvSpPr>
        <p:spPr>
          <a:xfrm>
            <a:off x="5734492" y="2935918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5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4131</Words>
  <Application>Microsoft Office PowerPoint</Application>
  <PresentationFormat>화면 슬라이드 쇼(4:3)</PresentationFormat>
  <Paragraphs>510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Wingdings</vt:lpstr>
      <vt:lpstr>Office 테마</vt:lpstr>
      <vt:lpstr>전공특강</vt:lpstr>
      <vt:lpstr>지난시간</vt:lpstr>
      <vt:lpstr>개요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실습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LeeYongsun</cp:lastModifiedBy>
  <cp:revision>180</cp:revision>
  <dcterms:created xsi:type="dcterms:W3CDTF">2006-10-05T04:04:58Z</dcterms:created>
  <dcterms:modified xsi:type="dcterms:W3CDTF">2018-05-10T09:02:56Z</dcterms:modified>
</cp:coreProperties>
</file>