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906000" cy="6858000" type="A4"/>
  <p:notesSz cx="6772275" cy="99028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1">
          <p15:clr>
            <a:srgbClr val="A4A3A4"/>
          </p15:clr>
        </p15:guide>
        <p15:guide id="2" pos="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FF"/>
    <a:srgbClr val="FFFFCC"/>
    <a:srgbClr val="808080"/>
    <a:srgbClr val="FF0000"/>
    <a:srgbClr val="D3D9E5"/>
    <a:srgbClr val="3333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4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1458" y="114"/>
      </p:cViewPr>
      <p:guideLst>
        <p:guide orient="horz" pos="3011"/>
        <p:guide pos="2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effectLst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effectLst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337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effectLst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409113"/>
            <a:ext cx="29337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effectLst/>
              </a:defRPr>
            </a:lvl1pPr>
          </a:lstStyle>
          <a:p>
            <a:pPr>
              <a:defRPr/>
            </a:pPr>
            <a:fld id="{C01BE75F-F0B1-4E86-A394-259AD4D205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674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52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5400" y="0"/>
            <a:ext cx="29352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B2BE-C538-4BAB-ADC0-E564D7B5725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238250"/>
            <a:ext cx="4826000" cy="3341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765675"/>
            <a:ext cx="5416550" cy="3898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5938"/>
            <a:ext cx="293528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5400" y="9405938"/>
            <a:ext cx="293528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49E07-762B-4646-B22A-F4A237292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49E07-762B-4646-B22A-F4A2372926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8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906000" cy="795338"/>
          </a:xfrm>
          <a:prstGeom prst="rect">
            <a:avLst/>
          </a:prstGeom>
          <a:solidFill>
            <a:srgbClr val="0035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 userDrawn="1"/>
        </p:nvSpPr>
        <p:spPr bwMode="auto">
          <a:xfrm>
            <a:off x="0" y="0"/>
            <a:ext cx="9906000" cy="795338"/>
          </a:xfrm>
          <a:prstGeom prst="rect">
            <a:avLst/>
          </a:prstGeom>
          <a:solidFill>
            <a:srgbClr val="0035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cloud">
            <a:extLst>
              <a:ext uri="{FF2B5EF4-FFF2-40B4-BE49-F238E27FC236}">
                <a16:creationId xmlns:a16="http://schemas.microsoft.com/office/drawing/2014/main" id="{53C67732-4FD9-492D-86EF-F16F23482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735" y="893097"/>
            <a:ext cx="1228301" cy="57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42">
            <a:extLst>
              <a:ext uri="{FF2B5EF4-FFF2-40B4-BE49-F238E27FC236}">
                <a16:creationId xmlns:a16="http://schemas.microsoft.com/office/drawing/2014/main" id="{CDE13030-17F7-47C8-92E4-96750479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598" y="1033368"/>
            <a:ext cx="6367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200" i="0" dirty="0">
                <a:latin typeface="Arial" charset="0"/>
                <a:ea typeface="돋움" pitchFamily="50" charset="-127"/>
              </a:rPr>
              <a:t>인터넷</a:t>
            </a:r>
          </a:p>
        </p:txBody>
      </p:sp>
      <p:sp>
        <p:nvSpPr>
          <p:cNvPr id="9" name="Text Box 440">
            <a:extLst>
              <a:ext uri="{FF2B5EF4-FFF2-40B4-BE49-F238E27FC236}">
                <a16:creationId xmlns:a16="http://schemas.microsoft.com/office/drawing/2014/main" id="{157C0F77-992C-48BC-97DD-54B76EB95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831127"/>
            <a:ext cx="1531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l">
              <a:spcBef>
                <a:spcPct val="50000"/>
              </a:spcBef>
              <a:buClr>
                <a:srgbClr val="333399"/>
              </a:buClr>
              <a:buFont typeface="Wingdings" pitchFamily="2" charset="2"/>
              <a:buChar char="v"/>
            </a:pPr>
            <a:r>
              <a:rPr lang="en-US" altLang="ko-KR" sz="1200" i="0" dirty="0">
                <a:latin typeface="Arial" charset="0"/>
                <a:ea typeface="HY울릉도L" pitchFamily="18" charset="-127"/>
              </a:rPr>
              <a:t>2023.02.09</a:t>
            </a:r>
          </a:p>
        </p:txBody>
      </p:sp>
      <p:sp>
        <p:nvSpPr>
          <p:cNvPr id="10" name="Freeform 262">
            <a:extLst>
              <a:ext uri="{FF2B5EF4-FFF2-40B4-BE49-F238E27FC236}">
                <a16:creationId xmlns:a16="http://schemas.microsoft.com/office/drawing/2014/main" id="{DE081441-AE64-4B84-86E5-BF4B9CAE1565}"/>
              </a:ext>
            </a:extLst>
          </p:cNvPr>
          <p:cNvSpPr>
            <a:spLocks/>
          </p:cNvSpPr>
          <p:nvPr/>
        </p:nvSpPr>
        <p:spPr bwMode="auto">
          <a:xfrm rot="1038140">
            <a:off x="5982623" y="1371454"/>
            <a:ext cx="1427835" cy="588618"/>
          </a:xfrm>
          <a:custGeom>
            <a:avLst/>
            <a:gdLst>
              <a:gd name="T0" fmla="*/ 0 w 1338"/>
              <a:gd name="T1" fmla="*/ 2147483647 h 792"/>
              <a:gd name="T2" fmla="*/ 2147483647 w 1338"/>
              <a:gd name="T3" fmla="*/ 2147483647 h 792"/>
              <a:gd name="T4" fmla="*/ 2147483647 w 1338"/>
              <a:gd name="T5" fmla="*/ 2147483647 h 792"/>
              <a:gd name="T6" fmla="*/ 2147483647 w 1338"/>
              <a:gd name="T7" fmla="*/ 0 h 792"/>
              <a:gd name="T8" fmla="*/ 2147483647 w 1338"/>
              <a:gd name="T9" fmla="*/ 2147483647 h 792"/>
              <a:gd name="T10" fmla="*/ 2147483647 w 1338"/>
              <a:gd name="T11" fmla="*/ 2147483647 h 792"/>
              <a:gd name="T12" fmla="*/ 0 w 1338"/>
              <a:gd name="T13" fmla="*/ 2147483647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8"/>
              <a:gd name="T22" fmla="*/ 0 h 792"/>
              <a:gd name="T23" fmla="*/ 1338 w 1338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8" h="792">
                <a:moveTo>
                  <a:pt x="0" y="792"/>
                </a:moveTo>
                <a:lnTo>
                  <a:pt x="762" y="270"/>
                </a:lnTo>
                <a:lnTo>
                  <a:pt x="696" y="426"/>
                </a:lnTo>
                <a:lnTo>
                  <a:pt x="1338" y="0"/>
                </a:lnTo>
                <a:lnTo>
                  <a:pt x="558" y="576"/>
                </a:lnTo>
                <a:lnTo>
                  <a:pt x="636" y="408"/>
                </a:lnTo>
                <a:lnTo>
                  <a:pt x="0" y="79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2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Rectangle 459">
            <a:extLst>
              <a:ext uri="{FF2B5EF4-FFF2-40B4-BE49-F238E27FC236}">
                <a16:creationId xmlns:a16="http://schemas.microsoft.com/office/drawing/2014/main" id="{CE0054A9-D6D0-4C6D-8969-50A56A821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6660" y="1718368"/>
            <a:ext cx="1081087" cy="1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98" tIns="39277" rIns="73198" bIns="39277">
            <a:spAutoFit/>
          </a:bodyPr>
          <a:lstStyle/>
          <a:p>
            <a:pPr defTabSz="538163" eaLnBrk="0" latinLnBrk="0" hangingPunct="0"/>
            <a:r>
              <a:rPr kumimoji="0" lang="en-US" altLang="ko-KR" sz="700" dirty="0">
                <a:solidFill>
                  <a:schemeClr val="tx2"/>
                </a:solidFill>
                <a:latin typeface="Arial" charset="0"/>
              </a:rPr>
              <a:t>VPN </a:t>
            </a:r>
            <a:r>
              <a:rPr kumimoji="0" lang="ko-KR" altLang="en-US" sz="700" dirty="0">
                <a:solidFill>
                  <a:schemeClr val="tx2"/>
                </a:solidFill>
                <a:latin typeface="Arial" charset="0"/>
              </a:rPr>
              <a:t>통신</a:t>
            </a:r>
            <a:endParaRPr kumimoji="0" lang="en-US" altLang="ko-KR" sz="7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12" name="Picture 340" descr="cloud">
            <a:extLst>
              <a:ext uri="{FF2B5EF4-FFF2-40B4-BE49-F238E27FC236}">
                <a16:creationId xmlns:a16="http://schemas.microsoft.com/office/drawing/2014/main" id="{A7DA1CF7-FD7B-45C5-A97C-FA5919C4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7696" y="1232799"/>
            <a:ext cx="153828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42">
            <a:extLst>
              <a:ext uri="{FF2B5EF4-FFF2-40B4-BE49-F238E27FC236}">
                <a16:creationId xmlns:a16="http://schemas.microsoft.com/office/drawing/2014/main" id="{683FB559-1DB4-4B0A-A3C1-5062F779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875" y="1455533"/>
            <a:ext cx="9813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200" i="0" dirty="0">
                <a:latin typeface="Arial" charset="0"/>
                <a:ea typeface="돋움" pitchFamily="50" charset="-127"/>
              </a:rPr>
              <a:t>원격지 근무</a:t>
            </a:r>
          </a:p>
        </p:txBody>
      </p:sp>
      <p:sp>
        <p:nvSpPr>
          <p:cNvPr id="14" name="Text Box 437">
            <a:extLst>
              <a:ext uri="{FF2B5EF4-FFF2-40B4-BE49-F238E27FC236}">
                <a16:creationId xmlns:a16="http://schemas.microsoft.com/office/drawing/2014/main" id="{21E4625E-D5BB-42AB-8967-2D1E22FF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140" y="3792909"/>
            <a:ext cx="1564114" cy="184666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 b="0" i="0">
                <a:latin typeface="Arial" charset="0"/>
                <a:ea typeface="돋움" pitchFamily="50" charset="-127"/>
              </a:rPr>
              <a:t>S-tank </a:t>
            </a:r>
            <a:r>
              <a:rPr lang="ko-KR" altLang="en-US" sz="1200" b="0" i="0" dirty="0">
                <a:latin typeface="Arial" charset="0"/>
                <a:ea typeface="돋움" pitchFamily="50" charset="-127"/>
              </a:rPr>
              <a:t>기술연구소</a:t>
            </a:r>
            <a:endParaRPr lang="en-US" altLang="ko-KR" sz="1200" b="0" i="0" dirty="0">
              <a:latin typeface="Arial" charset="0"/>
              <a:ea typeface="돋움" pitchFamily="50" charset="-127"/>
            </a:endParaRPr>
          </a:p>
        </p:txBody>
      </p:sp>
      <p:sp>
        <p:nvSpPr>
          <p:cNvPr id="15" name="Line 429">
            <a:extLst>
              <a:ext uri="{FF2B5EF4-FFF2-40B4-BE49-F238E27FC236}">
                <a16:creationId xmlns:a16="http://schemas.microsoft.com/office/drawing/2014/main" id="{030E4CE5-F4FD-411C-BDEC-A24E5A2FF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0446" y="1455533"/>
            <a:ext cx="13209" cy="10478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429">
            <a:extLst>
              <a:ext uri="{FF2B5EF4-FFF2-40B4-BE49-F238E27FC236}">
                <a16:creationId xmlns:a16="http://schemas.microsoft.com/office/drawing/2014/main" id="{13193DDE-DADE-409C-8B28-37BC001A5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446" y="2477741"/>
            <a:ext cx="13208" cy="12348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417" descr="RouterATM">
            <a:extLst>
              <a:ext uri="{FF2B5EF4-FFF2-40B4-BE49-F238E27FC236}">
                <a16:creationId xmlns:a16="http://schemas.microsoft.com/office/drawing/2014/main" id="{F780084E-C1D5-4BE8-B20D-9E421BCEC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72" y="2090249"/>
            <a:ext cx="352399" cy="24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 Box 6">
            <a:extLst>
              <a:ext uri="{FF2B5EF4-FFF2-40B4-BE49-F238E27FC236}">
                <a16:creationId xmlns:a16="http://schemas.microsoft.com/office/drawing/2014/main" id="{6838B688-65BC-4E6A-9B62-0B53DD106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150346"/>
            <a:ext cx="907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800" i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* Network – </a:t>
            </a:r>
            <a:r>
              <a:rPr lang="ko-KR" altLang="en-US" sz="2800" i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구성도</a:t>
            </a:r>
            <a:endParaRPr lang="en-US" altLang="ko-KR" sz="2800" i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6C5422-98A1-4CD9-8B4F-0D1C20DD3F3C}"/>
              </a:ext>
            </a:extLst>
          </p:cNvPr>
          <p:cNvGrpSpPr/>
          <p:nvPr/>
        </p:nvGrpSpPr>
        <p:grpSpPr>
          <a:xfrm>
            <a:off x="3997078" y="2688226"/>
            <a:ext cx="2286000" cy="457200"/>
            <a:chOff x="4643035" y="3594894"/>
            <a:chExt cx="2286000" cy="457200"/>
          </a:xfrm>
        </p:grpSpPr>
        <p:pic>
          <p:nvPicPr>
            <p:cNvPr id="7" name="Picture 399">
              <a:extLst>
                <a:ext uri="{FF2B5EF4-FFF2-40B4-BE49-F238E27FC236}">
                  <a16:creationId xmlns:a16="http://schemas.microsoft.com/office/drawing/2014/main" id="{C9A5FAED-3DB0-41AF-BA21-BCA1FE55CD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22638" y="3594894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405">
              <a:extLst>
                <a:ext uri="{FF2B5EF4-FFF2-40B4-BE49-F238E27FC236}">
                  <a16:creationId xmlns:a16="http://schemas.microsoft.com/office/drawing/2014/main" id="{DBCAAE08-B9E2-4441-859C-5742D34F3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035" y="3752069"/>
              <a:ext cx="228600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 b="0" i="0" dirty="0">
                  <a:solidFill>
                    <a:srgbClr val="FF0000"/>
                  </a:solidFill>
                  <a:latin typeface="Arial" charset="0"/>
                  <a:ea typeface="돋움" pitchFamily="50" charset="-127"/>
                </a:rPr>
                <a:t>VPN</a:t>
              </a:r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FFC0978-491F-4FE5-BCC7-8863A62694E8}"/>
              </a:ext>
            </a:extLst>
          </p:cNvPr>
          <p:cNvSpPr/>
          <p:nvPr/>
        </p:nvSpPr>
        <p:spPr bwMode="auto">
          <a:xfrm>
            <a:off x="2982364" y="3697766"/>
            <a:ext cx="3598233" cy="2780714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331A7CBC-9009-43A6-8FE5-ACED42B43F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056"/>
          <a:stretch/>
        </p:blipFill>
        <p:spPr>
          <a:xfrm>
            <a:off x="7993699" y="2026428"/>
            <a:ext cx="1454590" cy="478026"/>
          </a:xfrm>
          <a:prstGeom prst="rect">
            <a:avLst/>
          </a:prstGeom>
        </p:spPr>
      </p:pic>
      <p:sp>
        <p:nvSpPr>
          <p:cNvPr id="80" name="Rectangle 459">
            <a:extLst>
              <a:ext uri="{FF2B5EF4-FFF2-40B4-BE49-F238E27FC236}">
                <a16:creationId xmlns:a16="http://schemas.microsoft.com/office/drawing/2014/main" id="{4FDD40D2-CCBE-4C35-9BBE-CC73FBE8F5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9335" y="2139716"/>
            <a:ext cx="1081087" cy="1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98" tIns="39277" rIns="73198" bIns="39277">
            <a:spAutoFit/>
          </a:bodyPr>
          <a:lstStyle/>
          <a:p>
            <a:pPr defTabSz="538163" eaLnBrk="0" latinLnBrk="0" hangingPunct="0"/>
            <a:r>
              <a:rPr kumimoji="0" lang="ko-KR" altLang="en-US" sz="700" dirty="0">
                <a:solidFill>
                  <a:schemeClr val="tx2"/>
                </a:solidFill>
                <a:latin typeface="Arial" charset="0"/>
              </a:rPr>
              <a:t>통신사</a:t>
            </a:r>
            <a:endParaRPr kumimoji="0" lang="en-US" altLang="ko-KR" sz="7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CB9932B-7967-4BE8-AE7A-D8FA282D4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640" y="5406163"/>
            <a:ext cx="993483" cy="210517"/>
          </a:xfrm>
          <a:prstGeom prst="rect">
            <a:avLst/>
          </a:prstGeom>
        </p:spPr>
      </p:pic>
      <p:sp>
        <p:nvSpPr>
          <p:cNvPr id="90" name="Rectangle 459">
            <a:extLst>
              <a:ext uri="{FF2B5EF4-FFF2-40B4-BE49-F238E27FC236}">
                <a16:creationId xmlns:a16="http://schemas.microsoft.com/office/drawing/2014/main" id="{AC75C08F-98D0-4377-B32B-3052D2CCE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37" y="5739507"/>
            <a:ext cx="1081087" cy="1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98" tIns="39277" rIns="73198" bIns="39277">
            <a:spAutoFit/>
          </a:bodyPr>
          <a:lstStyle/>
          <a:p>
            <a:pPr defTabSz="538163" eaLnBrk="0" latinLnBrk="0" hangingPunct="0"/>
            <a:r>
              <a:rPr kumimoji="0" lang="en-US" altLang="ko-KR" sz="700" dirty="0">
                <a:solidFill>
                  <a:schemeClr val="tx2"/>
                </a:solidFill>
                <a:latin typeface="Arial" charset="0"/>
              </a:rPr>
              <a:t>NAS </a:t>
            </a:r>
            <a:r>
              <a:rPr kumimoji="0" lang="ko-KR" altLang="en-US" sz="700" dirty="0">
                <a:solidFill>
                  <a:schemeClr val="tx2"/>
                </a:solidFill>
                <a:latin typeface="Arial" charset="0"/>
              </a:rPr>
              <a:t>스토리지</a:t>
            </a:r>
            <a:endParaRPr kumimoji="0" lang="en-US" altLang="ko-KR" sz="7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AAEF08F6-2514-4A9E-A6F8-35FED97CEF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056"/>
          <a:stretch/>
        </p:blipFill>
        <p:spPr>
          <a:xfrm>
            <a:off x="4901843" y="5394343"/>
            <a:ext cx="1454590" cy="478026"/>
          </a:xfrm>
          <a:prstGeom prst="rect">
            <a:avLst/>
          </a:prstGeom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D1052DDC-E346-4C57-9549-C3DC9A446921}"/>
              </a:ext>
            </a:extLst>
          </p:cNvPr>
          <p:cNvGrpSpPr/>
          <p:nvPr/>
        </p:nvGrpSpPr>
        <p:grpSpPr>
          <a:xfrm>
            <a:off x="4376715" y="4217170"/>
            <a:ext cx="486273" cy="399787"/>
            <a:chOff x="4495478" y="1159073"/>
            <a:chExt cx="706428" cy="883373"/>
          </a:xfrm>
        </p:grpSpPr>
        <p:pic>
          <p:nvPicPr>
            <p:cNvPr id="99" name="Picture 10" descr="D:\001_ahnlab_work\01_제안서\120102_사내공용PPT템플릿\최종본\icon\2012_01_icon_052.png">
              <a:extLst>
                <a:ext uri="{FF2B5EF4-FFF2-40B4-BE49-F238E27FC236}">
                  <a16:creationId xmlns:a16="http://schemas.microsoft.com/office/drawing/2014/main" id="{BB3BFB15-33A9-420B-B556-3B0052724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03795" y="1159073"/>
              <a:ext cx="677252" cy="883373"/>
            </a:xfrm>
            <a:prstGeom prst="rect">
              <a:avLst/>
            </a:prstGeom>
            <a:noFill/>
          </p:spPr>
        </p:pic>
        <p:pic>
          <p:nvPicPr>
            <p:cNvPr id="100" name="Picture 3" descr="D:\001_ahnlab_work\01_제안서\120102_사내공용PPT템플릿\최종본\icon\2012_01_icon_045.png">
              <a:extLst>
                <a:ext uri="{FF2B5EF4-FFF2-40B4-BE49-F238E27FC236}">
                  <a16:creationId xmlns:a16="http://schemas.microsoft.com/office/drawing/2014/main" id="{EB999AFC-209F-474D-B7CB-B8EA1275F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5478" y="1168909"/>
              <a:ext cx="706428" cy="360040"/>
            </a:xfrm>
            <a:prstGeom prst="rect">
              <a:avLst/>
            </a:prstGeom>
            <a:noFill/>
          </p:spPr>
        </p:pic>
      </p:grpSp>
      <p:sp>
        <p:nvSpPr>
          <p:cNvPr id="101" name="Rectangle 459">
            <a:extLst>
              <a:ext uri="{FF2B5EF4-FFF2-40B4-BE49-F238E27FC236}">
                <a16:creationId xmlns:a16="http://schemas.microsoft.com/office/drawing/2014/main" id="{B718DD42-EF30-4C2E-B2D0-196B24675A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0190" y="4323541"/>
            <a:ext cx="1081087" cy="1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98" tIns="39277" rIns="73198" bIns="39277">
            <a:spAutoFit/>
          </a:bodyPr>
          <a:lstStyle/>
          <a:p>
            <a:pPr defTabSz="538163" eaLnBrk="0" latinLnBrk="0" hangingPunct="0"/>
            <a:r>
              <a:rPr kumimoji="0" lang="en-US" altLang="ko-KR" sz="700" dirty="0">
                <a:solidFill>
                  <a:schemeClr val="tx2"/>
                </a:solidFill>
                <a:latin typeface="Arial" charset="0"/>
              </a:rPr>
              <a:t>Networks</a:t>
            </a:r>
          </a:p>
        </p:txBody>
      </p:sp>
      <p:sp>
        <p:nvSpPr>
          <p:cNvPr id="102" name="Line 429">
            <a:extLst>
              <a:ext uri="{FF2B5EF4-FFF2-40B4-BE49-F238E27FC236}">
                <a16:creationId xmlns:a16="http://schemas.microsoft.com/office/drawing/2014/main" id="{31F093DE-1BA9-41E3-B867-86D72090B4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9792" y="4628609"/>
            <a:ext cx="883679" cy="7223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Line 429">
            <a:extLst>
              <a:ext uri="{FF2B5EF4-FFF2-40B4-BE49-F238E27FC236}">
                <a16:creationId xmlns:a16="http://schemas.microsoft.com/office/drawing/2014/main" id="{119AEF32-85A7-4470-8F25-099B00E71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653" y="4628610"/>
            <a:ext cx="778878" cy="7176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71954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29559</TotalTime>
  <Words>18</Words>
  <Application>Microsoft Office PowerPoint</Application>
  <PresentationFormat>A4 용지(210x297mm)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HY울릉도L</vt:lpstr>
      <vt:lpstr>굴림</vt:lpstr>
      <vt:lpstr>돋움</vt:lpstr>
      <vt:lpstr>맑은 고딕</vt:lpstr>
      <vt:lpstr>Arial</vt:lpstr>
      <vt:lpstr>Times New Roman</vt:lpstr>
      <vt:lpstr>Wingdings</vt:lpstr>
      <vt:lpstr>기본 디자인</vt:lpstr>
      <vt:lpstr>PowerPoint 프레젠테이션</vt:lpstr>
    </vt:vector>
  </TitlesOfParts>
  <Company>삼성SDS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김은순</dc:creator>
  <cp:lastModifiedBy>virus</cp:lastModifiedBy>
  <cp:revision>434</cp:revision>
  <cp:lastPrinted>2002-09-24T05:56:40Z</cp:lastPrinted>
  <dcterms:created xsi:type="dcterms:W3CDTF">2001-08-02T06:40:42Z</dcterms:created>
  <dcterms:modified xsi:type="dcterms:W3CDTF">2023-02-09T06:17:20Z</dcterms:modified>
</cp:coreProperties>
</file>