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2" name="Google Shape;8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291840" y="5387342"/>
            <a:ext cx="37307519" cy="1146048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28800"/>
              <a:buFont typeface="Calibri"/>
              <a:buNone/>
              <a:defRPr b="0" i="0" sz="28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
          <p:cNvSpPr txBox="1"/>
          <p:nvPr>
            <p:ph idx="1" type="subTitle"/>
          </p:nvPr>
        </p:nvSpPr>
        <p:spPr>
          <a:xfrm>
            <a:off x="5486400" y="17289781"/>
            <a:ext cx="32918401" cy="7947658"/>
          </a:xfrm>
          <a:prstGeom prst="rect">
            <a:avLst/>
          </a:prstGeom>
          <a:noFill/>
          <a:ln>
            <a:noFill/>
          </a:ln>
        </p:spPr>
        <p:txBody>
          <a:bodyPr anchorCtr="0" anchor="t" bIns="91425" lIns="91425" spcFirstLastPara="1" rIns="91425" wrap="square" tIns="91425"/>
          <a:lstStyle>
            <a:lvl1pPr lvl="0" marR="0" rtl="0" algn="ctr">
              <a:lnSpc>
                <a:spcPct val="90000"/>
              </a:lnSpc>
              <a:spcBef>
                <a:spcPts val="48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1pPr>
            <a:lvl2pPr lvl="1" marR="0" rtl="0" algn="ctr">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2pPr>
            <a:lvl3pPr lvl="2" marR="0" rtl="0" algn="ctr">
              <a:lnSpc>
                <a:spcPct val="90000"/>
              </a:lnSpc>
              <a:spcBef>
                <a:spcPts val="24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3pPr>
            <a:lvl4pPr lvl="3" marR="0" rtl="0" algn="ctr">
              <a:lnSpc>
                <a:spcPct val="90000"/>
              </a:lnSpc>
              <a:spcBef>
                <a:spcPts val="24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lvl="4" marR="0" rtl="0" algn="ctr">
              <a:lnSpc>
                <a:spcPct val="90000"/>
              </a:lnSpc>
              <a:spcBef>
                <a:spcPts val="24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lvl="5" marR="0" rtl="0" algn="ctr">
              <a:lnSpc>
                <a:spcPct val="90000"/>
              </a:lnSpc>
              <a:spcBef>
                <a:spcPts val="24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6pPr>
            <a:lvl7pPr lvl="6" marR="0" rtl="0" algn="ctr">
              <a:lnSpc>
                <a:spcPct val="90000"/>
              </a:lnSpc>
              <a:spcBef>
                <a:spcPts val="24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7pPr>
            <a:lvl8pPr lvl="7" marR="0" rtl="0" algn="ctr">
              <a:lnSpc>
                <a:spcPct val="90000"/>
              </a:lnSpc>
              <a:spcBef>
                <a:spcPts val="24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8pPr>
            <a:lvl9pPr lvl="8" marR="0" rtl="0" algn="ctr">
              <a:lnSpc>
                <a:spcPct val="90000"/>
              </a:lnSpc>
              <a:spcBef>
                <a:spcPts val="24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3017520" y="1752607"/>
            <a:ext cx="37856160" cy="636270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11"/>
          <p:cNvSpPr txBox="1"/>
          <p:nvPr>
            <p:ph idx="1" type="body"/>
          </p:nvPr>
        </p:nvSpPr>
        <p:spPr>
          <a:xfrm rot="5400000">
            <a:off x="11502390" y="278131"/>
            <a:ext cx="20886422" cy="37856160"/>
          </a:xfrm>
          <a:prstGeom prst="rect">
            <a:avLst/>
          </a:prstGeom>
          <a:noFill/>
          <a:ln>
            <a:noFill/>
          </a:ln>
        </p:spPr>
        <p:txBody>
          <a:bodyPr anchorCtr="0" anchor="t" bIns="91425" lIns="91425" spcFirstLastPara="1" rIns="91425" wrap="square" tIns="91425"/>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22193250" y="10968991"/>
            <a:ext cx="27896822" cy="946404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12"/>
          <p:cNvSpPr txBox="1"/>
          <p:nvPr>
            <p:ph idx="1" type="body"/>
          </p:nvPr>
        </p:nvSpPr>
        <p:spPr>
          <a:xfrm rot="5400000">
            <a:off x="2990852" y="1779270"/>
            <a:ext cx="27896822" cy="27843481"/>
          </a:xfrm>
          <a:prstGeom prst="rect">
            <a:avLst/>
          </a:prstGeom>
          <a:noFill/>
          <a:ln>
            <a:noFill/>
          </a:ln>
        </p:spPr>
        <p:txBody>
          <a:bodyPr anchorCtr="0" anchor="t" bIns="91425" lIns="91425" spcFirstLastPara="1" rIns="91425" wrap="square" tIns="91425"/>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3017520" y="1752607"/>
            <a:ext cx="37856160" cy="636270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3"/>
          <p:cNvSpPr txBox="1"/>
          <p:nvPr>
            <p:ph idx="1" type="body"/>
          </p:nvPr>
        </p:nvSpPr>
        <p:spPr>
          <a:xfrm>
            <a:off x="3017520" y="8763000"/>
            <a:ext cx="37856160" cy="20886422"/>
          </a:xfrm>
          <a:prstGeom prst="rect">
            <a:avLst/>
          </a:prstGeom>
          <a:noFill/>
          <a:ln>
            <a:noFill/>
          </a:ln>
        </p:spPr>
        <p:txBody>
          <a:bodyPr anchorCtr="0" anchor="t" bIns="91425" lIns="91425" spcFirstLastPara="1" rIns="91425" wrap="square" tIns="91425"/>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2994662" y="8206749"/>
            <a:ext cx="37856160" cy="13693138"/>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28800"/>
              <a:buFont typeface="Calibri"/>
              <a:buNone/>
              <a:defRPr b="0" i="0" sz="28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4"/>
          <p:cNvSpPr txBox="1"/>
          <p:nvPr>
            <p:ph idx="1" type="body"/>
          </p:nvPr>
        </p:nvSpPr>
        <p:spPr>
          <a:xfrm>
            <a:off x="2994662" y="22029430"/>
            <a:ext cx="37856160" cy="720089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8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1pPr>
            <a:lvl2pPr indent="-228600" lvl="1" marL="914400" marR="0" rtl="0" algn="l">
              <a:lnSpc>
                <a:spcPct val="90000"/>
              </a:lnSpc>
              <a:spcBef>
                <a:spcPts val="240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2400"/>
              </a:spcBef>
              <a:spcAft>
                <a:spcPts val="0"/>
              </a:spcAft>
              <a:buClr>
                <a:srgbClr val="888888"/>
              </a:buClr>
              <a:buSzPts val="8640"/>
              <a:buFont typeface="Arial"/>
              <a:buNone/>
              <a:defRPr b="0" i="0" sz="8640" u="none" cap="none" strike="noStrike">
                <a:solidFill>
                  <a:srgbClr val="888888"/>
                </a:solidFill>
                <a:latin typeface="Calibri"/>
                <a:ea typeface="Calibri"/>
                <a:cs typeface="Calibri"/>
                <a:sym typeface="Calibri"/>
              </a:defRPr>
            </a:lvl3pPr>
            <a:lvl4pPr indent="-228600" lvl="3" marL="1828800" marR="0" rtl="0" algn="l">
              <a:lnSpc>
                <a:spcPct val="90000"/>
              </a:lnSpc>
              <a:spcBef>
                <a:spcPts val="2400"/>
              </a:spcBef>
              <a:spcAft>
                <a:spcPts val="0"/>
              </a:spcAft>
              <a:buClr>
                <a:srgbClr val="888888"/>
              </a:buClr>
              <a:buSzPts val="7680"/>
              <a:buFont typeface="Arial"/>
              <a:buNone/>
              <a:defRPr b="0" i="0" sz="7680" u="none" cap="none" strike="noStrike">
                <a:solidFill>
                  <a:srgbClr val="888888"/>
                </a:solidFill>
                <a:latin typeface="Calibri"/>
                <a:ea typeface="Calibri"/>
                <a:cs typeface="Calibri"/>
                <a:sym typeface="Calibri"/>
              </a:defRPr>
            </a:lvl4pPr>
            <a:lvl5pPr indent="-228600" lvl="4" marL="2286000" marR="0" rtl="0" algn="l">
              <a:lnSpc>
                <a:spcPct val="90000"/>
              </a:lnSpc>
              <a:spcBef>
                <a:spcPts val="2400"/>
              </a:spcBef>
              <a:spcAft>
                <a:spcPts val="0"/>
              </a:spcAft>
              <a:buClr>
                <a:srgbClr val="888888"/>
              </a:buClr>
              <a:buSzPts val="7680"/>
              <a:buFont typeface="Arial"/>
              <a:buNone/>
              <a:defRPr b="0" i="0" sz="7680" u="none" cap="none" strike="noStrike">
                <a:solidFill>
                  <a:srgbClr val="888888"/>
                </a:solidFill>
                <a:latin typeface="Calibri"/>
                <a:ea typeface="Calibri"/>
                <a:cs typeface="Calibri"/>
                <a:sym typeface="Calibri"/>
              </a:defRPr>
            </a:lvl5pPr>
            <a:lvl6pPr indent="-228600" lvl="5" marL="2743200" marR="0" rtl="0" algn="l">
              <a:lnSpc>
                <a:spcPct val="90000"/>
              </a:lnSpc>
              <a:spcBef>
                <a:spcPts val="2400"/>
              </a:spcBef>
              <a:spcAft>
                <a:spcPts val="0"/>
              </a:spcAft>
              <a:buClr>
                <a:srgbClr val="888888"/>
              </a:buClr>
              <a:buSzPts val="7680"/>
              <a:buFont typeface="Arial"/>
              <a:buNone/>
              <a:defRPr b="0" i="0" sz="7680" u="none" cap="none" strike="noStrike">
                <a:solidFill>
                  <a:srgbClr val="888888"/>
                </a:solidFill>
                <a:latin typeface="Calibri"/>
                <a:ea typeface="Calibri"/>
                <a:cs typeface="Calibri"/>
                <a:sym typeface="Calibri"/>
              </a:defRPr>
            </a:lvl6pPr>
            <a:lvl7pPr indent="-228600" lvl="6" marL="3200400" marR="0" rtl="0" algn="l">
              <a:lnSpc>
                <a:spcPct val="90000"/>
              </a:lnSpc>
              <a:spcBef>
                <a:spcPts val="2400"/>
              </a:spcBef>
              <a:spcAft>
                <a:spcPts val="0"/>
              </a:spcAft>
              <a:buClr>
                <a:srgbClr val="888888"/>
              </a:buClr>
              <a:buSzPts val="7680"/>
              <a:buFont typeface="Arial"/>
              <a:buNone/>
              <a:defRPr b="0" i="0" sz="7680" u="none" cap="none" strike="noStrike">
                <a:solidFill>
                  <a:srgbClr val="888888"/>
                </a:solidFill>
                <a:latin typeface="Calibri"/>
                <a:ea typeface="Calibri"/>
                <a:cs typeface="Calibri"/>
                <a:sym typeface="Calibri"/>
              </a:defRPr>
            </a:lvl7pPr>
            <a:lvl8pPr indent="-228600" lvl="7" marL="3657600" marR="0" rtl="0" algn="l">
              <a:lnSpc>
                <a:spcPct val="90000"/>
              </a:lnSpc>
              <a:spcBef>
                <a:spcPts val="2400"/>
              </a:spcBef>
              <a:spcAft>
                <a:spcPts val="0"/>
              </a:spcAft>
              <a:buClr>
                <a:srgbClr val="888888"/>
              </a:buClr>
              <a:buSzPts val="7680"/>
              <a:buFont typeface="Arial"/>
              <a:buNone/>
              <a:defRPr b="0" i="0" sz="7680" u="none" cap="none" strike="noStrike">
                <a:solidFill>
                  <a:srgbClr val="888888"/>
                </a:solidFill>
                <a:latin typeface="Calibri"/>
                <a:ea typeface="Calibri"/>
                <a:cs typeface="Calibri"/>
                <a:sym typeface="Calibri"/>
              </a:defRPr>
            </a:lvl8pPr>
            <a:lvl9pPr indent="-228600" lvl="8" marL="4114800" marR="0" rtl="0" algn="l">
              <a:lnSpc>
                <a:spcPct val="90000"/>
              </a:lnSpc>
              <a:spcBef>
                <a:spcPts val="2400"/>
              </a:spcBef>
              <a:spcAft>
                <a:spcPts val="0"/>
              </a:spcAft>
              <a:buClr>
                <a:srgbClr val="888888"/>
              </a:buClr>
              <a:buSzPts val="7680"/>
              <a:buFont typeface="Arial"/>
              <a:buNone/>
              <a:defRPr b="0" i="0" sz="768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3017520" y="1752607"/>
            <a:ext cx="37856160" cy="636270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1" name="Google Shape;31;p5"/>
          <p:cNvSpPr txBox="1"/>
          <p:nvPr>
            <p:ph idx="1" type="body"/>
          </p:nvPr>
        </p:nvSpPr>
        <p:spPr>
          <a:xfrm>
            <a:off x="3017520" y="8763000"/>
            <a:ext cx="18653759" cy="20886422"/>
          </a:xfrm>
          <a:prstGeom prst="rect">
            <a:avLst/>
          </a:prstGeom>
          <a:noFill/>
          <a:ln>
            <a:noFill/>
          </a:ln>
        </p:spPr>
        <p:txBody>
          <a:bodyPr anchorCtr="0" anchor="t" bIns="91425" lIns="91425" spcFirstLastPara="1" rIns="91425" wrap="square" tIns="91425"/>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22219920" y="8763000"/>
            <a:ext cx="18653759" cy="20886422"/>
          </a:xfrm>
          <a:prstGeom prst="rect">
            <a:avLst/>
          </a:prstGeom>
          <a:noFill/>
          <a:ln>
            <a:noFill/>
          </a:ln>
        </p:spPr>
        <p:txBody>
          <a:bodyPr anchorCtr="0" anchor="t" bIns="91425" lIns="91425" spcFirstLastPara="1" rIns="91425" wrap="square" tIns="91425"/>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3023237" y="1752607"/>
            <a:ext cx="37856160" cy="636270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8" name="Google Shape;38;p6"/>
          <p:cNvSpPr txBox="1"/>
          <p:nvPr>
            <p:ph idx="1" type="body"/>
          </p:nvPr>
        </p:nvSpPr>
        <p:spPr>
          <a:xfrm>
            <a:off x="3023242" y="8069582"/>
            <a:ext cx="18568032" cy="3954778"/>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4800"/>
              </a:spcBef>
              <a:spcAft>
                <a:spcPts val="0"/>
              </a:spcAft>
              <a:buClr>
                <a:schemeClr val="dk1"/>
              </a:buClr>
              <a:buSzPts val="11520"/>
              <a:buFont typeface="Arial"/>
              <a:buNone/>
              <a:defRPr b="1" i="0" sz="11520" u="none" cap="none" strike="noStrike">
                <a:solidFill>
                  <a:schemeClr val="dk1"/>
                </a:solidFill>
                <a:latin typeface="Calibri"/>
                <a:ea typeface="Calibri"/>
                <a:cs typeface="Calibri"/>
                <a:sym typeface="Calibri"/>
              </a:defRPr>
            </a:lvl1pPr>
            <a:lvl2pPr indent="-228600" lvl="1" marL="914400" marR="0" rtl="0" algn="l">
              <a:lnSpc>
                <a:spcPct val="90000"/>
              </a:lnSpc>
              <a:spcBef>
                <a:spcPts val="2400"/>
              </a:spcBef>
              <a:spcAft>
                <a:spcPts val="0"/>
              </a:spcAft>
              <a:buClr>
                <a:schemeClr val="dk1"/>
              </a:buClr>
              <a:buSzPts val="9600"/>
              <a:buFont typeface="Arial"/>
              <a:buNone/>
              <a:defRPr b="1" i="0" sz="96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0"/>
              </a:spcBef>
              <a:spcAft>
                <a:spcPts val="0"/>
              </a:spcAft>
              <a:buClr>
                <a:schemeClr val="dk1"/>
              </a:buClr>
              <a:buSzPts val="8640"/>
              <a:buFont typeface="Arial"/>
              <a:buNone/>
              <a:defRPr b="1" i="0" sz="864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4pPr>
            <a:lvl5pPr indent="-228600" lvl="4" marL="22860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5pPr>
            <a:lvl6pPr indent="-228600" lvl="5" marL="27432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6pPr>
            <a:lvl7pPr indent="-228600" lvl="6" marL="32004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7pPr>
            <a:lvl8pPr indent="-228600" lvl="7" marL="36576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8pPr>
            <a:lvl9pPr indent="-228600" lvl="8" marL="41148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3023242" y="12024360"/>
            <a:ext cx="18568032" cy="17686021"/>
          </a:xfrm>
          <a:prstGeom prst="rect">
            <a:avLst/>
          </a:prstGeom>
          <a:noFill/>
          <a:ln>
            <a:noFill/>
          </a:ln>
        </p:spPr>
        <p:txBody>
          <a:bodyPr anchorCtr="0" anchor="t" bIns="91425" lIns="91425" spcFirstLastPara="1" rIns="91425" wrap="square" tIns="91425"/>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22219922" y="8069582"/>
            <a:ext cx="18659477" cy="3954778"/>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4800"/>
              </a:spcBef>
              <a:spcAft>
                <a:spcPts val="0"/>
              </a:spcAft>
              <a:buClr>
                <a:schemeClr val="dk1"/>
              </a:buClr>
              <a:buSzPts val="11520"/>
              <a:buFont typeface="Arial"/>
              <a:buNone/>
              <a:defRPr b="1" i="0" sz="11520" u="none" cap="none" strike="noStrike">
                <a:solidFill>
                  <a:schemeClr val="dk1"/>
                </a:solidFill>
                <a:latin typeface="Calibri"/>
                <a:ea typeface="Calibri"/>
                <a:cs typeface="Calibri"/>
                <a:sym typeface="Calibri"/>
              </a:defRPr>
            </a:lvl1pPr>
            <a:lvl2pPr indent="-228600" lvl="1" marL="914400" marR="0" rtl="0" algn="l">
              <a:lnSpc>
                <a:spcPct val="90000"/>
              </a:lnSpc>
              <a:spcBef>
                <a:spcPts val="2400"/>
              </a:spcBef>
              <a:spcAft>
                <a:spcPts val="0"/>
              </a:spcAft>
              <a:buClr>
                <a:schemeClr val="dk1"/>
              </a:buClr>
              <a:buSzPts val="9600"/>
              <a:buFont typeface="Arial"/>
              <a:buNone/>
              <a:defRPr b="1" i="0" sz="96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0"/>
              </a:spcBef>
              <a:spcAft>
                <a:spcPts val="0"/>
              </a:spcAft>
              <a:buClr>
                <a:schemeClr val="dk1"/>
              </a:buClr>
              <a:buSzPts val="8640"/>
              <a:buFont typeface="Arial"/>
              <a:buNone/>
              <a:defRPr b="1" i="0" sz="864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4pPr>
            <a:lvl5pPr indent="-228600" lvl="4" marL="22860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5pPr>
            <a:lvl6pPr indent="-228600" lvl="5" marL="27432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6pPr>
            <a:lvl7pPr indent="-228600" lvl="6" marL="32004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7pPr>
            <a:lvl8pPr indent="-228600" lvl="7" marL="36576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8pPr>
            <a:lvl9pPr indent="-228600" lvl="8" marL="41148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22219922" y="12024360"/>
            <a:ext cx="18659477" cy="17686021"/>
          </a:xfrm>
          <a:prstGeom prst="rect">
            <a:avLst/>
          </a:prstGeom>
          <a:noFill/>
          <a:ln>
            <a:noFill/>
          </a:ln>
        </p:spPr>
        <p:txBody>
          <a:bodyPr anchorCtr="0" anchor="t" bIns="91425" lIns="91425" spcFirstLastPara="1" rIns="91425" wrap="square" tIns="91425"/>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3017520" y="1752607"/>
            <a:ext cx="37856160" cy="636270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7" name="Google Shape;47;p7"/>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3023237" y="2194560"/>
            <a:ext cx="14156054" cy="768096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15360"/>
              <a:buFont typeface="Calibri"/>
              <a:buNone/>
              <a:defRPr b="0" i="0" sz="1536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6" name="Google Shape;56;p9"/>
          <p:cNvSpPr txBox="1"/>
          <p:nvPr>
            <p:ph idx="1" type="body"/>
          </p:nvPr>
        </p:nvSpPr>
        <p:spPr>
          <a:xfrm>
            <a:off x="18659477" y="4739647"/>
            <a:ext cx="22219920" cy="23393400"/>
          </a:xfrm>
          <a:prstGeom prst="rect">
            <a:avLst/>
          </a:prstGeom>
          <a:noFill/>
          <a:ln>
            <a:noFill/>
          </a:ln>
        </p:spPr>
        <p:txBody>
          <a:bodyPr anchorCtr="0" anchor="t" bIns="91425" lIns="91425" spcFirstLastPara="1" rIns="91425" wrap="square" tIns="91425"/>
          <a:lstStyle>
            <a:lvl1pPr indent="-1203960" lvl="0" marL="457200" marR="0" rtl="0" algn="l">
              <a:lnSpc>
                <a:spcPct val="90000"/>
              </a:lnSpc>
              <a:spcBef>
                <a:spcPts val="4800"/>
              </a:spcBef>
              <a:spcAft>
                <a:spcPts val="0"/>
              </a:spcAft>
              <a:buClr>
                <a:schemeClr val="dk1"/>
              </a:buClr>
              <a:buSzPts val="15360"/>
              <a:buFont typeface="Arial"/>
              <a:buChar char="•"/>
              <a:defRPr b="0" i="0" sz="15360" u="none" cap="none" strike="noStrike">
                <a:solidFill>
                  <a:schemeClr val="dk1"/>
                </a:solidFill>
                <a:latin typeface="Calibri"/>
                <a:ea typeface="Calibri"/>
                <a:cs typeface="Calibri"/>
                <a:sym typeface="Calibri"/>
              </a:defRPr>
            </a:lvl1pPr>
            <a:lvl2pPr indent="-1082040" lvl="1" marL="914400" marR="0" rtl="0" algn="l">
              <a:lnSpc>
                <a:spcPct val="90000"/>
              </a:lnSpc>
              <a:spcBef>
                <a:spcPts val="24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2pPr>
            <a:lvl3pPr indent="-960120" lvl="2" marL="13716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3pPr>
            <a:lvl4pPr indent="-838200" lvl="3" marL="18288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3023237" y="9875520"/>
            <a:ext cx="14156054" cy="1829562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8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1pPr>
            <a:lvl2pPr indent="-228600" lvl="1" marL="914400" marR="0" rtl="0" algn="l">
              <a:lnSpc>
                <a:spcPct val="90000"/>
              </a:lnSpc>
              <a:spcBef>
                <a:spcPts val="2400"/>
              </a:spcBef>
              <a:spcAft>
                <a:spcPts val="0"/>
              </a:spcAft>
              <a:buClr>
                <a:schemeClr val="dk1"/>
              </a:buClr>
              <a:buSzPts val="6720"/>
              <a:buFont typeface="Arial"/>
              <a:buNone/>
              <a:defRPr b="0" i="0" sz="6719"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0"/>
              </a:spcBef>
              <a:spcAft>
                <a:spcPts val="0"/>
              </a:spcAft>
              <a:buClr>
                <a:schemeClr val="dk1"/>
              </a:buClr>
              <a:buSzPts val="5760"/>
              <a:buFont typeface="Arial"/>
              <a:buNone/>
              <a:defRPr b="0" i="0" sz="576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3023237" y="2194560"/>
            <a:ext cx="14156054" cy="768096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15360"/>
              <a:buFont typeface="Calibri"/>
              <a:buNone/>
              <a:defRPr b="0" i="0" sz="1536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3" name="Google Shape;63;p10"/>
          <p:cNvSpPr/>
          <p:nvPr>
            <p:ph idx="2" type="pic"/>
          </p:nvPr>
        </p:nvSpPr>
        <p:spPr>
          <a:xfrm>
            <a:off x="18659477" y="4739647"/>
            <a:ext cx="22219920" cy="23393400"/>
          </a:xfrm>
          <a:prstGeom prst="rect">
            <a:avLst/>
          </a:prstGeom>
          <a:noFill/>
          <a:ln>
            <a:noFill/>
          </a:ln>
        </p:spPr>
        <p:txBody>
          <a:bodyPr anchorCtr="0" anchor="t" bIns="91425" lIns="91425" spcFirstLastPara="1" rIns="91425" wrap="square" tIns="91425"/>
          <a:lstStyle>
            <a:lvl1pPr lvl="0" marR="0" rtl="0" algn="l">
              <a:lnSpc>
                <a:spcPct val="90000"/>
              </a:lnSpc>
              <a:spcBef>
                <a:spcPts val="4800"/>
              </a:spcBef>
              <a:spcAft>
                <a:spcPts val="0"/>
              </a:spcAft>
              <a:buClr>
                <a:schemeClr val="dk1"/>
              </a:buClr>
              <a:buSzPts val="15360"/>
              <a:buFont typeface="Arial"/>
              <a:buNone/>
              <a:defRPr b="0" i="0" sz="15360" u="none" cap="none" strike="noStrike">
                <a:solidFill>
                  <a:schemeClr val="dk1"/>
                </a:solidFill>
                <a:latin typeface="Calibri"/>
                <a:ea typeface="Calibri"/>
                <a:cs typeface="Calibri"/>
                <a:sym typeface="Calibri"/>
              </a:defRPr>
            </a:lvl1pPr>
            <a:lvl2pPr lvl="1" marR="0" rtl="0" algn="l">
              <a:lnSpc>
                <a:spcPct val="90000"/>
              </a:lnSpc>
              <a:spcBef>
                <a:spcPts val="2400"/>
              </a:spcBef>
              <a:spcAft>
                <a:spcPts val="0"/>
              </a:spcAft>
              <a:buClr>
                <a:schemeClr val="dk1"/>
              </a:buClr>
              <a:buSzPts val="13440"/>
              <a:buFont typeface="Arial"/>
              <a:buNone/>
              <a:defRPr b="0" i="0" sz="13439"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3023237" y="9875520"/>
            <a:ext cx="14156054" cy="1829562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8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1pPr>
            <a:lvl2pPr indent="-228600" lvl="1" marL="914400" marR="0" rtl="0" algn="l">
              <a:lnSpc>
                <a:spcPct val="90000"/>
              </a:lnSpc>
              <a:spcBef>
                <a:spcPts val="2400"/>
              </a:spcBef>
              <a:spcAft>
                <a:spcPts val="0"/>
              </a:spcAft>
              <a:buClr>
                <a:schemeClr val="dk1"/>
              </a:buClr>
              <a:buSzPts val="6720"/>
              <a:buFont typeface="Arial"/>
              <a:buNone/>
              <a:defRPr b="0" i="0" sz="6719"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0"/>
              </a:spcBef>
              <a:spcAft>
                <a:spcPts val="0"/>
              </a:spcAft>
              <a:buClr>
                <a:schemeClr val="dk1"/>
              </a:buClr>
              <a:buSzPts val="5760"/>
              <a:buFont typeface="Arial"/>
              <a:buNone/>
              <a:defRPr b="0" i="0" sz="576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017520" y="1752607"/>
            <a:ext cx="37856160" cy="636270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3017520" y="8763000"/>
            <a:ext cx="37856160" cy="20886422"/>
          </a:xfrm>
          <a:prstGeom prst="rect">
            <a:avLst/>
          </a:prstGeom>
          <a:noFill/>
          <a:ln>
            <a:noFill/>
          </a:ln>
        </p:spPr>
        <p:txBody>
          <a:bodyPr anchorCtr="0" anchor="t" bIns="91425" lIns="91425" spcFirstLastPara="1" rIns="91425" wrap="square" tIns="91425"/>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3017520" y="30510488"/>
            <a:ext cx="9875520" cy="17526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4538959" y="30510488"/>
            <a:ext cx="14813280" cy="17526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0.png"/><Relationship Id="rId22" Type="http://schemas.openxmlformats.org/officeDocument/2006/relationships/image" Target="../media/image9.png"/><Relationship Id="rId21" Type="http://schemas.openxmlformats.org/officeDocument/2006/relationships/image" Target="../media/image6.png"/><Relationship Id="rId24" Type="http://schemas.openxmlformats.org/officeDocument/2006/relationships/image" Target="../media/image26.png"/><Relationship Id="rId23"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15.png"/><Relationship Id="rId26" Type="http://schemas.openxmlformats.org/officeDocument/2006/relationships/image" Target="../media/image24.png"/><Relationship Id="rId25" Type="http://schemas.openxmlformats.org/officeDocument/2006/relationships/image" Target="../media/image22.png"/><Relationship Id="rId28" Type="http://schemas.openxmlformats.org/officeDocument/2006/relationships/image" Target="../media/image25.png"/><Relationship Id="rId27" Type="http://schemas.openxmlformats.org/officeDocument/2006/relationships/image" Target="../media/image27.png"/><Relationship Id="rId5" Type="http://schemas.openxmlformats.org/officeDocument/2006/relationships/image" Target="../media/image4.png"/><Relationship Id="rId6" Type="http://schemas.openxmlformats.org/officeDocument/2006/relationships/image" Target="../media/image20.png"/><Relationship Id="rId29" Type="http://schemas.openxmlformats.org/officeDocument/2006/relationships/image" Target="../media/image21.png"/><Relationship Id="rId7" Type="http://schemas.openxmlformats.org/officeDocument/2006/relationships/image" Target="../media/image12.png"/><Relationship Id="rId8" Type="http://schemas.openxmlformats.org/officeDocument/2006/relationships/image" Target="../media/image14.png"/><Relationship Id="rId11" Type="http://schemas.openxmlformats.org/officeDocument/2006/relationships/image" Target="../media/image16.png"/><Relationship Id="rId10" Type="http://schemas.openxmlformats.org/officeDocument/2006/relationships/image" Target="../media/image5.png"/><Relationship Id="rId13" Type="http://schemas.openxmlformats.org/officeDocument/2006/relationships/image" Target="../media/image1.png"/><Relationship Id="rId12" Type="http://schemas.openxmlformats.org/officeDocument/2006/relationships/image" Target="../media/image8.png"/><Relationship Id="rId15" Type="http://schemas.openxmlformats.org/officeDocument/2006/relationships/image" Target="../media/image7.png"/><Relationship Id="rId14" Type="http://schemas.openxmlformats.org/officeDocument/2006/relationships/image" Target="../media/image17.png"/><Relationship Id="rId17" Type="http://schemas.openxmlformats.org/officeDocument/2006/relationships/image" Target="../media/image11.png"/><Relationship Id="rId16" Type="http://schemas.openxmlformats.org/officeDocument/2006/relationships/image" Target="../media/image13.png"/><Relationship Id="rId19" Type="http://schemas.openxmlformats.org/officeDocument/2006/relationships/image" Target="../media/image2.png"/><Relationship Id="rId18"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nvSpPr>
        <p:spPr>
          <a:xfrm>
            <a:off x="21489866" y="16002002"/>
            <a:ext cx="65" cy="111690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13"/>
          <p:cNvSpPr/>
          <p:nvPr/>
        </p:nvSpPr>
        <p:spPr>
          <a:xfrm>
            <a:off x="1828800" y="1005840"/>
            <a:ext cx="40462200" cy="4663440"/>
          </a:xfrm>
          <a:prstGeom prst="roundRect">
            <a:avLst>
              <a:gd fmla="val 16667" name="adj"/>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13"/>
          <p:cNvSpPr/>
          <p:nvPr/>
        </p:nvSpPr>
        <p:spPr>
          <a:xfrm>
            <a:off x="1828018" y="6507595"/>
            <a:ext cx="40782240" cy="24734519"/>
          </a:xfrm>
          <a:prstGeom prst="rect">
            <a:avLst/>
          </a:prstGeom>
          <a:solidFill>
            <a:schemeClr val="accent6">
              <a:alpha val="4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13"/>
          <p:cNvSpPr txBox="1"/>
          <p:nvPr/>
        </p:nvSpPr>
        <p:spPr>
          <a:xfrm>
            <a:off x="3611881" y="1344982"/>
            <a:ext cx="37993320" cy="153293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0"/>
              <a:buFont typeface="Arial"/>
              <a:buNone/>
            </a:pPr>
            <a:r>
              <a:rPr b="1" i="1" lang="en-US" sz="8000" u="none" cap="none" strike="noStrike">
                <a:solidFill>
                  <a:schemeClr val="dk1"/>
                </a:solidFill>
                <a:latin typeface="Calibri"/>
                <a:ea typeface="Calibri"/>
                <a:cs typeface="Calibri"/>
                <a:sym typeface="Calibri"/>
              </a:rPr>
              <a:t>A Multi-gait Remote-controlled Hexapod Educational Platform</a:t>
            </a:r>
            <a:endParaRPr b="1" i="1" sz="8000" u="none" cap="none" strike="noStrike">
              <a:solidFill>
                <a:schemeClr val="dk1"/>
              </a:solidFill>
              <a:latin typeface="Calibri"/>
              <a:ea typeface="Calibri"/>
              <a:cs typeface="Calibri"/>
              <a:sym typeface="Calibri"/>
            </a:endParaRPr>
          </a:p>
        </p:txBody>
      </p:sp>
      <p:sp>
        <p:nvSpPr>
          <p:cNvPr id="88" name="Google Shape;88;p13"/>
          <p:cNvSpPr txBox="1"/>
          <p:nvPr/>
        </p:nvSpPr>
        <p:spPr>
          <a:xfrm>
            <a:off x="7754112" y="2877920"/>
            <a:ext cx="25804370" cy="242281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1" lang="en-US" sz="5400" u="none" cap="none" strike="noStrike">
                <a:solidFill>
                  <a:schemeClr val="dk1"/>
                </a:solidFill>
                <a:latin typeface="Calibri"/>
                <a:ea typeface="Calibri"/>
                <a:cs typeface="Calibri"/>
                <a:sym typeface="Calibri"/>
              </a:rPr>
              <a:t>Author: Yongxin Guo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400"/>
              <a:buFont typeface="Arial"/>
              <a:buNone/>
            </a:pPr>
            <a:r>
              <a:rPr b="0" i="1" lang="en-US" sz="5400" u="none" cap="none" strike="noStrike">
                <a:solidFill>
                  <a:schemeClr val="dk1"/>
                </a:solidFill>
                <a:latin typeface="Calibri"/>
                <a:ea typeface="Calibri"/>
                <a:cs typeface="Calibri"/>
                <a:sym typeface="Calibri"/>
              </a:rPr>
              <a:t>Mentor: Prof. Anurag Purwar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400"/>
              <a:buFont typeface="Arial"/>
              <a:buNone/>
            </a:pPr>
            <a:r>
              <a:rPr b="0" i="1" lang="en-US" sz="5400" u="none" cap="none" strike="noStrike">
                <a:solidFill>
                  <a:schemeClr val="dk1"/>
                </a:solidFill>
                <a:latin typeface="Calibri"/>
                <a:ea typeface="Calibri"/>
                <a:cs typeface="Calibri"/>
                <a:sym typeface="Calibri"/>
              </a:rPr>
              <a:t>Department: Stony Brook University Mechanical Engineering Department</a:t>
            </a:r>
            <a:endParaRPr b="0" i="1" sz="5400" u="none" cap="none" strike="noStrike">
              <a:solidFill>
                <a:schemeClr val="dk1"/>
              </a:solidFill>
              <a:latin typeface="Calibri"/>
              <a:ea typeface="Calibri"/>
              <a:cs typeface="Calibri"/>
              <a:sym typeface="Calibri"/>
            </a:endParaRPr>
          </a:p>
        </p:txBody>
      </p:sp>
      <p:sp>
        <p:nvSpPr>
          <p:cNvPr id="89" name="Google Shape;89;p13"/>
          <p:cNvSpPr txBox="1"/>
          <p:nvPr/>
        </p:nvSpPr>
        <p:spPr>
          <a:xfrm>
            <a:off x="2743199" y="6786681"/>
            <a:ext cx="11039199" cy="6093976"/>
          </a:xfrm>
          <a:prstGeom prst="rect">
            <a:avLst/>
          </a:prstGeom>
          <a:noFill/>
          <a:ln cap="flat" cmpd="sng" w="95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1" lang="en-US" sz="4800" u="none" cap="none" strike="noStrike">
                <a:solidFill>
                  <a:schemeClr val="dk1"/>
                </a:solidFill>
                <a:latin typeface="Calibri"/>
                <a:ea typeface="Calibri"/>
                <a:cs typeface="Calibri"/>
                <a:sym typeface="Calibri"/>
              </a:rPr>
              <a:t>Abstract</a:t>
            </a:r>
            <a:endParaRPr b="0" i="1" sz="4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The topic of multi-DOF (Degree of freedom) robotics has been pervasively studied and explored due to its immense potential in space exploration, nuclear power plant operation and rescue, military carriage and etc. The popularity of multi-legged robot has reached its apogee in recent years along with the emergence of several remarkable robotic products developed by Boston Dynamics, a unicorn company that mainly deals with multi-legged robotics. A highly flexible hexapod (six-legged robot) platform has been designed in the Computer Aided Design Innovation and Engineering lab using SnappyXO kits developed by Prof. Anurag Purwar. The objective of this project is intended to offer students and teenagers a general low-cost solution of designing a complex hexapod platform for education purpose. The hexapod platform incorporates multi-gait locomotion, precise control based on inversed kinematics, omnidirectional navigation function using instantaneous center of curvature method, self-developed Bluetooth remote-controlled function and etc.  </a:t>
            </a:r>
            <a:endParaRPr b="0" i="0" sz="2400" u="none" cap="none" strike="noStrike">
              <a:solidFill>
                <a:schemeClr val="dk1"/>
              </a:solidFill>
              <a:latin typeface="Calibri"/>
              <a:ea typeface="Calibri"/>
              <a:cs typeface="Calibri"/>
              <a:sym typeface="Calibri"/>
            </a:endParaRPr>
          </a:p>
        </p:txBody>
      </p:sp>
      <p:sp>
        <p:nvSpPr>
          <p:cNvPr id="90" name="Google Shape;90;p13"/>
          <p:cNvSpPr txBox="1"/>
          <p:nvPr/>
        </p:nvSpPr>
        <p:spPr>
          <a:xfrm>
            <a:off x="2743200" y="13045568"/>
            <a:ext cx="11029950" cy="80936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1" lang="en-US" sz="4800" u="none" cap="none" strike="noStrike">
                <a:solidFill>
                  <a:schemeClr val="dk1"/>
                </a:solidFill>
                <a:latin typeface="Calibri"/>
                <a:ea typeface="Calibri"/>
                <a:cs typeface="Calibri"/>
                <a:sym typeface="Calibri"/>
              </a:rPr>
              <a:t>Building Blocks of Robotics</a:t>
            </a:r>
            <a:endParaRPr b="0" i="1" sz="4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400"/>
              <a:buFont typeface="Arial"/>
              <a:buNone/>
            </a:pPr>
            <a:r>
              <a:t/>
            </a:r>
            <a:endParaRPr b="1" i="0" sz="5400" u="none" cap="none" strike="noStrike">
              <a:solidFill>
                <a:schemeClr val="dk1"/>
              </a:solidFill>
              <a:latin typeface="Calibri"/>
              <a:ea typeface="Calibri"/>
              <a:cs typeface="Calibri"/>
              <a:sym typeface="Calibri"/>
            </a:endParaRPr>
          </a:p>
        </p:txBody>
      </p:sp>
      <p:pic>
        <p:nvPicPr>
          <p:cNvPr id="91" name="Google Shape;91;p13"/>
          <p:cNvPicPr preferRelativeResize="0"/>
          <p:nvPr/>
        </p:nvPicPr>
        <p:blipFill rotWithShape="1">
          <a:blip r:embed="rId3">
            <a:alphaModFix/>
          </a:blip>
          <a:srcRect b="0" l="0" r="0" t="0"/>
          <a:stretch/>
        </p:blipFill>
        <p:spPr>
          <a:xfrm>
            <a:off x="2743200" y="14022534"/>
            <a:ext cx="11029950" cy="3096376"/>
          </a:xfrm>
          <a:prstGeom prst="rect">
            <a:avLst/>
          </a:prstGeom>
          <a:noFill/>
          <a:ln>
            <a:noFill/>
          </a:ln>
        </p:spPr>
      </p:pic>
      <p:sp>
        <p:nvSpPr>
          <p:cNvPr id="92" name="Google Shape;92;p13"/>
          <p:cNvSpPr txBox="1"/>
          <p:nvPr/>
        </p:nvSpPr>
        <p:spPr>
          <a:xfrm>
            <a:off x="2743200" y="17286514"/>
            <a:ext cx="11029950" cy="533776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br>
              <a:rPr b="1" i="0" lang="en-US" sz="5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 reliable precise position control is critical for the task implementation of a robot. In a robotic system, servos serve as the joints for the robotics to manipulate its variant components such as arms, legs and the head. It is intuitive to imagine the physical block of servo as a mathematical function that outputs a coordinate position by feeding it a value of angle as input, which is called “</a:t>
            </a:r>
            <a:r>
              <a:rPr b="1" i="1" lang="en-US" sz="2400" u="sng" cap="none" strike="noStrike">
                <a:solidFill>
                  <a:schemeClr val="dk1"/>
                </a:solidFill>
                <a:latin typeface="Calibri"/>
                <a:ea typeface="Calibri"/>
                <a:cs typeface="Calibri"/>
                <a:sym typeface="Calibri"/>
              </a:rPr>
              <a:t>forward kinematics</a:t>
            </a:r>
            <a:r>
              <a:rPr b="0" i="0" lang="en-US" sz="2400" u="none" cap="none" strike="noStrike">
                <a:solidFill>
                  <a:schemeClr val="dk1"/>
                </a:solidFill>
                <a:latin typeface="Calibri"/>
                <a:ea typeface="Calibri"/>
                <a:cs typeface="Calibri"/>
                <a:sym typeface="Calibri"/>
              </a:rPr>
              <a:t>”. The output coordinates will vary as the length of link attached to the servo varies. Normally, a series of servos and links can be called “</a:t>
            </a:r>
            <a:r>
              <a:rPr b="1" i="1" lang="en-US" sz="2400" u="sng" cap="none" strike="noStrike">
                <a:solidFill>
                  <a:schemeClr val="dk1"/>
                </a:solidFill>
                <a:latin typeface="Calibri"/>
                <a:ea typeface="Calibri"/>
                <a:cs typeface="Calibri"/>
                <a:sym typeface="Calibri"/>
              </a:rPr>
              <a:t>open-loop kinematics chain</a:t>
            </a:r>
            <a:r>
              <a:rPr b="0" i="0" lang="en-US" sz="2400" u="none" cap="none" strike="noStrike">
                <a:solidFill>
                  <a:schemeClr val="dk1"/>
                </a:solidFill>
                <a:latin typeface="Calibri"/>
                <a:ea typeface="Calibri"/>
                <a:cs typeface="Calibri"/>
                <a:sym typeface="Calibri"/>
              </a:rPr>
              <a:t>”. However, in any given scenario, the task will always involve moving a end effector to a desired coordinate. Then, those desired coordinates become our input for the “servo function” and the angles fed into servos become our outputs. Thus, a reverse calculation of legged trigonometry math should be performed. This is so-called </a:t>
            </a:r>
            <a:r>
              <a:rPr b="1" i="1" lang="en-US" sz="2400" u="sng" cap="none" strike="noStrike">
                <a:solidFill>
                  <a:schemeClr val="dk1"/>
                </a:solidFill>
                <a:latin typeface="Calibri"/>
                <a:ea typeface="Calibri"/>
                <a:cs typeface="Calibri"/>
                <a:sym typeface="Calibri"/>
              </a:rPr>
              <a:t>inversed kinematics</a:t>
            </a:r>
            <a:endParaRPr b="1" i="1" sz="5400" u="sng" cap="none" strike="noStrike">
              <a:solidFill>
                <a:schemeClr val="dk1"/>
              </a:solidFill>
              <a:latin typeface="Calibri"/>
              <a:ea typeface="Calibri"/>
              <a:cs typeface="Calibri"/>
              <a:sym typeface="Calibri"/>
            </a:endParaRPr>
          </a:p>
        </p:txBody>
      </p:sp>
      <p:pic>
        <p:nvPicPr>
          <p:cNvPr id="93" name="Google Shape;93;p13"/>
          <p:cNvPicPr preferRelativeResize="0"/>
          <p:nvPr/>
        </p:nvPicPr>
        <p:blipFill rotWithShape="1">
          <a:blip r:embed="rId4">
            <a:alphaModFix/>
          </a:blip>
          <a:srcRect b="0" l="0" r="0" t="0"/>
          <a:stretch/>
        </p:blipFill>
        <p:spPr>
          <a:xfrm>
            <a:off x="2743199" y="22789186"/>
            <a:ext cx="11029952" cy="5629403"/>
          </a:xfrm>
          <a:prstGeom prst="rect">
            <a:avLst/>
          </a:prstGeom>
          <a:noFill/>
          <a:ln>
            <a:noFill/>
          </a:ln>
        </p:spPr>
      </p:pic>
      <p:sp>
        <p:nvSpPr>
          <p:cNvPr id="94" name="Google Shape;94;p13"/>
          <p:cNvSpPr txBox="1"/>
          <p:nvPr/>
        </p:nvSpPr>
        <p:spPr>
          <a:xfrm>
            <a:off x="2743200" y="17623970"/>
            <a:ext cx="11029950" cy="83099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1" lang="en-US" sz="4800" u="none" cap="none" strike="noStrike">
                <a:solidFill>
                  <a:srgbClr val="000000"/>
                </a:solidFill>
                <a:latin typeface="Calibri"/>
                <a:ea typeface="Calibri"/>
                <a:cs typeface="Calibri"/>
                <a:sym typeface="Calibri"/>
              </a:rPr>
              <a:t>Manipulation: Inversed Kinematics</a:t>
            </a:r>
            <a:endParaRPr b="1" i="1" sz="4800" u="none" cap="none" strike="noStrike">
              <a:solidFill>
                <a:srgbClr val="000000"/>
              </a:solidFill>
              <a:latin typeface="Calibri"/>
              <a:ea typeface="Calibri"/>
              <a:cs typeface="Calibri"/>
              <a:sym typeface="Calibri"/>
            </a:endParaRPr>
          </a:p>
        </p:txBody>
      </p:sp>
      <p:sp>
        <p:nvSpPr>
          <p:cNvPr id="95" name="Google Shape;95;p13"/>
          <p:cNvSpPr txBox="1"/>
          <p:nvPr/>
        </p:nvSpPr>
        <p:spPr>
          <a:xfrm>
            <a:off x="2743200" y="28844875"/>
            <a:ext cx="5246914" cy="208095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rgbClr val="000000"/>
                </a:solidFill>
                <a:latin typeface="Calibri"/>
                <a:ea typeface="Calibri"/>
                <a:cs typeface="Calibri"/>
                <a:sym typeface="Calibri"/>
              </a:rPr>
              <a:t>L</a:t>
            </a:r>
            <a:r>
              <a:rPr b="0" i="0" lang="en-US" sz="2400" u="none" cap="none" strike="noStrike">
                <a:solidFill>
                  <a:srgbClr val="000000"/>
                </a:solidFill>
                <a:latin typeface="Calibri"/>
                <a:ea typeface="Calibri"/>
                <a:cs typeface="Calibri"/>
                <a:sym typeface="Calibri"/>
              </a:rPr>
              <a:t>: Leg length.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rgbClr val="000000"/>
                </a:solidFill>
                <a:latin typeface="Calibri"/>
                <a:ea typeface="Calibri"/>
                <a:cs typeface="Calibri"/>
                <a:sym typeface="Calibri"/>
              </a:rPr>
              <a:t>Z</a:t>
            </a:r>
            <a:r>
              <a:rPr b="0" i="0" lang="en-US" sz="2400" u="none" cap="none" strike="noStrike">
                <a:solidFill>
                  <a:srgbClr val="000000"/>
                </a:solidFill>
                <a:latin typeface="Calibri"/>
                <a:ea typeface="Calibri"/>
                <a:cs typeface="Calibri"/>
                <a:sym typeface="Calibri"/>
              </a:rPr>
              <a:t>: Height of body lifted by leg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rgbClr val="000000"/>
                </a:solidFill>
                <a:latin typeface="Calibri"/>
                <a:ea typeface="Calibri"/>
                <a:cs typeface="Calibri"/>
                <a:sym typeface="Calibri"/>
              </a:rPr>
              <a:t>X</a:t>
            </a:r>
            <a:r>
              <a:rPr b="0" i="1" lang="en-US" sz="2400" u="none" cap="none" strike="noStrike">
                <a:solidFill>
                  <a:srgbClr val="000000"/>
                </a:solidFill>
                <a:latin typeface="Calibri"/>
                <a:ea typeface="Calibri"/>
                <a:cs typeface="Calibri"/>
                <a:sym typeface="Calibri"/>
              </a:rPr>
              <a:t>:</a:t>
            </a:r>
            <a:r>
              <a:rPr b="0" i="0" lang="en-US" sz="2400" u="none" cap="none" strike="noStrike">
                <a:solidFill>
                  <a:srgbClr val="000000"/>
                </a:solidFill>
                <a:latin typeface="Calibri"/>
                <a:ea typeface="Calibri"/>
                <a:cs typeface="Calibri"/>
                <a:sym typeface="Calibri"/>
              </a:rPr>
              <a:t> Toe position to coxa servo in x-axis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rgbClr val="000000"/>
                </a:solidFill>
                <a:latin typeface="Calibri"/>
                <a:ea typeface="Calibri"/>
                <a:cs typeface="Calibri"/>
                <a:sym typeface="Calibri"/>
              </a:rPr>
              <a:t>Y</a:t>
            </a:r>
            <a:r>
              <a:rPr b="0" i="0" lang="en-US" sz="2400" u="none" cap="none" strike="noStrike">
                <a:solidFill>
                  <a:srgbClr val="000000"/>
                </a:solidFill>
                <a:latin typeface="Calibri"/>
                <a:ea typeface="Calibri"/>
                <a:cs typeface="Calibri"/>
                <a:sym typeface="Calibri"/>
              </a:rPr>
              <a:t>: Toe position to coxa servo in y-axis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rgbClr val="000000"/>
                </a:solidFill>
                <a:latin typeface="Calibri"/>
                <a:ea typeface="Calibri"/>
                <a:cs typeface="Calibri"/>
                <a:sym typeface="Calibri"/>
              </a:rPr>
              <a:t>Coxa</a:t>
            </a:r>
            <a:r>
              <a:rPr b="0" i="0" lang="en-US" sz="2400" u="none" cap="none" strike="noStrike">
                <a:solidFill>
                  <a:srgbClr val="000000"/>
                </a:solidFill>
                <a:latin typeface="Calibri"/>
                <a:ea typeface="Calibri"/>
                <a:cs typeface="Calibri"/>
                <a:sym typeface="Calibri"/>
              </a:rPr>
              <a:t>: Length of Coxa link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96" name="Google Shape;96;p13"/>
          <p:cNvSpPr txBox="1"/>
          <p:nvPr/>
        </p:nvSpPr>
        <p:spPr>
          <a:xfrm>
            <a:off x="14641286" y="6786681"/>
            <a:ext cx="12619264" cy="83099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1" lang="en-US" sz="4800" u="none" cap="none" strike="noStrike">
                <a:solidFill>
                  <a:srgbClr val="000000"/>
                </a:solidFill>
                <a:latin typeface="Calibri"/>
                <a:ea typeface="Calibri"/>
                <a:cs typeface="Calibri"/>
                <a:sym typeface="Calibri"/>
              </a:rPr>
              <a:t>Inversed Kinematics Equations</a:t>
            </a:r>
            <a:endParaRPr b="1" i="1" sz="4800" u="none" cap="none" strike="noStrike">
              <a:solidFill>
                <a:srgbClr val="000000"/>
              </a:solidFill>
              <a:latin typeface="Arial"/>
              <a:ea typeface="Arial"/>
              <a:cs typeface="Arial"/>
              <a:sym typeface="Arial"/>
            </a:endParaRPr>
          </a:p>
        </p:txBody>
      </p:sp>
      <p:sp>
        <p:nvSpPr>
          <p:cNvPr id="97" name="Google Shape;97;p13"/>
          <p:cNvSpPr txBox="1"/>
          <p:nvPr/>
        </p:nvSpPr>
        <p:spPr>
          <a:xfrm>
            <a:off x="8258175" y="28844875"/>
            <a:ext cx="5246914" cy="2080952"/>
          </a:xfrm>
          <a:prstGeom prst="rect">
            <a:avLst/>
          </a:prstGeom>
          <a:blipFill rotWithShape="1">
            <a:blip r:embed="rId5">
              <a:alphaModFix/>
            </a:blip>
            <a:stretch>
              <a:fillRect b="0" l="-1855" r="0" t="-2112"/>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8" name="Google Shape;98;p13"/>
          <p:cNvSpPr/>
          <p:nvPr/>
        </p:nvSpPr>
        <p:spPr>
          <a:xfrm>
            <a:off x="14803625" y="8932578"/>
            <a:ext cx="2329543" cy="1556657"/>
          </a:xfrm>
          <a:prstGeom prst="ellipse">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9" name="Google Shape;99;p13"/>
          <p:cNvSpPr txBox="1"/>
          <p:nvPr/>
        </p:nvSpPr>
        <p:spPr>
          <a:xfrm>
            <a:off x="15406473" y="9446699"/>
            <a:ext cx="143691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P(X,Y,Z)</a:t>
            </a:r>
            <a:endParaRPr b="1" i="0" sz="2400" u="none" cap="none" strike="noStrike">
              <a:solidFill>
                <a:srgbClr val="000000"/>
              </a:solidFill>
              <a:latin typeface="Calibri"/>
              <a:ea typeface="Calibri"/>
              <a:cs typeface="Calibri"/>
              <a:sym typeface="Calibri"/>
            </a:endParaRPr>
          </a:p>
        </p:txBody>
      </p:sp>
      <p:sp>
        <p:nvSpPr>
          <p:cNvPr id="100" name="Google Shape;100;p13"/>
          <p:cNvSpPr/>
          <p:nvPr/>
        </p:nvSpPr>
        <p:spPr>
          <a:xfrm>
            <a:off x="17244747" y="9486418"/>
            <a:ext cx="718457" cy="461665"/>
          </a:xfrm>
          <a:prstGeom prst="rightArrow">
            <a:avLst>
              <a:gd fmla="val 50000" name="adj1"/>
              <a:gd fmla="val 50000" name="adj2"/>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1" name="Google Shape;101;p13"/>
          <p:cNvSpPr/>
          <p:nvPr/>
        </p:nvSpPr>
        <p:spPr>
          <a:xfrm>
            <a:off x="22535205" y="9489373"/>
            <a:ext cx="718457" cy="461665"/>
          </a:xfrm>
          <a:prstGeom prst="rightArrow">
            <a:avLst>
              <a:gd fmla="val 50000" name="adj1"/>
              <a:gd fmla="val 50000" name="adj2"/>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2" name="Google Shape;102;p13"/>
          <p:cNvSpPr/>
          <p:nvPr/>
        </p:nvSpPr>
        <p:spPr>
          <a:xfrm>
            <a:off x="23370906" y="8908882"/>
            <a:ext cx="2329543" cy="1556657"/>
          </a:xfrm>
          <a:prstGeom prst="ellipse">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3" name="Google Shape;103;p13"/>
          <p:cNvSpPr txBox="1"/>
          <p:nvPr/>
        </p:nvSpPr>
        <p:spPr>
          <a:xfrm>
            <a:off x="23782564" y="9409878"/>
            <a:ext cx="1426028" cy="462884"/>
          </a:xfrm>
          <a:prstGeom prst="rect">
            <a:avLst/>
          </a:prstGeom>
          <a:blipFill rotWithShape="1">
            <a:blip r:embed="rId6">
              <a:alphaModFix/>
            </a:blip>
            <a:stretch>
              <a:fillRect b="-1709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4" name="Google Shape;104;p13"/>
          <p:cNvSpPr/>
          <p:nvPr/>
        </p:nvSpPr>
        <p:spPr>
          <a:xfrm>
            <a:off x="18074783" y="7704887"/>
            <a:ext cx="4348843" cy="4321959"/>
          </a:xfrm>
          <a:prstGeom prst="roundRect">
            <a:avLst>
              <a:gd fmla="val 16667" name="adj"/>
            </a:avLst>
          </a:prstGeom>
          <a:gradFill>
            <a:gsLst>
              <a:gs pos="0">
                <a:srgbClr val="FFD300"/>
              </a:gs>
              <a:gs pos="100000">
                <a:srgbClr val="FFEF63"/>
              </a:gs>
            </a:gsLst>
            <a:lin ang="16200000" scaled="0"/>
          </a:gradFill>
          <a:ln cap="flat" cmpd="sng" w="9525">
            <a:solidFill>
              <a:srgbClr val="FFBE00"/>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5" name="Google Shape;105;p13"/>
          <p:cNvSpPr txBox="1"/>
          <p:nvPr/>
        </p:nvSpPr>
        <p:spPr>
          <a:xfrm>
            <a:off x="17949598" y="7704887"/>
            <a:ext cx="4599211" cy="4098093"/>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6" name="Google Shape;106;p13"/>
          <p:cNvSpPr txBox="1"/>
          <p:nvPr/>
        </p:nvSpPr>
        <p:spPr>
          <a:xfrm>
            <a:off x="15468120" y="8416772"/>
            <a:ext cx="1371600"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Input</a:t>
            </a:r>
            <a:endParaRPr b="1" i="0" sz="2400" u="none" cap="none" strike="noStrike">
              <a:solidFill>
                <a:srgbClr val="000000"/>
              </a:solidFill>
              <a:latin typeface="Calibri"/>
              <a:ea typeface="Calibri"/>
              <a:cs typeface="Calibri"/>
              <a:sym typeface="Calibri"/>
            </a:endParaRPr>
          </a:p>
        </p:txBody>
      </p:sp>
      <p:sp>
        <p:nvSpPr>
          <p:cNvPr id="107" name="Google Shape;107;p13"/>
          <p:cNvSpPr txBox="1"/>
          <p:nvPr/>
        </p:nvSpPr>
        <p:spPr>
          <a:xfrm>
            <a:off x="23895030" y="8393581"/>
            <a:ext cx="1371600"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Output</a:t>
            </a:r>
            <a:endParaRPr b="1" i="0" sz="2400" u="none" cap="none" strike="noStrike">
              <a:solidFill>
                <a:srgbClr val="000000"/>
              </a:solidFill>
              <a:latin typeface="Calibri"/>
              <a:ea typeface="Calibri"/>
              <a:cs typeface="Calibri"/>
              <a:sym typeface="Calibri"/>
            </a:endParaRPr>
          </a:p>
        </p:txBody>
      </p:sp>
      <p:sp>
        <p:nvSpPr>
          <p:cNvPr id="108" name="Google Shape;108;p13"/>
          <p:cNvSpPr txBox="1"/>
          <p:nvPr/>
        </p:nvSpPr>
        <p:spPr>
          <a:xfrm>
            <a:off x="14687550" y="13056773"/>
            <a:ext cx="12573000" cy="304698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1" lang="en-US" sz="4800" u="none" cap="none" strike="noStrike">
                <a:solidFill>
                  <a:srgbClr val="000000"/>
                </a:solidFill>
                <a:latin typeface="Calibri"/>
                <a:ea typeface="Calibri"/>
                <a:cs typeface="Calibri"/>
                <a:sym typeface="Calibri"/>
              </a:rPr>
              <a:t>Transform Coordinates: Rotation Matrix</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1" lang="en-US" sz="2400" u="none" cap="none" strike="noStrike">
                <a:solidFill>
                  <a:srgbClr val="000000"/>
                </a:solidFill>
                <a:latin typeface="Calibri"/>
                <a:ea typeface="Calibri"/>
                <a:cs typeface="Calibri"/>
                <a:sym typeface="Calibri"/>
              </a:rPr>
              <a:t>	</a:t>
            </a:r>
            <a:r>
              <a:rPr b="0" i="0" lang="en-US" sz="2400" u="none" cap="none" strike="noStrike">
                <a:solidFill>
                  <a:srgbClr val="000000"/>
                </a:solidFill>
                <a:latin typeface="Calibri"/>
                <a:ea typeface="Calibri"/>
                <a:cs typeface="Calibri"/>
                <a:sym typeface="Calibri"/>
              </a:rPr>
              <a:t>The inversed kinematics equations were carried out and implemented based on the coordinates at the frame of the Coxa servo. However, it is not intuitive to describe the coordinates of toe respect to the frame of Coxa servo. The coordinates are actually expressed in terms of the body center. Hence, a series of </a:t>
            </a:r>
            <a:r>
              <a:rPr b="1" i="1" lang="en-US" sz="2400" u="sng" cap="none" strike="noStrike">
                <a:solidFill>
                  <a:srgbClr val="000000"/>
                </a:solidFill>
                <a:latin typeface="Calibri"/>
                <a:ea typeface="Calibri"/>
                <a:cs typeface="Calibri"/>
                <a:sym typeface="Calibri"/>
              </a:rPr>
              <a:t>coordinates transformation </a:t>
            </a:r>
            <a:r>
              <a:rPr b="0" i="0" lang="en-US" sz="2400" u="none" cap="none" strike="noStrike">
                <a:solidFill>
                  <a:srgbClr val="000000"/>
                </a:solidFill>
                <a:latin typeface="Calibri"/>
                <a:ea typeface="Calibri"/>
                <a:cs typeface="Calibri"/>
                <a:sym typeface="Calibri"/>
              </a:rPr>
              <a:t>and </a:t>
            </a:r>
            <a:r>
              <a:rPr b="1" i="1" lang="en-US" sz="2400" u="sng" cap="none" strike="noStrike">
                <a:solidFill>
                  <a:srgbClr val="000000"/>
                </a:solidFill>
                <a:latin typeface="Calibri"/>
                <a:ea typeface="Calibri"/>
                <a:cs typeface="Calibri"/>
                <a:sym typeface="Calibri"/>
              </a:rPr>
              <a:t>coordinates rotation </a:t>
            </a:r>
            <a:r>
              <a:rPr b="0" i="0" lang="en-US" sz="2400" u="none" cap="none" strike="noStrike">
                <a:solidFill>
                  <a:srgbClr val="000000"/>
                </a:solidFill>
                <a:latin typeface="Calibri"/>
                <a:ea typeface="Calibri"/>
                <a:cs typeface="Calibri"/>
                <a:sym typeface="Calibri"/>
              </a:rPr>
              <a:t>will be carried out for all of the six legs in order to convert the toe coordinates respect to body center to Coxa servo.</a:t>
            </a:r>
            <a:endParaRPr b="1" i="1" sz="2400" u="none" cap="none" strike="noStrike">
              <a:solidFill>
                <a:srgbClr val="000000"/>
              </a:solidFill>
              <a:latin typeface="Calibri"/>
              <a:ea typeface="Calibri"/>
              <a:cs typeface="Calibri"/>
              <a:sym typeface="Calibri"/>
            </a:endParaRPr>
          </a:p>
        </p:txBody>
      </p:sp>
      <p:pic>
        <p:nvPicPr>
          <p:cNvPr id="109" name="Google Shape;109;p13"/>
          <p:cNvPicPr preferRelativeResize="0"/>
          <p:nvPr/>
        </p:nvPicPr>
        <p:blipFill rotWithShape="1">
          <a:blip r:embed="rId8">
            <a:alphaModFix/>
          </a:blip>
          <a:srcRect b="0" l="0" r="0" t="0"/>
          <a:stretch/>
        </p:blipFill>
        <p:spPr>
          <a:xfrm>
            <a:off x="14510656" y="16174988"/>
            <a:ext cx="12749894" cy="2650929"/>
          </a:xfrm>
          <a:prstGeom prst="rect">
            <a:avLst/>
          </a:prstGeom>
          <a:noFill/>
          <a:ln>
            <a:noFill/>
          </a:ln>
        </p:spPr>
      </p:pic>
      <p:sp>
        <p:nvSpPr>
          <p:cNvPr id="110" name="Google Shape;110;p13"/>
          <p:cNvSpPr txBox="1"/>
          <p:nvPr/>
        </p:nvSpPr>
        <p:spPr>
          <a:xfrm>
            <a:off x="25485092" y="16191123"/>
            <a:ext cx="251094" cy="369332"/>
          </a:xfrm>
          <a:prstGeom prst="rect">
            <a:avLst/>
          </a:prstGeom>
          <a:blipFill rotWithShape="1">
            <a:blip r:embed="rId9">
              <a:alphaModFix/>
            </a:blip>
            <a:stretch>
              <a:fillRect b="-6551" l="-29260" r="-2437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1" name="Google Shape;111;p13"/>
          <p:cNvSpPr txBox="1"/>
          <p:nvPr/>
        </p:nvSpPr>
        <p:spPr>
          <a:xfrm>
            <a:off x="20408755" y="17116397"/>
            <a:ext cx="166712" cy="215444"/>
          </a:xfrm>
          <a:prstGeom prst="rect">
            <a:avLst/>
          </a:prstGeom>
          <a:blipFill rotWithShape="1">
            <a:blip r:embed="rId10">
              <a:alphaModFix/>
            </a:blip>
            <a:stretch>
              <a:fillRect b="-8569" l="-22217" r="-22218"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2" name="Google Shape;112;p13"/>
          <p:cNvSpPr txBox="1"/>
          <p:nvPr/>
        </p:nvSpPr>
        <p:spPr>
          <a:xfrm>
            <a:off x="20910884" y="17406013"/>
            <a:ext cx="179536" cy="215444"/>
          </a:xfrm>
          <a:prstGeom prst="rect">
            <a:avLst/>
          </a:prstGeom>
          <a:blipFill rotWithShape="1">
            <a:blip r:embed="rId11">
              <a:alphaModFix/>
            </a:blip>
            <a:stretch>
              <a:fillRect b="-5552" l="-19996" r="-16664"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3" name="Google Shape;113;p13"/>
          <p:cNvSpPr/>
          <p:nvPr/>
        </p:nvSpPr>
        <p:spPr>
          <a:xfrm>
            <a:off x="17800538" y="17893419"/>
            <a:ext cx="930442" cy="1349603"/>
          </a:xfrm>
          <a:prstGeom prst="downArrow">
            <a:avLst>
              <a:gd fmla="val 50000" name="adj1"/>
              <a:gd fmla="val 50000" name="adj2"/>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4" name="Google Shape;114;p13"/>
          <p:cNvSpPr/>
          <p:nvPr/>
        </p:nvSpPr>
        <p:spPr>
          <a:xfrm>
            <a:off x="21958405" y="17815958"/>
            <a:ext cx="930442" cy="1379444"/>
          </a:xfrm>
          <a:prstGeom prst="downArrow">
            <a:avLst>
              <a:gd fmla="val 50000" name="adj1"/>
              <a:gd fmla="val 50000" name="adj2"/>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5" name="Google Shape;115;p13"/>
          <p:cNvSpPr txBox="1"/>
          <p:nvPr/>
        </p:nvSpPr>
        <p:spPr>
          <a:xfrm>
            <a:off x="14510656" y="19282609"/>
            <a:ext cx="6579764" cy="7490577"/>
          </a:xfrm>
          <a:prstGeom prst="rect">
            <a:avLst/>
          </a:prstGeom>
          <a:blipFill rotWithShape="1">
            <a:blip r:embed="rId12">
              <a:alphaModFix/>
            </a:blip>
            <a:stretch>
              <a:fillRect b="0" l="0" r="0" t="-1056"/>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6" name="Google Shape;116;p13"/>
          <p:cNvSpPr txBox="1"/>
          <p:nvPr/>
        </p:nvSpPr>
        <p:spPr>
          <a:xfrm>
            <a:off x="21256438" y="19282611"/>
            <a:ext cx="6004112" cy="7587462"/>
          </a:xfrm>
          <a:prstGeom prst="rect">
            <a:avLst/>
          </a:prstGeom>
          <a:blipFill rotWithShape="1">
            <a:blip r:embed="rId13">
              <a:alphaModFix/>
            </a:blip>
            <a:stretch>
              <a:fillRect b="0" l="-607" r="0" t="-1042"/>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7" name="Google Shape;117;p13"/>
          <p:cNvSpPr txBox="1"/>
          <p:nvPr/>
        </p:nvSpPr>
        <p:spPr>
          <a:xfrm flipH="1">
            <a:off x="15057030" y="16812394"/>
            <a:ext cx="216568" cy="369332"/>
          </a:xfrm>
          <a:prstGeom prst="rect">
            <a:avLst/>
          </a:prstGeom>
          <a:blipFill rotWithShape="1">
            <a:blip r:embed="rId14">
              <a:alphaModFix/>
            </a:blip>
            <a:stretch>
              <a:fillRect b="-9997" l="-42849" r="-42847"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8" name="Google Shape;118;p13"/>
          <p:cNvSpPr/>
          <p:nvPr/>
        </p:nvSpPr>
        <p:spPr>
          <a:xfrm>
            <a:off x="14938330" y="17236888"/>
            <a:ext cx="453970" cy="461665"/>
          </a:xfrm>
          <a:prstGeom prst="rect">
            <a:avLst/>
          </a:prstGeom>
          <a:blipFill rotWithShape="1">
            <a:blip r:embed="rId1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9" name="Google Shape;119;p13"/>
          <p:cNvSpPr/>
          <p:nvPr/>
        </p:nvSpPr>
        <p:spPr>
          <a:xfrm>
            <a:off x="14952503" y="17713169"/>
            <a:ext cx="453970" cy="461665"/>
          </a:xfrm>
          <a:prstGeom prst="rect">
            <a:avLst/>
          </a:prstGeom>
          <a:blipFill rotWithShape="1">
            <a:blip r:embed="rId1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0" name="Google Shape;120;p13"/>
          <p:cNvSpPr/>
          <p:nvPr/>
        </p:nvSpPr>
        <p:spPr>
          <a:xfrm>
            <a:off x="16906183" y="16718222"/>
            <a:ext cx="453970" cy="461665"/>
          </a:xfrm>
          <a:prstGeom prst="rect">
            <a:avLst/>
          </a:prstGeom>
          <a:blipFill rotWithShape="1">
            <a:blip r:embed="rId1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1" name="Google Shape;121;p13"/>
          <p:cNvSpPr/>
          <p:nvPr/>
        </p:nvSpPr>
        <p:spPr>
          <a:xfrm>
            <a:off x="16871548" y="17187491"/>
            <a:ext cx="453970" cy="461665"/>
          </a:xfrm>
          <a:prstGeom prst="rect">
            <a:avLst/>
          </a:prstGeom>
          <a:blipFill rotWithShape="1">
            <a:blip r:embed="rId18">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2" name="Google Shape;122;p13"/>
          <p:cNvSpPr/>
          <p:nvPr/>
        </p:nvSpPr>
        <p:spPr>
          <a:xfrm>
            <a:off x="16898169" y="17719822"/>
            <a:ext cx="453970" cy="461665"/>
          </a:xfrm>
          <a:prstGeom prst="rect">
            <a:avLst/>
          </a:prstGeom>
          <a:blipFill rotWithShape="1">
            <a:blip r:embed="rId1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3" name="Google Shape;123;p13"/>
          <p:cNvSpPr/>
          <p:nvPr/>
        </p:nvSpPr>
        <p:spPr>
          <a:xfrm>
            <a:off x="17461998" y="22137616"/>
            <a:ext cx="682416" cy="411975"/>
          </a:xfrm>
          <a:prstGeom prst="rightArrow">
            <a:avLst>
              <a:gd fmla="val 50000" name="adj1"/>
              <a:gd fmla="val 50000" name="adj2"/>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4" name="Google Shape;124;p13"/>
          <p:cNvSpPr/>
          <p:nvPr/>
        </p:nvSpPr>
        <p:spPr>
          <a:xfrm>
            <a:off x="17455144" y="20567713"/>
            <a:ext cx="682416" cy="411975"/>
          </a:xfrm>
          <a:prstGeom prst="rightArrow">
            <a:avLst>
              <a:gd fmla="val 50000" name="adj1"/>
              <a:gd fmla="val 50000" name="adj2"/>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5" name="Google Shape;125;p13"/>
          <p:cNvSpPr/>
          <p:nvPr/>
        </p:nvSpPr>
        <p:spPr>
          <a:xfrm>
            <a:off x="19869086" y="20584156"/>
            <a:ext cx="623024" cy="366027"/>
          </a:xfrm>
          <a:prstGeom prst="rightArrow">
            <a:avLst>
              <a:gd fmla="val 50000" name="adj1"/>
              <a:gd fmla="val 50000" name="adj2"/>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6" name="Google Shape;126;p13"/>
          <p:cNvSpPr txBox="1"/>
          <p:nvPr/>
        </p:nvSpPr>
        <p:spPr>
          <a:xfrm>
            <a:off x="17511405" y="20170116"/>
            <a:ext cx="633009"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rgbClr val="FF0000"/>
                </a:solidFill>
                <a:latin typeface="Calibri"/>
                <a:ea typeface="Calibri"/>
                <a:cs typeface="Calibri"/>
                <a:sym typeface="Calibri"/>
              </a:rPr>
              <a:t>“-”</a:t>
            </a:r>
            <a:endParaRPr b="1" i="1" sz="2400" u="none" cap="none" strike="noStrike">
              <a:solidFill>
                <a:srgbClr val="FF0000"/>
              </a:solidFill>
              <a:latin typeface="Calibri"/>
              <a:ea typeface="Calibri"/>
              <a:cs typeface="Calibri"/>
              <a:sym typeface="Calibri"/>
            </a:endParaRPr>
          </a:p>
        </p:txBody>
      </p:sp>
      <p:sp>
        <p:nvSpPr>
          <p:cNvPr id="127" name="Google Shape;127;p13"/>
          <p:cNvSpPr/>
          <p:nvPr/>
        </p:nvSpPr>
        <p:spPr>
          <a:xfrm>
            <a:off x="19869086" y="22137616"/>
            <a:ext cx="682416" cy="411975"/>
          </a:xfrm>
          <a:prstGeom prst="rightArrow">
            <a:avLst>
              <a:gd fmla="val 50000" name="adj1"/>
              <a:gd fmla="val 50000" name="adj2"/>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8" name="Google Shape;128;p13"/>
          <p:cNvSpPr/>
          <p:nvPr/>
        </p:nvSpPr>
        <p:spPr>
          <a:xfrm>
            <a:off x="17453408" y="23643958"/>
            <a:ext cx="682416" cy="411975"/>
          </a:xfrm>
          <a:prstGeom prst="rightArrow">
            <a:avLst>
              <a:gd fmla="val 50000" name="adj1"/>
              <a:gd fmla="val 50000" name="adj2"/>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9" name="Google Shape;129;p13"/>
          <p:cNvSpPr/>
          <p:nvPr/>
        </p:nvSpPr>
        <p:spPr>
          <a:xfrm>
            <a:off x="19873492" y="23599198"/>
            <a:ext cx="682416" cy="411975"/>
          </a:xfrm>
          <a:prstGeom prst="rightArrow">
            <a:avLst>
              <a:gd fmla="val 50000" name="adj1"/>
              <a:gd fmla="val 50000" name="adj2"/>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0" name="Google Shape;130;p13"/>
          <p:cNvSpPr txBox="1"/>
          <p:nvPr/>
        </p:nvSpPr>
        <p:spPr>
          <a:xfrm>
            <a:off x="17511405" y="21831398"/>
            <a:ext cx="633009"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rgbClr val="FF0000"/>
                </a:solidFill>
                <a:latin typeface="Calibri"/>
                <a:ea typeface="Calibri"/>
                <a:cs typeface="Calibri"/>
                <a:sym typeface="Calibri"/>
              </a:rPr>
              <a:t>“-”</a:t>
            </a:r>
            <a:endParaRPr b="1" i="1" sz="2400" u="none" cap="none" strike="noStrike">
              <a:solidFill>
                <a:srgbClr val="FF0000"/>
              </a:solidFill>
              <a:latin typeface="Calibri"/>
              <a:ea typeface="Calibri"/>
              <a:cs typeface="Calibri"/>
              <a:sym typeface="Calibri"/>
            </a:endParaRPr>
          </a:p>
        </p:txBody>
      </p:sp>
      <p:sp>
        <p:nvSpPr>
          <p:cNvPr id="131" name="Google Shape;131;p13"/>
          <p:cNvSpPr txBox="1"/>
          <p:nvPr/>
        </p:nvSpPr>
        <p:spPr>
          <a:xfrm>
            <a:off x="17511405" y="23285430"/>
            <a:ext cx="633009"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rgbClr val="FF0000"/>
                </a:solidFill>
                <a:latin typeface="Calibri"/>
                <a:ea typeface="Calibri"/>
                <a:cs typeface="Calibri"/>
                <a:sym typeface="Calibri"/>
              </a:rPr>
              <a:t>“-”</a:t>
            </a:r>
            <a:endParaRPr b="1" i="1" sz="2400" u="none" cap="none" strike="noStrike">
              <a:solidFill>
                <a:srgbClr val="FF0000"/>
              </a:solidFill>
              <a:latin typeface="Calibri"/>
              <a:ea typeface="Calibri"/>
              <a:cs typeface="Calibri"/>
              <a:sym typeface="Calibri"/>
            </a:endParaRPr>
          </a:p>
        </p:txBody>
      </p:sp>
      <p:sp>
        <p:nvSpPr>
          <p:cNvPr id="132" name="Google Shape;132;p13"/>
          <p:cNvSpPr txBox="1"/>
          <p:nvPr/>
        </p:nvSpPr>
        <p:spPr>
          <a:xfrm>
            <a:off x="14513323" y="26737375"/>
            <a:ext cx="6577096" cy="12880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txBox="1"/>
          <p:nvPr/>
        </p:nvSpPr>
        <p:spPr>
          <a:xfrm>
            <a:off x="14510655" y="27131750"/>
            <a:ext cx="6579764" cy="3851504"/>
          </a:xfrm>
          <a:prstGeom prst="rect">
            <a:avLst/>
          </a:prstGeom>
          <a:blipFill rotWithShape="1">
            <a:blip r:embed="rId20">
              <a:alphaModFix/>
            </a:blip>
            <a:stretch>
              <a:fillRect b="-1106" l="-462"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134" name="Google Shape;134;p13"/>
          <p:cNvSpPr/>
          <p:nvPr/>
        </p:nvSpPr>
        <p:spPr>
          <a:xfrm>
            <a:off x="17603975" y="27513897"/>
            <a:ext cx="257785" cy="432423"/>
          </a:xfrm>
          <a:prstGeom prst="downArrow">
            <a:avLst>
              <a:gd fmla="val 50000" name="adj1"/>
              <a:gd fmla="val 50000" name="adj2"/>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5" name="Google Shape;135;p13"/>
          <p:cNvSpPr/>
          <p:nvPr/>
        </p:nvSpPr>
        <p:spPr>
          <a:xfrm>
            <a:off x="16445298" y="27961528"/>
            <a:ext cx="2713144" cy="455755"/>
          </a:xfrm>
          <a:prstGeom prst="roundRect">
            <a:avLst>
              <a:gd fmla="val 16667" name="adj"/>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6" name="Google Shape;136;p13"/>
          <p:cNvSpPr txBox="1"/>
          <p:nvPr/>
        </p:nvSpPr>
        <p:spPr>
          <a:xfrm>
            <a:off x="16440905" y="27931113"/>
            <a:ext cx="2774008"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IK algorithms</a:t>
            </a:r>
            <a:endParaRPr b="1" i="0" sz="2400" u="none" cap="none" strike="noStrike">
              <a:solidFill>
                <a:srgbClr val="000000"/>
              </a:solidFill>
              <a:latin typeface="Calibri"/>
              <a:ea typeface="Calibri"/>
              <a:cs typeface="Calibri"/>
              <a:sym typeface="Calibri"/>
            </a:endParaRPr>
          </a:p>
        </p:txBody>
      </p:sp>
      <p:cxnSp>
        <p:nvCxnSpPr>
          <p:cNvPr id="137" name="Google Shape;137;p13"/>
          <p:cNvCxnSpPr/>
          <p:nvPr/>
        </p:nvCxnSpPr>
        <p:spPr>
          <a:xfrm>
            <a:off x="21000652" y="20773700"/>
            <a:ext cx="1218486" cy="0"/>
          </a:xfrm>
          <a:prstGeom prst="straightConnector1">
            <a:avLst/>
          </a:prstGeom>
          <a:noFill/>
          <a:ln cap="flat" cmpd="sng" w="57150">
            <a:solidFill>
              <a:srgbClr val="FF0000"/>
            </a:solidFill>
            <a:prstDash val="solid"/>
            <a:round/>
            <a:headEnd len="sm" w="sm" type="none"/>
            <a:tailEnd len="med" w="med" type="triangle"/>
          </a:ln>
          <a:effectLst>
            <a:outerShdw blurRad="50800" rotWithShape="0" dir="16200000" dist="38100">
              <a:srgbClr val="000000">
                <a:alpha val="40000"/>
              </a:srgbClr>
            </a:outerShdw>
          </a:effectLst>
        </p:spPr>
      </p:cxnSp>
      <p:cxnSp>
        <p:nvCxnSpPr>
          <p:cNvPr id="138" name="Google Shape;138;p13"/>
          <p:cNvCxnSpPr/>
          <p:nvPr/>
        </p:nvCxnSpPr>
        <p:spPr>
          <a:xfrm flipH="1" rot="10800000">
            <a:off x="20917738" y="20862763"/>
            <a:ext cx="1231062" cy="1199467"/>
          </a:xfrm>
          <a:prstGeom prst="straightConnector1">
            <a:avLst/>
          </a:prstGeom>
          <a:noFill/>
          <a:ln cap="flat" cmpd="sng" w="57150">
            <a:solidFill>
              <a:srgbClr val="FF0000"/>
            </a:solidFill>
            <a:prstDash val="solid"/>
            <a:round/>
            <a:headEnd len="sm" w="sm" type="none"/>
            <a:tailEnd len="med" w="med" type="triangle"/>
          </a:ln>
          <a:effectLst>
            <a:outerShdw blurRad="50800" rotWithShape="0" dir="16200000" dist="38100">
              <a:srgbClr val="000000">
                <a:alpha val="40000"/>
              </a:srgbClr>
            </a:outerShdw>
          </a:effectLst>
        </p:spPr>
      </p:cxnSp>
      <p:cxnSp>
        <p:nvCxnSpPr>
          <p:cNvPr id="139" name="Google Shape;139;p13"/>
          <p:cNvCxnSpPr/>
          <p:nvPr/>
        </p:nvCxnSpPr>
        <p:spPr>
          <a:xfrm flipH="1" rot="10800000">
            <a:off x="20910884" y="20979688"/>
            <a:ext cx="1308254" cy="2619510"/>
          </a:xfrm>
          <a:prstGeom prst="straightConnector1">
            <a:avLst/>
          </a:prstGeom>
          <a:noFill/>
          <a:ln cap="flat" cmpd="sng" w="57150">
            <a:solidFill>
              <a:srgbClr val="FF0000"/>
            </a:solidFill>
            <a:prstDash val="solid"/>
            <a:round/>
            <a:headEnd len="sm" w="sm" type="none"/>
            <a:tailEnd len="med" w="med" type="triangle"/>
          </a:ln>
          <a:effectLst>
            <a:outerShdw blurRad="50800" rotWithShape="0" dir="16200000" dist="38100">
              <a:srgbClr val="000000">
                <a:alpha val="40000"/>
              </a:srgbClr>
            </a:outerShdw>
          </a:effectLst>
        </p:spPr>
      </p:cxnSp>
      <p:sp>
        <p:nvSpPr>
          <p:cNvPr id="140" name="Google Shape;140;p13"/>
          <p:cNvSpPr/>
          <p:nvPr/>
        </p:nvSpPr>
        <p:spPr>
          <a:xfrm>
            <a:off x="17603975" y="28488600"/>
            <a:ext cx="257785" cy="432423"/>
          </a:xfrm>
          <a:prstGeom prst="downArrow">
            <a:avLst>
              <a:gd fmla="val 50000" name="adj1"/>
              <a:gd fmla="val 50000" name="adj2"/>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1" name="Google Shape;141;p13"/>
          <p:cNvSpPr txBox="1"/>
          <p:nvPr/>
        </p:nvSpPr>
        <p:spPr>
          <a:xfrm>
            <a:off x="21271506" y="27131750"/>
            <a:ext cx="6004112" cy="3860096"/>
          </a:xfrm>
          <a:prstGeom prst="rect">
            <a:avLst/>
          </a:prstGeom>
          <a:blipFill rotWithShape="1">
            <a:blip r:embed="rId21">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pic>
        <p:nvPicPr>
          <p:cNvPr id="142" name="Google Shape;142;p13"/>
          <p:cNvPicPr preferRelativeResize="0"/>
          <p:nvPr/>
        </p:nvPicPr>
        <p:blipFill rotWithShape="1">
          <a:blip r:embed="rId22">
            <a:alphaModFix/>
          </a:blip>
          <a:srcRect b="0" l="0" r="0" t="0"/>
          <a:stretch/>
        </p:blipFill>
        <p:spPr>
          <a:xfrm>
            <a:off x="23453969" y="27405084"/>
            <a:ext cx="3806581" cy="3253079"/>
          </a:xfrm>
          <a:prstGeom prst="rect">
            <a:avLst/>
          </a:prstGeom>
          <a:noFill/>
          <a:ln>
            <a:noFill/>
          </a:ln>
        </p:spPr>
      </p:pic>
      <p:sp>
        <p:nvSpPr>
          <p:cNvPr id="143" name="Google Shape;143;p13"/>
          <p:cNvSpPr/>
          <p:nvPr/>
        </p:nvSpPr>
        <p:spPr>
          <a:xfrm>
            <a:off x="21302119" y="27143409"/>
            <a:ext cx="2243015" cy="382954"/>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 name="Google Shape;144;p13"/>
          <p:cNvSpPr/>
          <p:nvPr/>
        </p:nvSpPr>
        <p:spPr>
          <a:xfrm>
            <a:off x="21256438" y="28469663"/>
            <a:ext cx="2243015" cy="382954"/>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5" name="Google Shape;145;p13"/>
          <p:cNvSpPr/>
          <p:nvPr/>
        </p:nvSpPr>
        <p:spPr>
          <a:xfrm>
            <a:off x="21257163" y="29730756"/>
            <a:ext cx="2243015" cy="382954"/>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6" name="Google Shape;146;p13"/>
          <p:cNvSpPr/>
          <p:nvPr/>
        </p:nvSpPr>
        <p:spPr>
          <a:xfrm>
            <a:off x="23633723" y="27216528"/>
            <a:ext cx="2094523" cy="1364334"/>
          </a:xfrm>
          <a:custGeom>
            <a:rect b="b" l="l" r="r" t="t"/>
            <a:pathLst>
              <a:path extrusionOk="0" h="1364334" w="2094523">
                <a:moveTo>
                  <a:pt x="0" y="98241"/>
                </a:moveTo>
                <a:cubicBezTo>
                  <a:pt x="493672" y="8364"/>
                  <a:pt x="987344" y="-81512"/>
                  <a:pt x="1336431" y="129503"/>
                </a:cubicBezTo>
                <a:cubicBezTo>
                  <a:pt x="1685518" y="340518"/>
                  <a:pt x="1959056" y="1145503"/>
                  <a:pt x="2094523" y="1364334"/>
                </a:cubicBezTo>
              </a:path>
            </a:pathLst>
          </a:cu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7" name="Google Shape;147;p13"/>
          <p:cNvSpPr/>
          <p:nvPr/>
        </p:nvSpPr>
        <p:spPr>
          <a:xfrm>
            <a:off x="23571200" y="28768431"/>
            <a:ext cx="1273908" cy="1432366"/>
          </a:xfrm>
          <a:custGeom>
            <a:rect b="b" l="l" r="r" t="t"/>
            <a:pathLst>
              <a:path extrusionOk="0" h="1424551" w="1289539">
                <a:moveTo>
                  <a:pt x="0" y="0"/>
                </a:moveTo>
                <a:cubicBezTo>
                  <a:pt x="95738" y="683846"/>
                  <a:pt x="191477" y="1367692"/>
                  <a:pt x="406400" y="1422400"/>
                </a:cubicBezTo>
                <a:cubicBezTo>
                  <a:pt x="621323" y="1477108"/>
                  <a:pt x="1154072" y="471528"/>
                  <a:pt x="1289539" y="328246"/>
                </a:cubicBezTo>
              </a:path>
            </a:pathLst>
          </a:cu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8" name="Google Shape;148;p13"/>
          <p:cNvSpPr/>
          <p:nvPr/>
        </p:nvSpPr>
        <p:spPr>
          <a:xfrm>
            <a:off x="23617408" y="29783663"/>
            <a:ext cx="2407139" cy="985694"/>
          </a:xfrm>
          <a:custGeom>
            <a:rect b="b" l="l" r="r" t="t"/>
            <a:pathLst>
              <a:path extrusionOk="0" h="985694" w="2407139">
                <a:moveTo>
                  <a:pt x="0" y="398585"/>
                </a:moveTo>
                <a:cubicBezTo>
                  <a:pt x="18236" y="720969"/>
                  <a:pt x="36472" y="1043354"/>
                  <a:pt x="437662" y="976923"/>
                </a:cubicBezTo>
                <a:cubicBezTo>
                  <a:pt x="838852" y="910492"/>
                  <a:pt x="2085406" y="59918"/>
                  <a:pt x="2407139" y="0"/>
                </a:cubicBezTo>
              </a:path>
            </a:pathLst>
          </a:cu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9" name="Google Shape;149;p13"/>
          <p:cNvSpPr/>
          <p:nvPr/>
        </p:nvSpPr>
        <p:spPr>
          <a:xfrm>
            <a:off x="24434077" y="28023113"/>
            <a:ext cx="203200" cy="930975"/>
          </a:xfrm>
          <a:prstGeom prst="upArrow">
            <a:avLst>
              <a:gd fmla="val 50000" name="adj1"/>
              <a:gd fmla="val 50000" name="adj2"/>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0" name="Google Shape;150;p13"/>
          <p:cNvSpPr/>
          <p:nvPr/>
        </p:nvSpPr>
        <p:spPr>
          <a:xfrm rot="1991403">
            <a:off x="25240474" y="28589081"/>
            <a:ext cx="203200" cy="930975"/>
          </a:xfrm>
          <a:prstGeom prst="upArrow">
            <a:avLst>
              <a:gd fmla="val 50000" name="adj1"/>
              <a:gd fmla="val 50000" name="adj2"/>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1" name="Google Shape;151;p13"/>
          <p:cNvSpPr/>
          <p:nvPr/>
        </p:nvSpPr>
        <p:spPr>
          <a:xfrm rot="-2536500">
            <a:off x="26303073" y="28973639"/>
            <a:ext cx="225301" cy="432378"/>
          </a:xfrm>
          <a:prstGeom prst="upArrow">
            <a:avLst>
              <a:gd fmla="val 50000" name="adj1"/>
              <a:gd fmla="val 50000" name="adj2"/>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2" name="Google Shape;152;p13"/>
          <p:cNvSpPr txBox="1"/>
          <p:nvPr/>
        </p:nvSpPr>
        <p:spPr>
          <a:xfrm>
            <a:off x="28095269" y="6786681"/>
            <a:ext cx="14332891" cy="1163395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en-US" sz="5400" u="none" cap="none" strike="noStrike">
                <a:solidFill>
                  <a:srgbClr val="000000"/>
                </a:solidFill>
                <a:latin typeface="Calibri"/>
                <a:ea typeface="Calibri"/>
                <a:cs typeface="Calibri"/>
                <a:sym typeface="Calibri"/>
              </a:rPr>
              <a:t>Navigation: Instantaneous Center of Curvature</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After mastering the method of approaching to a desired exact coordinate in the space, next thing is to determine which direction the coordinates of the toes should location and lay out. The hexapod platform should have a effective solution to be able to maneuver toward any direction and even walk along a curve line not just along a straight line. The completely flexible omnidirectional ability is achieved by using a method called “</a:t>
            </a:r>
            <a:r>
              <a:rPr b="1" i="1" lang="en-US" sz="2400" u="sng" cap="none" strike="noStrike">
                <a:solidFill>
                  <a:srgbClr val="000000"/>
                </a:solidFill>
                <a:latin typeface="Calibri"/>
                <a:ea typeface="Calibri"/>
                <a:cs typeface="Calibri"/>
                <a:sym typeface="Calibri"/>
              </a:rPr>
              <a:t>Instantaneous Center of Curvature</a:t>
            </a:r>
            <a:r>
              <a:rPr b="0" i="0" lang="en-US" sz="2400" u="none" cap="none" strike="noStrike">
                <a:solidFill>
                  <a:srgbClr val="000000"/>
                </a:solidFill>
                <a:latin typeface="Calibri"/>
                <a:ea typeface="Calibri"/>
                <a:cs typeface="Calibri"/>
                <a:sym typeface="Calibri"/>
              </a:rPr>
              <a:t>”, so-called “</a:t>
            </a:r>
            <a:r>
              <a:rPr b="1" i="1" lang="en-US" sz="2400" u="sng" cap="none" strike="noStrike">
                <a:solidFill>
                  <a:srgbClr val="000000"/>
                </a:solidFill>
                <a:latin typeface="Calibri"/>
                <a:ea typeface="Calibri"/>
                <a:cs typeface="Calibri"/>
                <a:sym typeface="Calibri"/>
              </a:rPr>
              <a:t>ICC</a:t>
            </a:r>
            <a:r>
              <a:rPr b="0" i="0" lang="en-US" sz="2400" u="none" cap="none" strike="noStrike">
                <a:solidFill>
                  <a:srgbClr val="000000"/>
                </a:solidFill>
                <a:latin typeface="Calibri"/>
                <a:ea typeface="Calibri"/>
                <a:cs typeface="Calibri"/>
                <a:sym typeface="Calibri"/>
              </a:rPr>
              <a:t>” method. By inputting a selected point in the working plane of the hexapod, six arc lines can be drawn out around this selected point and pass through the toes of six legs at the same time. In this way, six paths of going toward a desired straight or curvy direction is presented well for six legs. As a result, the center of the body will travel along an arc that passes through itself and is made by circling around the ICC point. </a:t>
            </a:r>
            <a:r>
              <a:rPr b="0" i="1" lang="en-US" sz="2400" u="sng" cap="none" strike="noStrike">
                <a:solidFill>
                  <a:srgbClr val="000000"/>
                </a:solidFill>
                <a:latin typeface="Calibri"/>
                <a:ea typeface="Calibri"/>
                <a:cs typeface="Calibri"/>
                <a:sym typeface="Calibri"/>
              </a:rPr>
              <a:t>However, the way people control the direction of the hexapod using joystick actually transmit a point that is offset by 90 degrees clockwise away from ICC. Thus, rotation matrix is needed here to rotate the point of direction sent from users by 90 degrees counter-clockwise, then the point will be the correct ICC Point.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pic>
        <p:nvPicPr>
          <p:cNvPr id="153" name="Google Shape;153;p13"/>
          <p:cNvPicPr preferRelativeResize="0"/>
          <p:nvPr/>
        </p:nvPicPr>
        <p:blipFill rotWithShape="1">
          <a:blip r:embed="rId23">
            <a:alphaModFix/>
          </a:blip>
          <a:srcRect b="0" l="0" r="0" t="0"/>
          <a:stretch/>
        </p:blipFill>
        <p:spPr>
          <a:xfrm>
            <a:off x="2743199" y="1344983"/>
            <a:ext cx="5010913" cy="3971797"/>
          </a:xfrm>
          <a:prstGeom prst="rect">
            <a:avLst/>
          </a:prstGeom>
          <a:noFill/>
          <a:ln>
            <a:noFill/>
          </a:ln>
        </p:spPr>
      </p:pic>
      <p:pic>
        <p:nvPicPr>
          <p:cNvPr id="154" name="Google Shape;154;p13"/>
          <p:cNvPicPr preferRelativeResize="0"/>
          <p:nvPr/>
        </p:nvPicPr>
        <p:blipFill rotWithShape="1">
          <a:blip r:embed="rId24">
            <a:alphaModFix/>
          </a:blip>
          <a:srcRect b="0" l="0" r="0" t="0"/>
          <a:stretch/>
        </p:blipFill>
        <p:spPr>
          <a:xfrm>
            <a:off x="32589216" y="2583481"/>
            <a:ext cx="9015986" cy="2717249"/>
          </a:xfrm>
          <a:prstGeom prst="rect">
            <a:avLst/>
          </a:prstGeom>
          <a:noFill/>
          <a:ln>
            <a:noFill/>
          </a:ln>
        </p:spPr>
      </p:pic>
      <p:pic>
        <p:nvPicPr>
          <p:cNvPr id="155" name="Google Shape;155;p13"/>
          <p:cNvPicPr preferRelativeResize="0"/>
          <p:nvPr/>
        </p:nvPicPr>
        <p:blipFill rotWithShape="1">
          <a:blip r:embed="rId25">
            <a:alphaModFix/>
          </a:blip>
          <a:srcRect b="0" l="0" r="0" t="0"/>
          <a:stretch/>
        </p:blipFill>
        <p:spPr>
          <a:xfrm>
            <a:off x="28292184" y="12144977"/>
            <a:ext cx="5840686" cy="6075932"/>
          </a:xfrm>
          <a:prstGeom prst="rect">
            <a:avLst/>
          </a:prstGeom>
          <a:noFill/>
          <a:ln>
            <a:noFill/>
          </a:ln>
        </p:spPr>
      </p:pic>
      <p:sp>
        <p:nvSpPr>
          <p:cNvPr id="156" name="Google Shape;156;p13"/>
          <p:cNvSpPr txBox="1"/>
          <p:nvPr/>
        </p:nvSpPr>
        <p:spPr>
          <a:xfrm>
            <a:off x="28806309" y="15134744"/>
            <a:ext cx="1368732" cy="4767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US" sz="2400" u="none" cap="none" strike="noStrike">
                <a:solidFill>
                  <a:srgbClr val="000000"/>
                </a:solidFill>
                <a:latin typeface="Calibri"/>
                <a:ea typeface="Calibri"/>
                <a:cs typeface="Calibri"/>
                <a:sym typeface="Calibri"/>
              </a:rPr>
              <a:t>ICC Point</a:t>
            </a:r>
            <a:endParaRPr b="1" i="1" sz="2400" u="none" cap="none" strike="noStrike">
              <a:solidFill>
                <a:srgbClr val="000000"/>
              </a:solidFill>
              <a:latin typeface="Calibri"/>
              <a:ea typeface="Calibri"/>
              <a:cs typeface="Calibri"/>
              <a:sym typeface="Calibri"/>
            </a:endParaRPr>
          </a:p>
        </p:txBody>
      </p:sp>
      <p:cxnSp>
        <p:nvCxnSpPr>
          <p:cNvPr id="157" name="Google Shape;157;p13"/>
          <p:cNvCxnSpPr/>
          <p:nvPr/>
        </p:nvCxnSpPr>
        <p:spPr>
          <a:xfrm rot="10800000">
            <a:off x="31910209" y="15481150"/>
            <a:ext cx="0" cy="405730"/>
          </a:xfrm>
          <a:prstGeom prst="straightConnector1">
            <a:avLst/>
          </a:prstGeom>
          <a:noFill/>
          <a:ln cap="flat" cmpd="sng" w="9525">
            <a:solidFill>
              <a:schemeClr val="dk1"/>
            </a:solidFill>
            <a:prstDash val="solid"/>
            <a:round/>
            <a:headEnd len="sm" w="sm" type="none"/>
            <a:tailEnd len="med" w="med" type="triangle"/>
          </a:ln>
        </p:spPr>
      </p:cxnSp>
      <p:cxnSp>
        <p:nvCxnSpPr>
          <p:cNvPr id="158" name="Google Shape;158;p13"/>
          <p:cNvCxnSpPr/>
          <p:nvPr/>
        </p:nvCxnSpPr>
        <p:spPr>
          <a:xfrm flipH="1" rot="10800000">
            <a:off x="31910209" y="15886879"/>
            <a:ext cx="375449" cy="1"/>
          </a:xfrm>
          <a:prstGeom prst="straightConnector1">
            <a:avLst/>
          </a:prstGeom>
          <a:noFill/>
          <a:ln cap="flat" cmpd="sng" w="9525">
            <a:solidFill>
              <a:schemeClr val="dk1"/>
            </a:solidFill>
            <a:prstDash val="solid"/>
            <a:round/>
            <a:headEnd len="sm" w="sm" type="none"/>
            <a:tailEnd len="med" w="med" type="triangle"/>
          </a:ln>
        </p:spPr>
      </p:cxnSp>
      <p:sp>
        <p:nvSpPr>
          <p:cNvPr id="159" name="Google Shape;159;p13"/>
          <p:cNvSpPr txBox="1"/>
          <p:nvPr/>
        </p:nvSpPr>
        <p:spPr>
          <a:xfrm>
            <a:off x="31518206" y="15842178"/>
            <a:ext cx="918275"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US" sz="2400" u="none" cap="none" strike="noStrike">
                <a:solidFill>
                  <a:srgbClr val="000000"/>
                </a:solidFill>
                <a:latin typeface="Calibri"/>
                <a:ea typeface="Calibri"/>
                <a:cs typeface="Calibri"/>
                <a:sym typeface="Calibri"/>
              </a:rPr>
              <a:t>C.o.B</a:t>
            </a:r>
            <a:endParaRPr b="1" i="1" sz="2400" u="none" cap="none" strike="noStrike">
              <a:solidFill>
                <a:srgbClr val="000000"/>
              </a:solidFill>
              <a:latin typeface="Calibri"/>
              <a:ea typeface="Calibri"/>
              <a:cs typeface="Calibri"/>
              <a:sym typeface="Calibri"/>
            </a:endParaRPr>
          </a:p>
        </p:txBody>
      </p:sp>
      <p:sp>
        <p:nvSpPr>
          <p:cNvPr id="160" name="Google Shape;160;p13"/>
          <p:cNvSpPr txBox="1"/>
          <p:nvPr/>
        </p:nvSpPr>
        <p:spPr>
          <a:xfrm>
            <a:off x="34143413" y="12073255"/>
            <a:ext cx="7611804" cy="21236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en-US" sz="3600" u="none" cap="none" strike="noStrike">
                <a:solidFill>
                  <a:srgbClr val="000000"/>
                </a:solidFill>
                <a:latin typeface="Calibri"/>
                <a:ea typeface="Calibri"/>
                <a:cs typeface="Calibri"/>
                <a:sym typeface="Calibri"/>
              </a:rPr>
              <a:t>How to walk along a straight line?</a:t>
            </a:r>
            <a:endParaRPr/>
          </a:p>
          <a:p>
            <a:pPr indent="0" lvl="0" marL="0" marR="0" rtl="0" algn="just">
              <a:lnSpc>
                <a:spcPct val="100000"/>
              </a:lnSpc>
              <a:spcBef>
                <a:spcPts val="0"/>
              </a:spcBef>
              <a:spcAft>
                <a:spcPts val="0"/>
              </a:spcAft>
              <a:buNone/>
            </a:pPr>
            <a:r>
              <a:rPr b="1" i="1" lang="en-US" sz="2400" u="none" cap="none" strike="noStrike">
                <a:solidFill>
                  <a:srgbClr val="000000"/>
                </a:solidFill>
                <a:latin typeface="Calibri"/>
                <a:ea typeface="Calibri"/>
                <a:cs typeface="Calibri"/>
                <a:sym typeface="Calibri"/>
              </a:rPr>
              <a:t>	</a:t>
            </a:r>
            <a:r>
              <a:rPr b="0" i="1" lang="en-US" sz="2400" u="none" cap="none" strike="noStrike">
                <a:solidFill>
                  <a:srgbClr val="000000"/>
                </a:solidFill>
                <a:latin typeface="Calibri"/>
                <a:ea typeface="Calibri"/>
                <a:cs typeface="Calibri"/>
                <a:sym typeface="Calibri"/>
              </a:rPr>
              <a:t>The hexapod can travel along any straight direction if the ICC point is place at a </a:t>
            </a:r>
            <a:r>
              <a:rPr b="1" i="1" lang="en-US" sz="2400" u="sng" cap="none" strike="noStrike">
                <a:solidFill>
                  <a:srgbClr val="000000"/>
                </a:solidFill>
                <a:latin typeface="Calibri"/>
                <a:ea typeface="Calibri"/>
                <a:cs typeface="Calibri"/>
                <a:sym typeface="Calibri"/>
              </a:rPr>
              <a:t>infinite distance </a:t>
            </a:r>
            <a:r>
              <a:rPr b="0" i="1" lang="en-US" sz="2400" u="none" cap="none" strike="noStrike">
                <a:solidFill>
                  <a:srgbClr val="000000"/>
                </a:solidFill>
                <a:latin typeface="Calibri"/>
                <a:ea typeface="Calibri"/>
                <a:cs typeface="Calibri"/>
                <a:sym typeface="Calibri"/>
              </a:rPr>
              <a:t>away from the center of body. In real coding situation, a large value of distance can be selected (e.g., “2000 cm”)</a:t>
            </a:r>
            <a:endParaRPr b="0" i="1" sz="2400" u="none" cap="none" strike="noStrike">
              <a:solidFill>
                <a:srgbClr val="000000"/>
              </a:solidFill>
              <a:latin typeface="Calibri"/>
              <a:ea typeface="Calibri"/>
              <a:cs typeface="Calibri"/>
              <a:sym typeface="Calibri"/>
            </a:endParaRPr>
          </a:p>
        </p:txBody>
      </p:sp>
      <p:pic>
        <p:nvPicPr>
          <p:cNvPr id="161" name="Google Shape;161;p13"/>
          <p:cNvPicPr preferRelativeResize="0"/>
          <p:nvPr/>
        </p:nvPicPr>
        <p:blipFill rotWithShape="1">
          <a:blip r:embed="rId26">
            <a:alphaModFix/>
          </a:blip>
          <a:srcRect b="0" l="0" r="0" t="0"/>
          <a:stretch/>
        </p:blipFill>
        <p:spPr>
          <a:xfrm>
            <a:off x="34330069" y="14308048"/>
            <a:ext cx="4022361" cy="3885342"/>
          </a:xfrm>
          <a:prstGeom prst="rect">
            <a:avLst/>
          </a:prstGeom>
          <a:noFill/>
          <a:ln>
            <a:noFill/>
          </a:ln>
        </p:spPr>
      </p:pic>
      <p:sp>
        <p:nvSpPr>
          <p:cNvPr id="162" name="Google Shape;162;p13"/>
          <p:cNvSpPr txBox="1"/>
          <p:nvPr/>
        </p:nvSpPr>
        <p:spPr>
          <a:xfrm>
            <a:off x="34362325" y="16152228"/>
            <a:ext cx="1159835" cy="738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US" sz="1400" u="none" cap="none" strike="noStrike">
                <a:solidFill>
                  <a:srgbClr val="000000"/>
                </a:solidFill>
                <a:latin typeface="Arial"/>
                <a:ea typeface="Arial"/>
                <a:cs typeface="Arial"/>
                <a:sym typeface="Arial"/>
              </a:rPr>
              <a:t>ICC</a:t>
            </a:r>
            <a:endParaRPr/>
          </a:p>
          <a:p>
            <a:pPr indent="0" lvl="0" marL="0" marR="0" rtl="0" algn="l">
              <a:lnSpc>
                <a:spcPct val="100000"/>
              </a:lnSpc>
              <a:spcBef>
                <a:spcPts val="0"/>
              </a:spcBef>
              <a:spcAft>
                <a:spcPts val="0"/>
              </a:spcAft>
              <a:buNone/>
            </a:pPr>
            <a:r>
              <a:rPr b="1" i="1" lang="en-US" sz="1400" u="none" cap="none" strike="noStrike">
                <a:solidFill>
                  <a:srgbClr val="000000"/>
                </a:solidFill>
                <a:latin typeface="Arial"/>
                <a:ea typeface="Arial"/>
                <a:cs typeface="Arial"/>
                <a:sym typeface="Arial"/>
              </a:rPr>
              <a:t>(-Inf,0)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1" sz="1400" u="none" cap="none" strike="noStrike">
              <a:solidFill>
                <a:srgbClr val="000000"/>
              </a:solidFill>
              <a:latin typeface="Arial"/>
              <a:ea typeface="Arial"/>
              <a:cs typeface="Arial"/>
              <a:sym typeface="Arial"/>
            </a:endParaRPr>
          </a:p>
        </p:txBody>
      </p:sp>
      <p:sp>
        <p:nvSpPr>
          <p:cNvPr id="163" name="Google Shape;163;p13"/>
          <p:cNvSpPr/>
          <p:nvPr/>
        </p:nvSpPr>
        <p:spPr>
          <a:xfrm>
            <a:off x="34414325" y="16002002"/>
            <a:ext cx="180622" cy="142019"/>
          </a:xfrm>
          <a:prstGeom prst="flowChartConnector">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64" name="Google Shape;164;p13"/>
          <p:cNvPicPr preferRelativeResize="0"/>
          <p:nvPr/>
        </p:nvPicPr>
        <p:blipFill rotWithShape="1">
          <a:blip r:embed="rId27">
            <a:alphaModFix/>
          </a:blip>
          <a:srcRect b="0" l="0" r="0" t="0"/>
          <a:stretch/>
        </p:blipFill>
        <p:spPr>
          <a:xfrm>
            <a:off x="38352431" y="14323159"/>
            <a:ext cx="4065183" cy="3885342"/>
          </a:xfrm>
          <a:prstGeom prst="rect">
            <a:avLst/>
          </a:prstGeom>
          <a:noFill/>
          <a:ln>
            <a:noFill/>
          </a:ln>
        </p:spPr>
      </p:pic>
      <p:sp>
        <p:nvSpPr>
          <p:cNvPr id="165" name="Google Shape;165;p13"/>
          <p:cNvSpPr/>
          <p:nvPr/>
        </p:nvSpPr>
        <p:spPr>
          <a:xfrm>
            <a:off x="40199578" y="14613467"/>
            <a:ext cx="180622" cy="142019"/>
          </a:xfrm>
          <a:prstGeom prst="flowChartConnector">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6" name="Google Shape;166;p13"/>
          <p:cNvSpPr txBox="1"/>
          <p:nvPr/>
        </p:nvSpPr>
        <p:spPr>
          <a:xfrm>
            <a:off x="40328566" y="14748114"/>
            <a:ext cx="756954"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US" sz="1400" u="none" cap="none" strike="noStrike">
                <a:solidFill>
                  <a:srgbClr val="000000"/>
                </a:solidFill>
                <a:latin typeface="Arial"/>
                <a:ea typeface="Arial"/>
                <a:cs typeface="Arial"/>
                <a:sym typeface="Arial"/>
              </a:rPr>
              <a:t>ICC</a:t>
            </a:r>
            <a:endParaRPr/>
          </a:p>
          <a:p>
            <a:pPr indent="0" lvl="0" marL="0" marR="0" rtl="0" algn="l">
              <a:lnSpc>
                <a:spcPct val="100000"/>
              </a:lnSpc>
              <a:spcBef>
                <a:spcPts val="0"/>
              </a:spcBef>
              <a:spcAft>
                <a:spcPts val="0"/>
              </a:spcAft>
              <a:buNone/>
            </a:pPr>
            <a:r>
              <a:rPr b="1" i="1" lang="en-US" sz="1400" u="none" cap="none" strike="noStrike">
                <a:solidFill>
                  <a:srgbClr val="000000"/>
                </a:solidFill>
                <a:latin typeface="Arial"/>
                <a:ea typeface="Arial"/>
                <a:cs typeface="Arial"/>
                <a:sym typeface="Arial"/>
              </a:rPr>
              <a:t>(0,+Inf)</a:t>
            </a:r>
            <a:endParaRPr b="1" i="1" sz="1400" u="none" cap="none" strike="noStrike">
              <a:solidFill>
                <a:srgbClr val="000000"/>
              </a:solidFill>
              <a:latin typeface="Arial"/>
              <a:ea typeface="Arial"/>
              <a:cs typeface="Arial"/>
              <a:sym typeface="Arial"/>
            </a:endParaRPr>
          </a:p>
        </p:txBody>
      </p:sp>
      <p:sp>
        <p:nvSpPr>
          <p:cNvPr id="167" name="Google Shape;167;p13"/>
          <p:cNvSpPr txBox="1"/>
          <p:nvPr/>
        </p:nvSpPr>
        <p:spPr>
          <a:xfrm>
            <a:off x="34654225" y="14574561"/>
            <a:ext cx="1756557" cy="3081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US" sz="1400" u="none" cap="none" strike="noStrike">
                <a:solidFill>
                  <a:srgbClr val="000000"/>
                </a:solidFill>
                <a:latin typeface="Arial"/>
                <a:ea typeface="Arial"/>
                <a:cs typeface="Arial"/>
                <a:sym typeface="Arial"/>
              </a:rPr>
              <a:t>Go forward</a:t>
            </a:r>
            <a:endParaRPr b="1" i="1" sz="1400" u="none" cap="none" strike="noStrike">
              <a:solidFill>
                <a:srgbClr val="000000"/>
              </a:solidFill>
              <a:latin typeface="Arial"/>
              <a:ea typeface="Arial"/>
              <a:cs typeface="Arial"/>
              <a:sym typeface="Arial"/>
            </a:endParaRPr>
          </a:p>
        </p:txBody>
      </p:sp>
      <p:sp>
        <p:nvSpPr>
          <p:cNvPr id="168" name="Google Shape;168;p13"/>
          <p:cNvSpPr txBox="1"/>
          <p:nvPr/>
        </p:nvSpPr>
        <p:spPr>
          <a:xfrm>
            <a:off x="38708234" y="14574925"/>
            <a:ext cx="1676788"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US" sz="1400" u="none" cap="none" strike="noStrike">
                <a:solidFill>
                  <a:srgbClr val="000000"/>
                </a:solidFill>
                <a:latin typeface="Arial"/>
                <a:ea typeface="Arial"/>
                <a:cs typeface="Arial"/>
                <a:sym typeface="Arial"/>
              </a:rPr>
              <a:t>Go Right</a:t>
            </a:r>
            <a:endParaRPr b="1" i="1" sz="1400" u="none" cap="none" strike="noStrike">
              <a:solidFill>
                <a:srgbClr val="000000"/>
              </a:solidFill>
              <a:latin typeface="Arial"/>
              <a:ea typeface="Arial"/>
              <a:cs typeface="Arial"/>
              <a:sym typeface="Arial"/>
            </a:endParaRPr>
          </a:p>
        </p:txBody>
      </p:sp>
      <p:sp>
        <p:nvSpPr>
          <p:cNvPr id="169" name="Google Shape;169;p13"/>
          <p:cNvSpPr txBox="1"/>
          <p:nvPr/>
        </p:nvSpPr>
        <p:spPr>
          <a:xfrm>
            <a:off x="28067741" y="18557058"/>
            <a:ext cx="6075674" cy="618630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en-US" sz="3600" u="none" cap="none" strike="noStrike">
                <a:solidFill>
                  <a:srgbClr val="000000"/>
                </a:solidFill>
                <a:latin typeface="Calibri"/>
                <a:ea typeface="Calibri"/>
                <a:cs typeface="Calibri"/>
                <a:sym typeface="Calibri"/>
              </a:rPr>
              <a:t>How to Rotate the Hexapod</a:t>
            </a:r>
            <a:endParaRPr b="1"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1" i="1" lang="en-US" sz="2400" u="none" cap="none" strike="noStrike">
                <a:solidFill>
                  <a:srgbClr val="000000"/>
                </a:solidFill>
                <a:latin typeface="Calibri"/>
                <a:ea typeface="Calibri"/>
                <a:cs typeface="Calibri"/>
                <a:sym typeface="Calibri"/>
              </a:rPr>
              <a:t>	</a:t>
            </a:r>
            <a:r>
              <a:rPr b="1" i="1" lang="en-US" sz="2400" u="sng" cap="none" strike="noStrike">
                <a:solidFill>
                  <a:srgbClr val="000000"/>
                </a:solidFill>
                <a:latin typeface="Calibri"/>
                <a:ea typeface="Calibri"/>
                <a:cs typeface="Calibri"/>
                <a:sym typeface="Calibri"/>
              </a:rPr>
              <a:t>By placing the instantaneous center of curvature point at the position of the center of the body</a:t>
            </a:r>
            <a:r>
              <a:rPr b="0" i="0" lang="en-US" sz="2400" u="none" cap="none" strike="noStrike">
                <a:solidFill>
                  <a:srgbClr val="000000"/>
                </a:solidFill>
                <a:latin typeface="Calibri"/>
                <a:ea typeface="Calibri"/>
                <a:cs typeface="Calibri"/>
                <a:sym typeface="Calibri"/>
              </a:rPr>
              <a:t>, all the six arcs passing through the six legs of the hexapod will be formed into six circles that enclose the entire body of the hexapod. Then, the legs will swing back and forth around the center of the body. In ICC method, the leg is actually swinging back and forth around the circle centering at ICC point. In this case, the body of the center is just the ICC point, hence the legs will swing around the center of the body, which can result in a rotation motion of the hexapod.</a:t>
            </a:r>
            <a:endParaRPr/>
          </a:p>
          <a:p>
            <a:pPr indent="0" lvl="0" marL="0" marR="0" rtl="0" algn="just">
              <a:lnSpc>
                <a:spcPct val="100000"/>
              </a:lnSpc>
              <a:spcBef>
                <a:spcPts val="0"/>
              </a:spcBef>
              <a:spcAft>
                <a:spcPts val="0"/>
              </a:spcAft>
              <a:buNone/>
            </a:pPr>
            <a:r>
              <a:t/>
            </a:r>
            <a:endParaRPr b="1" i="0" sz="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800" u="none" cap="none" strike="noStrike">
              <a:solidFill>
                <a:srgbClr val="000000"/>
              </a:solidFill>
              <a:latin typeface="Calibri"/>
              <a:ea typeface="Calibri"/>
              <a:cs typeface="Calibri"/>
              <a:sym typeface="Calibri"/>
            </a:endParaRPr>
          </a:p>
        </p:txBody>
      </p:sp>
      <p:pic>
        <p:nvPicPr>
          <p:cNvPr id="170" name="Google Shape;170;p13"/>
          <p:cNvPicPr preferRelativeResize="0"/>
          <p:nvPr/>
        </p:nvPicPr>
        <p:blipFill rotWithShape="1">
          <a:blip r:embed="rId28">
            <a:alphaModFix/>
          </a:blip>
          <a:srcRect b="0" l="0" r="0" t="0"/>
          <a:stretch/>
        </p:blipFill>
        <p:spPr>
          <a:xfrm>
            <a:off x="34330069" y="18481166"/>
            <a:ext cx="8098089" cy="6272247"/>
          </a:xfrm>
          <a:prstGeom prst="rect">
            <a:avLst/>
          </a:prstGeom>
          <a:noFill/>
          <a:ln>
            <a:noFill/>
          </a:ln>
        </p:spPr>
      </p:pic>
      <p:sp>
        <p:nvSpPr>
          <p:cNvPr id="171" name="Google Shape;171;p13"/>
          <p:cNvSpPr/>
          <p:nvPr/>
        </p:nvSpPr>
        <p:spPr>
          <a:xfrm>
            <a:off x="38085244" y="21115880"/>
            <a:ext cx="425369" cy="362780"/>
          </a:xfrm>
          <a:prstGeom prst="flowChartConnector">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2" name="Google Shape;172;p13"/>
          <p:cNvSpPr txBox="1"/>
          <p:nvPr/>
        </p:nvSpPr>
        <p:spPr>
          <a:xfrm>
            <a:off x="38413631" y="21399084"/>
            <a:ext cx="1624073"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US" sz="2400" u="none" cap="none" strike="noStrike">
                <a:solidFill>
                  <a:srgbClr val="000000"/>
                </a:solidFill>
                <a:latin typeface="Calibri"/>
                <a:ea typeface="Calibri"/>
                <a:cs typeface="Calibri"/>
                <a:sym typeface="Calibri"/>
              </a:rPr>
              <a:t>ICC</a:t>
            </a:r>
            <a:endParaRPr/>
          </a:p>
          <a:p>
            <a:pPr indent="0" lvl="0" marL="0" marR="0" rtl="0" algn="l">
              <a:lnSpc>
                <a:spcPct val="100000"/>
              </a:lnSpc>
              <a:spcBef>
                <a:spcPts val="0"/>
              </a:spcBef>
              <a:spcAft>
                <a:spcPts val="0"/>
              </a:spcAft>
              <a:buNone/>
            </a:pPr>
            <a:r>
              <a:rPr b="1" i="1" lang="en-US" sz="2400" u="none" cap="none" strike="noStrike">
                <a:solidFill>
                  <a:srgbClr val="000000"/>
                </a:solidFill>
                <a:latin typeface="Calibri"/>
                <a:ea typeface="Calibri"/>
                <a:cs typeface="Calibri"/>
                <a:sym typeface="Calibri"/>
              </a:rPr>
              <a:t>(0,0)</a:t>
            </a:r>
            <a:endParaRPr b="1" i="1" sz="2400" u="none" cap="none" strike="noStrike">
              <a:solidFill>
                <a:srgbClr val="000000"/>
              </a:solidFill>
              <a:latin typeface="Calibri"/>
              <a:ea typeface="Calibri"/>
              <a:cs typeface="Calibri"/>
              <a:sym typeface="Calibri"/>
            </a:endParaRPr>
          </a:p>
        </p:txBody>
      </p:sp>
      <p:pic>
        <p:nvPicPr>
          <p:cNvPr id="173" name="Google Shape;173;p13"/>
          <p:cNvPicPr preferRelativeResize="0"/>
          <p:nvPr/>
        </p:nvPicPr>
        <p:blipFill rotWithShape="1">
          <a:blip r:embed="rId29">
            <a:alphaModFix/>
          </a:blip>
          <a:srcRect b="0" l="0" r="0" t="0"/>
          <a:stretch/>
        </p:blipFill>
        <p:spPr>
          <a:xfrm>
            <a:off x="28075972" y="24840298"/>
            <a:ext cx="10701673" cy="6151547"/>
          </a:xfrm>
          <a:prstGeom prst="rect">
            <a:avLst/>
          </a:prstGeom>
          <a:noFill/>
          <a:ln>
            <a:noFill/>
          </a:ln>
        </p:spPr>
      </p:pic>
      <p:sp>
        <p:nvSpPr>
          <p:cNvPr id="174" name="Google Shape;174;p13"/>
          <p:cNvSpPr txBox="1"/>
          <p:nvPr/>
        </p:nvSpPr>
        <p:spPr>
          <a:xfrm>
            <a:off x="28218225" y="24957555"/>
            <a:ext cx="2441448"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US" sz="3600" u="none" cap="none" strike="noStrike">
                <a:solidFill>
                  <a:srgbClr val="000000"/>
                </a:solidFill>
                <a:latin typeface="Calibri"/>
                <a:ea typeface="Calibri"/>
                <a:cs typeface="Calibri"/>
                <a:sym typeface="Calibri"/>
              </a:rPr>
              <a:t>Tripod Gait</a:t>
            </a:r>
            <a:endParaRPr b="1" i="1" sz="3600" u="none" cap="none" strike="noStrike">
              <a:solidFill>
                <a:srgbClr val="000000"/>
              </a:solidFill>
              <a:latin typeface="Calibri"/>
              <a:ea typeface="Calibri"/>
              <a:cs typeface="Calibri"/>
              <a:sym typeface="Calibri"/>
            </a:endParaRPr>
          </a:p>
        </p:txBody>
      </p:sp>
      <p:sp>
        <p:nvSpPr>
          <p:cNvPr id="175" name="Google Shape;175;p13"/>
          <p:cNvSpPr txBox="1"/>
          <p:nvPr/>
        </p:nvSpPr>
        <p:spPr>
          <a:xfrm>
            <a:off x="32314913" y="24957555"/>
            <a:ext cx="2350008"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US" sz="3600" u="none" cap="none" strike="noStrike">
                <a:solidFill>
                  <a:srgbClr val="000000"/>
                </a:solidFill>
                <a:latin typeface="Calibri"/>
                <a:ea typeface="Calibri"/>
                <a:cs typeface="Calibri"/>
                <a:sym typeface="Calibri"/>
              </a:rPr>
              <a:t>Ripple</a:t>
            </a:r>
            <a:r>
              <a:rPr b="0" i="0" lang="en-US" sz="3600" u="none" cap="none" strike="noStrike">
                <a:solidFill>
                  <a:srgbClr val="000000"/>
                </a:solidFill>
                <a:latin typeface="Calibri"/>
                <a:ea typeface="Calibri"/>
                <a:cs typeface="Calibri"/>
                <a:sym typeface="Calibri"/>
              </a:rPr>
              <a:t> </a:t>
            </a:r>
            <a:r>
              <a:rPr b="1" i="1" lang="en-US" sz="3600" u="none" cap="none" strike="noStrike">
                <a:solidFill>
                  <a:srgbClr val="000000"/>
                </a:solidFill>
                <a:latin typeface="Calibri"/>
                <a:ea typeface="Calibri"/>
                <a:cs typeface="Calibri"/>
                <a:sym typeface="Calibri"/>
              </a:rPr>
              <a:t>Gait</a:t>
            </a:r>
            <a:endParaRPr b="1" i="1" sz="3600" u="none" cap="none" strike="noStrike">
              <a:solidFill>
                <a:srgbClr val="000000"/>
              </a:solidFill>
              <a:latin typeface="Calibri"/>
              <a:ea typeface="Calibri"/>
              <a:cs typeface="Calibri"/>
              <a:sym typeface="Calibri"/>
            </a:endParaRPr>
          </a:p>
        </p:txBody>
      </p:sp>
      <p:sp>
        <p:nvSpPr>
          <p:cNvPr id="176" name="Google Shape;176;p13"/>
          <p:cNvSpPr txBox="1"/>
          <p:nvPr/>
        </p:nvSpPr>
        <p:spPr>
          <a:xfrm>
            <a:off x="38777647" y="24840298"/>
            <a:ext cx="3650514" cy="470898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en-US" sz="3600" u="none" cap="none" strike="noStrike">
                <a:solidFill>
                  <a:srgbClr val="000000"/>
                </a:solidFill>
              </a:rPr>
              <a:t>Multi-Gaits</a:t>
            </a:r>
            <a:endParaRPr b="1" i="1"/>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The hexapod system consists of two gaits: Ripple gait and tripod gait. In the left graph, </a:t>
            </a:r>
            <a:r>
              <a:rPr b="1" i="1" lang="en-US" sz="2400" u="sng" cap="none" strike="noStrike">
                <a:solidFill>
                  <a:srgbClr val="000000"/>
                </a:solidFill>
                <a:latin typeface="Calibri"/>
                <a:ea typeface="Calibri"/>
                <a:cs typeface="Calibri"/>
                <a:sym typeface="Calibri"/>
              </a:rPr>
              <a:t>each group represents the legs moving at same time. By shifting the coordinates sequences in the matrices</a:t>
            </a:r>
            <a:r>
              <a:rPr b="0" i="0" lang="en-US" sz="2400" u="none" cap="none" strike="noStrike">
                <a:solidFill>
                  <a:srgbClr val="000000"/>
                </a:solidFill>
                <a:latin typeface="Calibri"/>
                <a:ea typeface="Calibri"/>
                <a:cs typeface="Calibri"/>
                <a:sym typeface="Calibri"/>
              </a:rPr>
              <a:t>, different gaits can be converted into other kind of gait in the coding process.</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