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be2ead424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be2ead424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6be2ead424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6be2ead424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sensed data is quite noisy but the filtered red estimation curve smooths out the peaks and almost overlap with the ideal line, which represented in orange.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6be2ead424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6be2ead424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is the example of kidnap. As you can see, the start point of the red line is away from the 2nd order curve, but kalman filter drag it back as iterations move on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6be2ead424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6be2ead424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2D cases, especially focus on the third case, the sensor stopped working in the half-way but the predicted red line still approximately sticks to the theoretical trajectory.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6be2ead424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6be2ead424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6be2ec690b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6be2ec690b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6be2ec690b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6be2ec690b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6be2ead424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6be2ead424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6be2ead424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6be2ead424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Kalman filter can only work on linear discrete system, and normally distributed noise. As prospective, we may use the extended Kalman filter instead.</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6be2ead424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6be2ead424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6be2ead424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6be2ead424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start from background</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6be2ec690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6be2ec690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6be2ead424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6be2ead42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Considering you are driving a car in Manhattan or Yellowstone Park. The odometer will not give you an accurate reading since the tire pressure is changing. The GPS cannot keep you updated all the time since the poor signal.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6be2ead42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6be2ead42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 What would you do to localize yourself? How can you make full use of those two?</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6be2ead424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6be2ead424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second situation. You have 3 sensors with different qualities. Good, normal and bad. And y</a:t>
            </a:r>
            <a:r>
              <a:rPr lang="en">
                <a:solidFill>
                  <a:schemeClr val="dk1"/>
                </a:solidFill>
              </a:rPr>
              <a:t>ou want to measure something.</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6be2ead424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6be2ead424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 the best sensor solely or combine them together? Will the combination with the bad sensor give you a better result? Or they work just the same?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6be2ead424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6be2ead424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These are sensor filtering and fusion problems. We are trying to solve those by Kalman filter and Particle filters.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6be2ead424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6be2ead424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Kalman filter is a good way to merge your action update, like the odometry, and perception update together. </a:t>
            </a:r>
            <a:endParaRPr/>
          </a:p>
          <a:p>
            <a:pPr marL="0" lvl="0" indent="0" algn="l" rtl="0">
              <a:spcBef>
                <a:spcPts val="0"/>
              </a:spcBef>
              <a:spcAft>
                <a:spcPts val="0"/>
              </a:spcAft>
              <a:buNone/>
            </a:pPr>
            <a:endParaRPr/>
          </a:p>
          <a:p>
            <a:pPr marL="0" lvl="0" indent="0" algn="l" rtl="0">
              <a:spcBef>
                <a:spcPts val="0"/>
              </a:spcBef>
              <a:spcAft>
                <a:spcPts val="0"/>
              </a:spcAft>
              <a:buNone/>
            </a:pPr>
            <a:r>
              <a:rPr lang="en"/>
              <a:t>The sensing error will not accumulate since the algorithm keeps refreshing the belief and the estimation as the iterations move on. </a:t>
            </a:r>
            <a:endParaRPr/>
          </a:p>
          <a:p>
            <a:pPr marL="0" lvl="0" indent="0" algn="l" rtl="0">
              <a:spcBef>
                <a:spcPts val="0"/>
              </a:spcBef>
              <a:spcAft>
                <a:spcPts val="0"/>
              </a:spcAft>
              <a:buNone/>
            </a:pPr>
            <a:endParaRPr/>
          </a:p>
          <a:p>
            <a:pPr marL="0" lvl="0" indent="0" algn="l" rtl="0">
              <a:spcBef>
                <a:spcPts val="0"/>
              </a:spcBef>
              <a:spcAft>
                <a:spcPts val="0"/>
              </a:spcAft>
              <a:buNone/>
            </a:pPr>
            <a:r>
              <a:rPr lang="en"/>
              <a:t>Surprisingly, even though the assumption of the initial status is wrong or the perception get lost in the middle way, the filter can still drag the estimation back to where it supposed to be.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6be2ead424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6be2ead424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11.png"/><Relationship Id="rId5" Type="http://schemas.openxmlformats.org/officeDocument/2006/relationships/image" Target="../media/image1.png"/><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363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MEAM-520 Final Project</a:t>
            </a:r>
            <a:endParaRPr/>
          </a:p>
        </p:txBody>
      </p:sp>
      <p:sp>
        <p:nvSpPr>
          <p:cNvPr id="55" name="Google Shape;55;p13"/>
          <p:cNvSpPr txBox="1">
            <a:spLocks noGrp="1"/>
          </p:cNvSpPr>
          <p:nvPr>
            <p:ph type="subTitle" idx="1"/>
          </p:nvPr>
        </p:nvSpPr>
        <p:spPr>
          <a:xfrm>
            <a:off x="311700" y="26055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t>Particle Filter &amp; Kalman Filter</a:t>
            </a:r>
            <a:endParaRPr sz="3000"/>
          </a:p>
        </p:txBody>
      </p:sp>
      <p:sp>
        <p:nvSpPr>
          <p:cNvPr id="56" name="Google Shape;56;p13"/>
          <p:cNvSpPr txBox="1">
            <a:spLocks noGrp="1"/>
          </p:cNvSpPr>
          <p:nvPr>
            <p:ph type="body" idx="4294967295"/>
          </p:nvPr>
        </p:nvSpPr>
        <p:spPr>
          <a:xfrm>
            <a:off x="311700" y="3944250"/>
            <a:ext cx="5190300" cy="1031100"/>
          </a:xfrm>
          <a:prstGeom prst="rect">
            <a:avLst/>
          </a:prstGeom>
        </p:spPr>
        <p:txBody>
          <a:bodyPr spcFirstLastPara="1" wrap="square" lIns="91425" tIns="91425" rIns="91425" bIns="91425" anchor="t" anchorCtr="0">
            <a:noAutofit/>
          </a:bodyPr>
          <a:lstStyle/>
          <a:p>
            <a:pPr marL="0" lvl="0" indent="0" algn="l" rtl="0">
              <a:lnSpc>
                <a:spcPct val="50000"/>
              </a:lnSpc>
              <a:spcBef>
                <a:spcPts val="0"/>
              </a:spcBef>
              <a:spcAft>
                <a:spcPts val="0"/>
              </a:spcAft>
              <a:buNone/>
            </a:pPr>
            <a:r>
              <a:rPr lang="en"/>
              <a:t>Group 32</a:t>
            </a:r>
            <a:endParaRPr/>
          </a:p>
          <a:p>
            <a:pPr marL="0" lvl="0" indent="0" algn="l" rtl="0">
              <a:lnSpc>
                <a:spcPct val="50000"/>
              </a:lnSpc>
              <a:spcBef>
                <a:spcPts val="1600"/>
              </a:spcBef>
              <a:spcAft>
                <a:spcPts val="0"/>
              </a:spcAft>
              <a:buNone/>
            </a:pPr>
            <a:r>
              <a:rPr lang="en"/>
              <a:t>Bozhou Zha</a:t>
            </a:r>
            <a:endParaRPr/>
          </a:p>
          <a:p>
            <a:pPr marL="0" lvl="0" indent="0" algn="l" rtl="0">
              <a:lnSpc>
                <a:spcPct val="50000"/>
              </a:lnSpc>
              <a:spcBef>
                <a:spcPts val="1600"/>
              </a:spcBef>
              <a:spcAft>
                <a:spcPts val="0"/>
              </a:spcAft>
              <a:buNone/>
            </a:pPr>
            <a:r>
              <a:rPr lang="en"/>
              <a:t>Yongxin Guo</a:t>
            </a:r>
            <a:endParaRPr/>
          </a:p>
          <a:p>
            <a:pPr marL="0" lvl="0" indent="0" algn="l" rtl="0">
              <a:lnSpc>
                <a:spcPct val="50000"/>
              </a:lnSpc>
              <a:spcBef>
                <a:spcPts val="1600"/>
              </a:spcBef>
              <a:spcAft>
                <a:spcPts val="1600"/>
              </a:spcAft>
              <a:buNone/>
            </a:pPr>
            <a:endParaRPr/>
          </a:p>
        </p:txBody>
      </p:sp>
      <p:pic>
        <p:nvPicPr>
          <p:cNvPr id="57" name="Google Shape;57;p13"/>
          <p:cNvPicPr preferRelativeResize="0"/>
          <p:nvPr/>
        </p:nvPicPr>
        <p:blipFill>
          <a:blip r:embed="rId3">
            <a:alphaModFix/>
          </a:blip>
          <a:stretch>
            <a:fillRect/>
          </a:stretch>
        </p:blipFill>
        <p:spPr>
          <a:xfrm>
            <a:off x="7961625" y="4668600"/>
            <a:ext cx="1121375" cy="410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a:spLocks noGrp="1"/>
          </p:cNvSpPr>
          <p:nvPr>
            <p:ph type="subTitle" idx="1"/>
          </p:nvPr>
        </p:nvSpPr>
        <p:spPr>
          <a:xfrm>
            <a:off x="3228450" y="1779150"/>
            <a:ext cx="26871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3. Results</a:t>
            </a:r>
            <a:endParaRPr sz="3600"/>
          </a:p>
        </p:txBody>
      </p:sp>
      <p:pic>
        <p:nvPicPr>
          <p:cNvPr id="122" name="Google Shape;122;p22"/>
          <p:cNvPicPr preferRelativeResize="0"/>
          <p:nvPr/>
        </p:nvPicPr>
        <p:blipFill>
          <a:blip r:embed="rId3">
            <a:alphaModFix/>
          </a:blip>
          <a:stretch>
            <a:fillRect/>
          </a:stretch>
        </p:blipFill>
        <p:spPr>
          <a:xfrm>
            <a:off x="7961625" y="4668600"/>
            <a:ext cx="1121375" cy="410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3"/>
          <p:cNvSpPr txBox="1">
            <a:spLocks noGrp="1"/>
          </p:cNvSpPr>
          <p:nvPr>
            <p:ph type="title"/>
          </p:nvPr>
        </p:nvSpPr>
        <p:spPr>
          <a:xfrm>
            <a:off x="210825" y="1760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Kalman Filter —— 1D case</a:t>
            </a:r>
            <a:endParaRPr sz="2400"/>
          </a:p>
        </p:txBody>
      </p:sp>
      <p:pic>
        <p:nvPicPr>
          <p:cNvPr id="128" name="Google Shape;128;p23"/>
          <p:cNvPicPr preferRelativeResize="0"/>
          <p:nvPr/>
        </p:nvPicPr>
        <p:blipFill>
          <a:blip r:embed="rId3">
            <a:alphaModFix/>
          </a:blip>
          <a:stretch>
            <a:fillRect/>
          </a:stretch>
        </p:blipFill>
        <p:spPr>
          <a:xfrm>
            <a:off x="531975" y="636700"/>
            <a:ext cx="7967940" cy="4394725"/>
          </a:xfrm>
          <a:prstGeom prst="rect">
            <a:avLst/>
          </a:prstGeom>
          <a:noFill/>
          <a:ln>
            <a:noFill/>
          </a:ln>
        </p:spPr>
      </p:pic>
      <p:pic>
        <p:nvPicPr>
          <p:cNvPr id="129" name="Google Shape;129;p23"/>
          <p:cNvPicPr preferRelativeResize="0"/>
          <p:nvPr/>
        </p:nvPicPr>
        <p:blipFill rotWithShape="1">
          <a:blip r:embed="rId4">
            <a:alphaModFix/>
          </a:blip>
          <a:srcRect r="68355"/>
          <a:stretch/>
        </p:blipFill>
        <p:spPr>
          <a:xfrm>
            <a:off x="8658675" y="4628025"/>
            <a:ext cx="406875" cy="470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a:spLocks noGrp="1"/>
          </p:cNvSpPr>
          <p:nvPr>
            <p:ph type="title"/>
          </p:nvPr>
        </p:nvSpPr>
        <p:spPr>
          <a:xfrm>
            <a:off x="210825" y="1760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Kalman Filter —— 1D case with kidnapped initial state</a:t>
            </a:r>
            <a:endParaRPr sz="2400"/>
          </a:p>
        </p:txBody>
      </p:sp>
      <p:pic>
        <p:nvPicPr>
          <p:cNvPr id="135" name="Google Shape;135;p24"/>
          <p:cNvPicPr preferRelativeResize="0"/>
          <p:nvPr/>
        </p:nvPicPr>
        <p:blipFill rotWithShape="1">
          <a:blip r:embed="rId3">
            <a:alphaModFix/>
          </a:blip>
          <a:srcRect t="219" b="219"/>
          <a:stretch/>
        </p:blipFill>
        <p:spPr>
          <a:xfrm>
            <a:off x="531975" y="636700"/>
            <a:ext cx="7967940" cy="4394726"/>
          </a:xfrm>
          <a:prstGeom prst="rect">
            <a:avLst/>
          </a:prstGeom>
          <a:noFill/>
          <a:ln>
            <a:noFill/>
          </a:ln>
        </p:spPr>
      </p:pic>
      <p:pic>
        <p:nvPicPr>
          <p:cNvPr id="136" name="Google Shape;136;p24"/>
          <p:cNvPicPr preferRelativeResize="0"/>
          <p:nvPr/>
        </p:nvPicPr>
        <p:blipFill rotWithShape="1">
          <a:blip r:embed="rId4">
            <a:alphaModFix/>
          </a:blip>
          <a:srcRect r="68355"/>
          <a:stretch/>
        </p:blipFill>
        <p:spPr>
          <a:xfrm>
            <a:off x="8658675" y="4628025"/>
            <a:ext cx="406875" cy="470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5"/>
          <p:cNvSpPr txBox="1">
            <a:spLocks noGrp="1"/>
          </p:cNvSpPr>
          <p:nvPr>
            <p:ph type="title"/>
          </p:nvPr>
        </p:nvSpPr>
        <p:spPr>
          <a:xfrm>
            <a:off x="210825" y="1760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Kalman Filter —— 2D / 2D kidnapped / 2D signal lost</a:t>
            </a:r>
            <a:endParaRPr sz="2400"/>
          </a:p>
        </p:txBody>
      </p:sp>
      <p:pic>
        <p:nvPicPr>
          <p:cNvPr id="142" name="Google Shape;142;p25"/>
          <p:cNvPicPr preferRelativeResize="0"/>
          <p:nvPr/>
        </p:nvPicPr>
        <p:blipFill rotWithShape="1">
          <a:blip r:embed="rId3">
            <a:alphaModFix/>
          </a:blip>
          <a:srcRect r="68355"/>
          <a:stretch/>
        </p:blipFill>
        <p:spPr>
          <a:xfrm>
            <a:off x="8658675" y="4628025"/>
            <a:ext cx="406875" cy="470650"/>
          </a:xfrm>
          <a:prstGeom prst="rect">
            <a:avLst/>
          </a:prstGeom>
          <a:noFill/>
          <a:ln>
            <a:noFill/>
          </a:ln>
        </p:spPr>
      </p:pic>
      <p:pic>
        <p:nvPicPr>
          <p:cNvPr id="143" name="Google Shape;143;p25"/>
          <p:cNvPicPr preferRelativeResize="0"/>
          <p:nvPr/>
        </p:nvPicPr>
        <p:blipFill rotWithShape="1">
          <a:blip r:embed="rId4">
            <a:alphaModFix/>
          </a:blip>
          <a:srcRect r="1536"/>
          <a:stretch/>
        </p:blipFill>
        <p:spPr>
          <a:xfrm>
            <a:off x="0" y="901175"/>
            <a:ext cx="3036775" cy="3726851"/>
          </a:xfrm>
          <a:prstGeom prst="rect">
            <a:avLst/>
          </a:prstGeom>
          <a:noFill/>
          <a:ln>
            <a:noFill/>
          </a:ln>
        </p:spPr>
      </p:pic>
      <p:pic>
        <p:nvPicPr>
          <p:cNvPr id="144" name="Google Shape;144;p25"/>
          <p:cNvPicPr preferRelativeResize="0"/>
          <p:nvPr/>
        </p:nvPicPr>
        <p:blipFill>
          <a:blip r:embed="rId5">
            <a:alphaModFix/>
          </a:blip>
          <a:stretch>
            <a:fillRect/>
          </a:stretch>
        </p:blipFill>
        <p:spPr>
          <a:xfrm>
            <a:off x="3036763" y="901175"/>
            <a:ext cx="3036775" cy="3726850"/>
          </a:xfrm>
          <a:prstGeom prst="rect">
            <a:avLst/>
          </a:prstGeom>
          <a:noFill/>
          <a:ln>
            <a:noFill/>
          </a:ln>
        </p:spPr>
      </p:pic>
      <p:pic>
        <p:nvPicPr>
          <p:cNvPr id="145" name="Google Shape;145;p25"/>
          <p:cNvPicPr preferRelativeResize="0"/>
          <p:nvPr/>
        </p:nvPicPr>
        <p:blipFill>
          <a:blip r:embed="rId6">
            <a:alphaModFix/>
          </a:blip>
          <a:stretch>
            <a:fillRect/>
          </a:stretch>
        </p:blipFill>
        <p:spPr>
          <a:xfrm>
            <a:off x="6107225" y="914063"/>
            <a:ext cx="3036774" cy="370106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6"/>
          <p:cNvSpPr txBox="1">
            <a:spLocks noGrp="1"/>
          </p:cNvSpPr>
          <p:nvPr>
            <p:ph type="title"/>
          </p:nvPr>
        </p:nvSpPr>
        <p:spPr>
          <a:xfrm>
            <a:off x="210825" y="1760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Particle Filter —— Nonlinear Acceleration for Point Robot </a:t>
            </a:r>
            <a:endParaRPr sz="2400"/>
          </a:p>
        </p:txBody>
      </p:sp>
      <p:pic>
        <p:nvPicPr>
          <p:cNvPr id="151" name="Google Shape;151;p26"/>
          <p:cNvPicPr preferRelativeResize="0"/>
          <p:nvPr/>
        </p:nvPicPr>
        <p:blipFill rotWithShape="1">
          <a:blip r:embed="rId5">
            <a:alphaModFix/>
          </a:blip>
          <a:srcRect r="68355"/>
          <a:stretch/>
        </p:blipFill>
        <p:spPr>
          <a:xfrm>
            <a:off x="8658675" y="4628025"/>
            <a:ext cx="406875" cy="470650"/>
          </a:xfrm>
          <a:prstGeom prst="rect">
            <a:avLst/>
          </a:prstGeom>
          <a:noFill/>
          <a:ln>
            <a:noFill/>
          </a:ln>
        </p:spPr>
      </p:pic>
      <p:pic>
        <p:nvPicPr>
          <p:cNvPr id="3" name="03.12.2019_04.26.21_REC">
            <a:hlinkClick r:id="" action="ppaction://media"/>
            <a:extLst>
              <a:ext uri="{FF2B5EF4-FFF2-40B4-BE49-F238E27FC236}">
                <a16:creationId xmlns:a16="http://schemas.microsoft.com/office/drawing/2014/main" id="{616646D7-1EC1-44B8-89A0-5926D847A22B}"/>
              </a:ext>
            </a:extLst>
          </p:cNvPr>
          <p:cNvPicPr>
            <a:picLocks noChangeAspect="1"/>
          </p:cNvPicPr>
          <p:nvPr>
            <a:videoFile r:link="rId2"/>
            <p:extLst>
              <p:ext uri="{DAA4B4D4-6D71-4841-9C94-3DE7FCFB9230}">
                <p14:media xmlns:p14="http://schemas.microsoft.com/office/powerpoint/2010/main" r:embed="rId1"/>
              </p:ext>
            </p:extLst>
          </p:nvPr>
        </p:nvPicPr>
        <p:blipFill>
          <a:blip r:embed="rId6"/>
          <a:stretch>
            <a:fillRect/>
          </a:stretch>
        </p:blipFill>
        <p:spPr>
          <a:xfrm>
            <a:off x="338566" y="668702"/>
            <a:ext cx="8320109" cy="429872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1040"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a:t>Particle Filter —— Nonlinear Acceleration for Point Robot </a:t>
            </a:r>
            <a:endParaRPr sz="2400"/>
          </a:p>
          <a:p>
            <a:pPr marL="0" lvl="0" indent="0" algn="l" rtl="0">
              <a:spcBef>
                <a:spcPts val="0"/>
              </a:spcBef>
              <a:spcAft>
                <a:spcPts val="0"/>
              </a:spcAft>
              <a:buNone/>
            </a:pPr>
            <a:endParaRPr/>
          </a:p>
        </p:txBody>
      </p:sp>
      <p:pic>
        <p:nvPicPr>
          <p:cNvPr id="158" name="Google Shape;158;p27"/>
          <p:cNvPicPr preferRelativeResize="0"/>
          <p:nvPr/>
        </p:nvPicPr>
        <p:blipFill>
          <a:blip r:embed="rId3">
            <a:alphaModFix/>
          </a:blip>
          <a:stretch>
            <a:fillRect/>
          </a:stretch>
        </p:blipFill>
        <p:spPr>
          <a:xfrm>
            <a:off x="933775" y="985550"/>
            <a:ext cx="7103627" cy="39607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Particle Filter </a:t>
            </a:r>
            <a:r>
              <a:rPr lang="en" sz="2400"/>
              <a:t>—— </a:t>
            </a:r>
            <a:r>
              <a:rPr lang="en"/>
              <a:t> Kidnap Case</a:t>
            </a:r>
            <a:endParaRPr/>
          </a:p>
        </p:txBody>
      </p:sp>
      <p:pic>
        <p:nvPicPr>
          <p:cNvPr id="164" name="Google Shape;164;p28"/>
          <p:cNvPicPr preferRelativeResize="0"/>
          <p:nvPr/>
        </p:nvPicPr>
        <p:blipFill rotWithShape="1">
          <a:blip r:embed="rId3">
            <a:alphaModFix/>
          </a:blip>
          <a:srcRect l="10132" t="5902" r="7086" b="4930"/>
          <a:stretch/>
        </p:blipFill>
        <p:spPr>
          <a:xfrm>
            <a:off x="371750" y="1017725"/>
            <a:ext cx="7411574" cy="4004400"/>
          </a:xfrm>
          <a:prstGeom prst="rect">
            <a:avLst/>
          </a:prstGeom>
          <a:noFill/>
          <a:ln>
            <a:noFill/>
          </a:ln>
        </p:spPr>
      </p:pic>
      <p:sp>
        <p:nvSpPr>
          <p:cNvPr id="165" name="Google Shape;165;p28"/>
          <p:cNvSpPr/>
          <p:nvPr/>
        </p:nvSpPr>
        <p:spPr>
          <a:xfrm>
            <a:off x="705525" y="1441400"/>
            <a:ext cx="728400" cy="16083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8"/>
          <p:cNvSpPr/>
          <p:nvPr/>
        </p:nvSpPr>
        <p:spPr>
          <a:xfrm>
            <a:off x="4491075" y="3770375"/>
            <a:ext cx="546300" cy="5235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7" name="Google Shape;167;p28"/>
          <p:cNvCxnSpPr>
            <a:endCxn id="168" idx="1"/>
          </p:cNvCxnSpPr>
          <p:nvPr/>
        </p:nvCxnSpPr>
        <p:spPr>
          <a:xfrm>
            <a:off x="1509600" y="2002725"/>
            <a:ext cx="1653900" cy="722700"/>
          </a:xfrm>
          <a:prstGeom prst="straightConnector1">
            <a:avLst/>
          </a:prstGeom>
          <a:noFill/>
          <a:ln w="9525" cap="flat" cmpd="sng">
            <a:solidFill>
              <a:schemeClr val="dk2"/>
            </a:solidFill>
            <a:prstDash val="solid"/>
            <a:round/>
            <a:headEnd type="stealth" w="med" len="med"/>
            <a:tailEnd type="none" w="med" len="med"/>
          </a:ln>
        </p:spPr>
      </p:cxnSp>
      <p:cxnSp>
        <p:nvCxnSpPr>
          <p:cNvPr id="169" name="Google Shape;169;p28"/>
          <p:cNvCxnSpPr>
            <a:endCxn id="166" idx="1"/>
          </p:cNvCxnSpPr>
          <p:nvPr/>
        </p:nvCxnSpPr>
        <p:spPr>
          <a:xfrm>
            <a:off x="3815775" y="2928425"/>
            <a:ext cx="675300" cy="1103700"/>
          </a:xfrm>
          <a:prstGeom prst="straightConnector1">
            <a:avLst/>
          </a:prstGeom>
          <a:noFill/>
          <a:ln w="9525" cap="flat" cmpd="sng">
            <a:solidFill>
              <a:schemeClr val="dk2"/>
            </a:solidFill>
            <a:prstDash val="solid"/>
            <a:round/>
            <a:headEnd type="none" w="med" len="med"/>
            <a:tailEnd type="triangle" w="med" len="med"/>
          </a:ln>
        </p:spPr>
      </p:cxnSp>
      <p:sp>
        <p:nvSpPr>
          <p:cNvPr id="168" name="Google Shape;168;p28"/>
          <p:cNvSpPr txBox="1"/>
          <p:nvPr/>
        </p:nvSpPr>
        <p:spPr>
          <a:xfrm>
            <a:off x="3163500" y="2439075"/>
            <a:ext cx="834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rgbClr val="0000FF"/>
                </a:solidFill>
              </a:rPr>
              <a:t>Kidnap Position</a:t>
            </a:r>
            <a:endParaRPr sz="1200" b="1">
              <a:solidFill>
                <a:srgbClr val="0000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9"/>
          <p:cNvSpPr txBox="1">
            <a:spLocks noGrp="1"/>
          </p:cNvSpPr>
          <p:nvPr>
            <p:ph type="subTitle" idx="1"/>
          </p:nvPr>
        </p:nvSpPr>
        <p:spPr>
          <a:xfrm>
            <a:off x="976075" y="1779150"/>
            <a:ext cx="68793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4. Challenges / Lessons Learned</a:t>
            </a:r>
            <a:endParaRPr sz="3600"/>
          </a:p>
        </p:txBody>
      </p:sp>
      <p:pic>
        <p:nvPicPr>
          <p:cNvPr id="175" name="Google Shape;175;p29"/>
          <p:cNvPicPr preferRelativeResize="0"/>
          <p:nvPr/>
        </p:nvPicPr>
        <p:blipFill>
          <a:blip r:embed="rId3">
            <a:alphaModFix/>
          </a:blip>
          <a:stretch>
            <a:fillRect/>
          </a:stretch>
        </p:blipFill>
        <p:spPr>
          <a:xfrm>
            <a:off x="7961625" y="4668600"/>
            <a:ext cx="1121375" cy="410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Kalman Filter</a:t>
            </a:r>
            <a:endParaRPr/>
          </a:p>
        </p:txBody>
      </p:sp>
      <p:sp>
        <p:nvSpPr>
          <p:cNvPr id="181" name="Google Shape;181;p30"/>
          <p:cNvSpPr txBox="1">
            <a:spLocks noGrp="1"/>
          </p:cNvSpPr>
          <p:nvPr>
            <p:ph type="body" idx="1"/>
          </p:nvPr>
        </p:nvSpPr>
        <p:spPr>
          <a:xfrm>
            <a:off x="311700" y="1511050"/>
            <a:ext cx="8520600" cy="17499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rgbClr val="000000"/>
              </a:buClr>
              <a:buSzPts val="1800"/>
              <a:buChar char="●"/>
            </a:pPr>
            <a:r>
              <a:rPr lang="en">
                <a:solidFill>
                  <a:srgbClr val="000000"/>
                </a:solidFill>
              </a:rPr>
              <a:t>Linear system only</a:t>
            </a:r>
            <a:endParaRPr>
              <a:solidFill>
                <a:srgbClr val="000000"/>
              </a:solidFill>
            </a:endParaRPr>
          </a:p>
          <a:p>
            <a:pPr marL="457200" lvl="0" indent="-342900" algn="l" rtl="0">
              <a:lnSpc>
                <a:spcPct val="150000"/>
              </a:lnSpc>
              <a:spcBef>
                <a:spcPts val="0"/>
              </a:spcBef>
              <a:spcAft>
                <a:spcPts val="0"/>
              </a:spcAft>
              <a:buClr>
                <a:srgbClr val="000000"/>
              </a:buClr>
              <a:buSzPts val="1800"/>
              <a:buChar char="●"/>
            </a:pPr>
            <a:r>
              <a:rPr lang="en">
                <a:solidFill>
                  <a:srgbClr val="000000"/>
                </a:solidFill>
              </a:rPr>
              <a:t>Discrete system only</a:t>
            </a:r>
            <a:endParaRPr>
              <a:solidFill>
                <a:srgbClr val="000000"/>
              </a:solidFill>
            </a:endParaRPr>
          </a:p>
          <a:p>
            <a:pPr marL="457200" lvl="0" indent="-342900" algn="l" rtl="0">
              <a:lnSpc>
                <a:spcPct val="150000"/>
              </a:lnSpc>
              <a:spcBef>
                <a:spcPts val="0"/>
              </a:spcBef>
              <a:spcAft>
                <a:spcPts val="0"/>
              </a:spcAft>
              <a:buClr>
                <a:srgbClr val="000000"/>
              </a:buClr>
              <a:buSzPts val="1800"/>
              <a:buChar char="●"/>
            </a:pPr>
            <a:r>
              <a:rPr lang="en">
                <a:solidFill>
                  <a:srgbClr val="000000"/>
                </a:solidFill>
              </a:rPr>
              <a:t>Gaussian distributed noise only</a:t>
            </a:r>
            <a:endParaRPr>
              <a:solidFill>
                <a:srgbClr val="000000"/>
              </a:solidFill>
            </a:endParaRPr>
          </a:p>
          <a:p>
            <a:pPr marL="457200" lvl="0" indent="-342900" algn="l" rtl="0">
              <a:lnSpc>
                <a:spcPct val="150000"/>
              </a:lnSpc>
              <a:spcBef>
                <a:spcPts val="0"/>
              </a:spcBef>
              <a:spcAft>
                <a:spcPts val="0"/>
              </a:spcAft>
              <a:buClr>
                <a:srgbClr val="000000"/>
              </a:buClr>
              <a:buSzPts val="1800"/>
              <a:buChar char="●"/>
            </a:pPr>
            <a:r>
              <a:rPr lang="en">
                <a:solidFill>
                  <a:srgbClr val="000000"/>
                </a:solidFill>
              </a:rPr>
              <a:t>Convergence is not fast enough for rapid change system</a:t>
            </a:r>
            <a:endParaRPr>
              <a:solidFill>
                <a:srgbClr val="000000"/>
              </a:solidFill>
            </a:endParaRPr>
          </a:p>
          <a:p>
            <a:pPr marL="0" lvl="0" indent="0" algn="l" rtl="0">
              <a:lnSpc>
                <a:spcPct val="100000"/>
              </a:lnSpc>
              <a:spcBef>
                <a:spcPts val="0"/>
              </a:spcBef>
              <a:spcAft>
                <a:spcPts val="0"/>
              </a:spcAft>
              <a:buNone/>
            </a:pPr>
            <a:endParaRPr>
              <a:solidFill>
                <a:srgbClr val="000000"/>
              </a:solidFill>
            </a:endParaRPr>
          </a:p>
          <a:p>
            <a:pPr marL="0" lvl="0" indent="0" algn="l" rtl="0">
              <a:lnSpc>
                <a:spcPct val="100000"/>
              </a:lnSpc>
              <a:spcBef>
                <a:spcPts val="1000"/>
              </a:spcBef>
              <a:spcAft>
                <a:spcPts val="1000"/>
              </a:spcAft>
              <a:buNone/>
            </a:pPr>
            <a:endParaRPr>
              <a:solidFill>
                <a:srgbClr val="000000"/>
              </a:solidFill>
            </a:endParaRPr>
          </a:p>
        </p:txBody>
      </p:sp>
      <p:sp>
        <p:nvSpPr>
          <p:cNvPr id="182" name="Google Shape;182;p30"/>
          <p:cNvSpPr txBox="1">
            <a:spLocks noGrp="1"/>
          </p:cNvSpPr>
          <p:nvPr>
            <p:ph type="title"/>
          </p:nvPr>
        </p:nvSpPr>
        <p:spPr>
          <a:xfrm>
            <a:off x="553725" y="1017725"/>
            <a:ext cx="6831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t>Challenges / shortcomes</a:t>
            </a:r>
            <a:endParaRPr sz="2200"/>
          </a:p>
        </p:txBody>
      </p:sp>
      <p:sp>
        <p:nvSpPr>
          <p:cNvPr id="183" name="Google Shape;183;p30"/>
          <p:cNvSpPr txBox="1">
            <a:spLocks noGrp="1"/>
          </p:cNvSpPr>
          <p:nvPr>
            <p:ph type="title"/>
          </p:nvPr>
        </p:nvSpPr>
        <p:spPr>
          <a:xfrm>
            <a:off x="553725" y="3227525"/>
            <a:ext cx="6831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t>Improvement</a:t>
            </a:r>
            <a:endParaRPr sz="2200"/>
          </a:p>
        </p:txBody>
      </p:sp>
      <p:sp>
        <p:nvSpPr>
          <p:cNvPr id="184" name="Google Shape;184;p30"/>
          <p:cNvSpPr txBox="1">
            <a:spLocks noGrp="1"/>
          </p:cNvSpPr>
          <p:nvPr>
            <p:ph type="body" idx="1"/>
          </p:nvPr>
        </p:nvSpPr>
        <p:spPr>
          <a:xfrm>
            <a:off x="311700" y="3720850"/>
            <a:ext cx="4849200" cy="9903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rgbClr val="000000"/>
              </a:buClr>
              <a:buSzPts val="1800"/>
              <a:buChar char="●"/>
            </a:pPr>
            <a:r>
              <a:rPr lang="en">
                <a:solidFill>
                  <a:srgbClr val="000000"/>
                </a:solidFill>
              </a:rPr>
              <a:t>Extended Kalman Filter </a:t>
            </a:r>
            <a:endParaRPr>
              <a:solidFill>
                <a:srgbClr val="000000"/>
              </a:solidFill>
            </a:endParaRPr>
          </a:p>
          <a:p>
            <a:pPr marL="457200" lvl="0" indent="-342900" algn="l" rtl="0">
              <a:lnSpc>
                <a:spcPct val="150000"/>
              </a:lnSpc>
              <a:spcBef>
                <a:spcPts val="0"/>
              </a:spcBef>
              <a:spcAft>
                <a:spcPts val="0"/>
              </a:spcAft>
              <a:buClr>
                <a:srgbClr val="000000"/>
              </a:buClr>
              <a:buSzPts val="1800"/>
              <a:buChar char="●"/>
            </a:pPr>
            <a:r>
              <a:rPr lang="en">
                <a:solidFill>
                  <a:schemeClr val="dk1"/>
                </a:solidFill>
              </a:rPr>
              <a:t>Combined with Particle Filter</a:t>
            </a:r>
            <a:endParaRPr>
              <a:solidFill>
                <a:srgbClr val="000000"/>
              </a:solidFill>
            </a:endParaRPr>
          </a:p>
          <a:p>
            <a:pPr marL="457200" lvl="0" indent="0" algn="l" rtl="0">
              <a:lnSpc>
                <a:spcPct val="150000"/>
              </a:lnSpc>
              <a:spcBef>
                <a:spcPts val="0"/>
              </a:spcBef>
              <a:spcAft>
                <a:spcPts val="0"/>
              </a:spcAft>
              <a:buNone/>
            </a:pPr>
            <a:endParaRPr>
              <a:solidFill>
                <a:srgbClr val="000000"/>
              </a:solidFill>
            </a:endParaRPr>
          </a:p>
          <a:p>
            <a:pPr marL="457200" lvl="0" indent="0" algn="l" rtl="0">
              <a:lnSpc>
                <a:spcPct val="150000"/>
              </a:lnSpc>
              <a:spcBef>
                <a:spcPts val="0"/>
              </a:spcBef>
              <a:spcAft>
                <a:spcPts val="0"/>
              </a:spcAft>
              <a:buNone/>
            </a:pPr>
            <a:endParaRPr>
              <a:solidFill>
                <a:srgbClr val="000000"/>
              </a:solidFill>
            </a:endParaRPr>
          </a:p>
          <a:p>
            <a:pPr marL="0" lvl="0" indent="0" algn="l" rtl="0">
              <a:lnSpc>
                <a:spcPct val="100000"/>
              </a:lnSpc>
              <a:spcBef>
                <a:spcPts val="0"/>
              </a:spcBef>
              <a:spcAft>
                <a:spcPts val="0"/>
              </a:spcAft>
              <a:buNone/>
            </a:pPr>
            <a:endParaRPr>
              <a:solidFill>
                <a:srgbClr val="000000"/>
              </a:solidFill>
            </a:endParaRPr>
          </a:p>
          <a:p>
            <a:pPr marL="0" lvl="0" indent="0" algn="l" rtl="0">
              <a:lnSpc>
                <a:spcPct val="100000"/>
              </a:lnSpc>
              <a:spcBef>
                <a:spcPts val="1000"/>
              </a:spcBef>
              <a:spcAft>
                <a:spcPts val="1000"/>
              </a:spcAft>
              <a:buNone/>
            </a:pPr>
            <a:endParaRPr>
              <a:solidFill>
                <a:srgbClr val="000000"/>
              </a:solidFill>
            </a:endParaRPr>
          </a:p>
        </p:txBody>
      </p:sp>
      <p:pic>
        <p:nvPicPr>
          <p:cNvPr id="185" name="Google Shape;185;p30"/>
          <p:cNvPicPr preferRelativeResize="0"/>
          <p:nvPr/>
        </p:nvPicPr>
        <p:blipFill>
          <a:blip r:embed="rId3">
            <a:alphaModFix/>
          </a:blip>
          <a:stretch>
            <a:fillRect/>
          </a:stretch>
        </p:blipFill>
        <p:spPr>
          <a:xfrm>
            <a:off x="7961625" y="4668600"/>
            <a:ext cx="1121375" cy="410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Particle Filter</a:t>
            </a:r>
            <a:endParaRPr/>
          </a:p>
        </p:txBody>
      </p:sp>
      <p:sp>
        <p:nvSpPr>
          <p:cNvPr id="191" name="Google Shape;191;p31"/>
          <p:cNvSpPr txBox="1">
            <a:spLocks noGrp="1"/>
          </p:cNvSpPr>
          <p:nvPr>
            <p:ph type="title"/>
          </p:nvPr>
        </p:nvSpPr>
        <p:spPr>
          <a:xfrm>
            <a:off x="553725" y="1017725"/>
            <a:ext cx="6831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t>Challenges / shortcomes</a:t>
            </a:r>
            <a:endParaRPr sz="2200"/>
          </a:p>
        </p:txBody>
      </p:sp>
      <p:sp>
        <p:nvSpPr>
          <p:cNvPr id="192" name="Google Shape;192;p31"/>
          <p:cNvSpPr txBox="1">
            <a:spLocks noGrp="1"/>
          </p:cNvSpPr>
          <p:nvPr>
            <p:ph type="title"/>
          </p:nvPr>
        </p:nvSpPr>
        <p:spPr>
          <a:xfrm>
            <a:off x="553725" y="3227525"/>
            <a:ext cx="6831000" cy="50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t>Improvement</a:t>
            </a:r>
            <a:endParaRPr sz="2200"/>
          </a:p>
        </p:txBody>
      </p:sp>
      <p:pic>
        <p:nvPicPr>
          <p:cNvPr id="193" name="Google Shape;193;p31"/>
          <p:cNvPicPr preferRelativeResize="0"/>
          <p:nvPr/>
        </p:nvPicPr>
        <p:blipFill>
          <a:blip r:embed="rId3">
            <a:alphaModFix/>
          </a:blip>
          <a:stretch>
            <a:fillRect/>
          </a:stretch>
        </p:blipFill>
        <p:spPr>
          <a:xfrm>
            <a:off x="7961625" y="4668600"/>
            <a:ext cx="1121375" cy="410500"/>
          </a:xfrm>
          <a:prstGeom prst="rect">
            <a:avLst/>
          </a:prstGeom>
          <a:noFill/>
          <a:ln>
            <a:noFill/>
          </a:ln>
        </p:spPr>
      </p:pic>
      <p:sp>
        <p:nvSpPr>
          <p:cNvPr id="194" name="Google Shape;194;p31"/>
          <p:cNvSpPr txBox="1"/>
          <p:nvPr/>
        </p:nvSpPr>
        <p:spPr>
          <a:xfrm>
            <a:off x="568975" y="1555200"/>
            <a:ext cx="7275300" cy="16236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Resampling method determines the quality of particle filter</a:t>
            </a:r>
            <a:endParaRPr/>
          </a:p>
          <a:p>
            <a:pPr marL="457200" lvl="0" indent="-317500" algn="l" rtl="0">
              <a:spcBef>
                <a:spcPts val="0"/>
              </a:spcBef>
              <a:spcAft>
                <a:spcPts val="0"/>
              </a:spcAft>
              <a:buSzPts val="1400"/>
              <a:buChar char="●"/>
            </a:pPr>
            <a:r>
              <a:rPr lang="en"/>
              <a:t>Lack of Diversity - particles are easy to congregate since the resampling method is actually a process of positive feedback for samples. </a:t>
            </a:r>
            <a:endParaRPr/>
          </a:p>
        </p:txBody>
      </p:sp>
      <p:sp>
        <p:nvSpPr>
          <p:cNvPr id="195" name="Google Shape;195;p31"/>
          <p:cNvSpPr txBox="1"/>
          <p:nvPr/>
        </p:nvSpPr>
        <p:spPr>
          <a:xfrm>
            <a:off x="584150" y="3831075"/>
            <a:ext cx="6865500" cy="10698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Try different resampling methods or combine different resampling methods dynamically.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subTitle" idx="1"/>
          </p:nvPr>
        </p:nvSpPr>
        <p:spPr>
          <a:xfrm>
            <a:off x="356525" y="1779150"/>
            <a:ext cx="8520600" cy="792600"/>
          </a:xfrm>
          <a:prstGeom prst="rect">
            <a:avLst/>
          </a:prstGeom>
        </p:spPr>
        <p:txBody>
          <a:bodyPr spcFirstLastPara="1" wrap="square" lIns="91425" tIns="91425" rIns="91425" bIns="91425" anchor="t" anchorCtr="0">
            <a:noAutofit/>
          </a:bodyPr>
          <a:lstStyle/>
          <a:p>
            <a:pPr marL="457200" lvl="0" indent="-457200" algn="ctr" rtl="0">
              <a:spcBef>
                <a:spcPts val="0"/>
              </a:spcBef>
              <a:spcAft>
                <a:spcPts val="0"/>
              </a:spcAft>
              <a:buSzPts val="3600"/>
              <a:buAutoNum type="arabicPeriod"/>
            </a:pPr>
            <a:r>
              <a:rPr lang="en" sz="3600"/>
              <a:t>Background</a:t>
            </a:r>
            <a:endParaRPr sz="3600"/>
          </a:p>
        </p:txBody>
      </p:sp>
      <p:pic>
        <p:nvPicPr>
          <p:cNvPr id="63" name="Google Shape;63;p14"/>
          <p:cNvPicPr preferRelativeResize="0"/>
          <p:nvPr/>
        </p:nvPicPr>
        <p:blipFill>
          <a:blip r:embed="rId3">
            <a:alphaModFix/>
          </a:blip>
          <a:stretch>
            <a:fillRect/>
          </a:stretch>
        </p:blipFill>
        <p:spPr>
          <a:xfrm>
            <a:off x="7961625" y="4668600"/>
            <a:ext cx="1121375" cy="410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2"/>
          <p:cNvSpPr txBox="1">
            <a:spLocks noGrp="1"/>
          </p:cNvSpPr>
          <p:nvPr>
            <p:ph type="subTitle" idx="1"/>
          </p:nvPr>
        </p:nvSpPr>
        <p:spPr>
          <a:xfrm>
            <a:off x="2980650" y="318250"/>
            <a:ext cx="31827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Acknowledgment</a:t>
            </a:r>
            <a:endParaRPr sz="3000"/>
          </a:p>
        </p:txBody>
      </p:sp>
      <p:pic>
        <p:nvPicPr>
          <p:cNvPr id="201" name="Google Shape;201;p32"/>
          <p:cNvPicPr preferRelativeResize="0"/>
          <p:nvPr/>
        </p:nvPicPr>
        <p:blipFill>
          <a:blip r:embed="rId3">
            <a:alphaModFix/>
          </a:blip>
          <a:stretch>
            <a:fillRect/>
          </a:stretch>
        </p:blipFill>
        <p:spPr>
          <a:xfrm>
            <a:off x="7961625" y="4668600"/>
            <a:ext cx="1121375" cy="410500"/>
          </a:xfrm>
          <a:prstGeom prst="rect">
            <a:avLst/>
          </a:prstGeom>
          <a:noFill/>
          <a:ln>
            <a:noFill/>
          </a:ln>
        </p:spPr>
      </p:pic>
      <p:sp>
        <p:nvSpPr>
          <p:cNvPr id="202" name="Google Shape;202;p32"/>
          <p:cNvSpPr txBox="1"/>
          <p:nvPr/>
        </p:nvSpPr>
        <p:spPr>
          <a:xfrm>
            <a:off x="1071000" y="1110850"/>
            <a:ext cx="7002000" cy="3142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1200"/>
              </a:spcBef>
              <a:spcAft>
                <a:spcPts val="0"/>
              </a:spcAft>
              <a:buNone/>
            </a:pPr>
            <a:r>
              <a:rPr lang="en">
                <a:solidFill>
                  <a:schemeClr val="dk1"/>
                </a:solidFill>
                <a:highlight>
                  <a:srgbClr val="FFFFFF"/>
                </a:highlight>
              </a:rPr>
              <a:t>“Introduction to Autonomous Mobile Robots”, Roland Siegwart et al</a:t>
            </a:r>
            <a:endParaRPr>
              <a:solidFill>
                <a:schemeClr val="dk1"/>
              </a:solidFill>
              <a:highlight>
                <a:srgbClr val="FFFFFF"/>
              </a:highlight>
            </a:endParaRPr>
          </a:p>
          <a:p>
            <a:pPr marL="0" lvl="0" indent="0" algn="ctr" rtl="0">
              <a:lnSpc>
                <a:spcPct val="115000"/>
              </a:lnSpc>
              <a:spcBef>
                <a:spcPts val="1200"/>
              </a:spcBef>
              <a:spcAft>
                <a:spcPts val="0"/>
              </a:spcAft>
              <a:buNone/>
            </a:pPr>
            <a:r>
              <a:rPr lang="en">
                <a:solidFill>
                  <a:schemeClr val="dk1"/>
                </a:solidFill>
                <a:highlight>
                  <a:srgbClr val="FFFFFF"/>
                </a:highlight>
              </a:rPr>
              <a:t>http://greg.czerniak.info/guides/kalman1/</a:t>
            </a:r>
            <a:endParaRPr>
              <a:solidFill>
                <a:schemeClr val="dk1"/>
              </a:solidFill>
              <a:highlight>
                <a:srgbClr val="FFFFFF"/>
              </a:highlight>
            </a:endParaRPr>
          </a:p>
          <a:p>
            <a:pPr marL="0" lvl="0" indent="0" algn="ctr" rtl="0">
              <a:lnSpc>
                <a:spcPct val="115000"/>
              </a:lnSpc>
              <a:spcBef>
                <a:spcPts val="1200"/>
              </a:spcBef>
              <a:spcAft>
                <a:spcPts val="0"/>
              </a:spcAft>
              <a:buClr>
                <a:schemeClr val="dk1"/>
              </a:buClr>
              <a:buSzPts val="1100"/>
              <a:buFont typeface="Arial"/>
              <a:buNone/>
            </a:pPr>
            <a:r>
              <a:rPr lang="en">
                <a:solidFill>
                  <a:schemeClr val="dk1"/>
                </a:solidFill>
                <a:highlight>
                  <a:srgbClr val="FFFFFF"/>
                </a:highlight>
              </a:rPr>
              <a:t>‘‘Kalman Filtering’’, Prof. Mohan Krishnan, Univ. of Detroit Mercy</a:t>
            </a:r>
            <a:endParaRPr>
              <a:solidFill>
                <a:schemeClr val="dk1"/>
              </a:solidFill>
              <a:highlight>
                <a:srgbClr val="FFFFFF"/>
              </a:highlight>
            </a:endParaRPr>
          </a:p>
          <a:p>
            <a:pPr marL="0" lvl="0" indent="0" algn="ctr" rtl="0">
              <a:spcBef>
                <a:spcPts val="1200"/>
              </a:spcBef>
              <a:spcAft>
                <a:spcPts val="0"/>
              </a:spcAft>
              <a:buNone/>
            </a:pPr>
            <a:endParaRPr>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Situation 1</a:t>
            </a:r>
            <a:endParaRPr/>
          </a:p>
        </p:txBody>
      </p:sp>
      <p:sp>
        <p:nvSpPr>
          <p:cNvPr id="69" name="Google Shape;69;p15"/>
          <p:cNvSpPr txBox="1">
            <a:spLocks noGrp="1"/>
          </p:cNvSpPr>
          <p:nvPr>
            <p:ph type="body" idx="1"/>
          </p:nvPr>
        </p:nvSpPr>
        <p:spPr>
          <a:xfrm>
            <a:off x="311700" y="1163675"/>
            <a:ext cx="8520600" cy="3416400"/>
          </a:xfrm>
          <a:prstGeom prst="rect">
            <a:avLst/>
          </a:prstGeom>
        </p:spPr>
        <p:txBody>
          <a:bodyPr spcFirstLastPara="1" wrap="square" lIns="91425" tIns="91425" rIns="91425" bIns="91425" anchor="t" anchorCtr="0">
            <a:noAutofit/>
          </a:bodyPr>
          <a:lstStyle/>
          <a:p>
            <a:pPr marL="457200" lvl="0" indent="-342900" algn="l" rtl="0">
              <a:lnSpc>
                <a:spcPct val="200000"/>
              </a:lnSpc>
              <a:spcBef>
                <a:spcPts val="0"/>
              </a:spcBef>
              <a:spcAft>
                <a:spcPts val="0"/>
              </a:spcAft>
              <a:buClr>
                <a:srgbClr val="000000"/>
              </a:buClr>
              <a:buSzPts val="1800"/>
              <a:buChar char="●"/>
            </a:pPr>
            <a:r>
              <a:rPr lang="en">
                <a:solidFill>
                  <a:srgbClr val="000000"/>
                </a:solidFill>
              </a:rPr>
              <a:t>Drive a car with a non-standard tire pressure (Odometry is inaccurate)</a:t>
            </a:r>
            <a:endParaRPr>
              <a:solidFill>
                <a:srgbClr val="000000"/>
              </a:solidFill>
            </a:endParaRPr>
          </a:p>
          <a:p>
            <a:pPr marL="457200" lvl="0" indent="-342900" algn="l" rtl="0">
              <a:lnSpc>
                <a:spcPct val="200000"/>
              </a:lnSpc>
              <a:spcBef>
                <a:spcPts val="0"/>
              </a:spcBef>
              <a:spcAft>
                <a:spcPts val="0"/>
              </a:spcAft>
              <a:buClr>
                <a:srgbClr val="000000"/>
              </a:buClr>
              <a:buSzPts val="1800"/>
              <a:buChar char="●"/>
            </a:pPr>
            <a:r>
              <a:rPr lang="en">
                <a:solidFill>
                  <a:srgbClr val="000000"/>
                </a:solidFill>
              </a:rPr>
              <a:t>Lots of tunnels, tall buildings and other poor signal area (GPS is unreliable) </a:t>
            </a:r>
            <a:endParaRPr>
              <a:solidFill>
                <a:srgbClr val="000000"/>
              </a:solidFill>
            </a:endParaRPr>
          </a:p>
          <a:p>
            <a:pPr marL="457200" lvl="0" indent="-342900" algn="l" rtl="0">
              <a:lnSpc>
                <a:spcPct val="200000"/>
              </a:lnSpc>
              <a:spcBef>
                <a:spcPts val="0"/>
              </a:spcBef>
              <a:spcAft>
                <a:spcPts val="0"/>
              </a:spcAft>
              <a:buClr>
                <a:srgbClr val="000000"/>
              </a:buClr>
              <a:buSzPts val="1800"/>
              <a:buChar char="●"/>
            </a:pPr>
            <a:r>
              <a:rPr lang="en">
                <a:solidFill>
                  <a:srgbClr val="000000"/>
                </a:solidFill>
              </a:rPr>
              <a:t>Want to know a relative accurate position in real time</a:t>
            </a:r>
            <a:endParaRPr>
              <a:solidFill>
                <a:srgbClr val="000000"/>
              </a:solidFill>
            </a:endParaRPr>
          </a:p>
        </p:txBody>
      </p:sp>
      <p:pic>
        <p:nvPicPr>
          <p:cNvPr id="70" name="Google Shape;70;p15"/>
          <p:cNvPicPr preferRelativeResize="0"/>
          <p:nvPr/>
        </p:nvPicPr>
        <p:blipFill>
          <a:blip r:embed="rId3">
            <a:alphaModFix/>
          </a:blip>
          <a:stretch>
            <a:fillRect/>
          </a:stretch>
        </p:blipFill>
        <p:spPr>
          <a:xfrm>
            <a:off x="524975" y="3283325"/>
            <a:ext cx="1668801" cy="1367050"/>
          </a:xfrm>
          <a:prstGeom prst="rect">
            <a:avLst/>
          </a:prstGeom>
          <a:noFill/>
          <a:ln>
            <a:noFill/>
          </a:ln>
        </p:spPr>
      </p:pic>
      <p:pic>
        <p:nvPicPr>
          <p:cNvPr id="71" name="Google Shape;71;p15"/>
          <p:cNvPicPr preferRelativeResize="0"/>
          <p:nvPr/>
        </p:nvPicPr>
        <p:blipFill>
          <a:blip r:embed="rId4">
            <a:alphaModFix/>
          </a:blip>
          <a:stretch>
            <a:fillRect/>
          </a:stretch>
        </p:blipFill>
        <p:spPr>
          <a:xfrm>
            <a:off x="2883425" y="3196826"/>
            <a:ext cx="1724862" cy="1540050"/>
          </a:xfrm>
          <a:prstGeom prst="rect">
            <a:avLst/>
          </a:prstGeom>
          <a:noFill/>
          <a:ln>
            <a:noFill/>
          </a:ln>
        </p:spPr>
      </p:pic>
      <p:pic>
        <p:nvPicPr>
          <p:cNvPr id="72" name="Google Shape;72;p15"/>
          <p:cNvPicPr preferRelativeResize="0"/>
          <p:nvPr/>
        </p:nvPicPr>
        <p:blipFill>
          <a:blip r:embed="rId5">
            <a:alphaModFix/>
          </a:blip>
          <a:stretch>
            <a:fillRect/>
          </a:stretch>
        </p:blipFill>
        <p:spPr>
          <a:xfrm>
            <a:off x="5297925" y="3196825"/>
            <a:ext cx="1540050" cy="1540050"/>
          </a:xfrm>
          <a:prstGeom prst="rect">
            <a:avLst/>
          </a:prstGeom>
          <a:noFill/>
          <a:ln>
            <a:noFill/>
          </a:ln>
        </p:spPr>
      </p:pic>
      <p:pic>
        <p:nvPicPr>
          <p:cNvPr id="73" name="Google Shape;73;p15"/>
          <p:cNvPicPr preferRelativeResize="0"/>
          <p:nvPr/>
        </p:nvPicPr>
        <p:blipFill>
          <a:blip r:embed="rId6">
            <a:alphaModFix/>
          </a:blip>
          <a:stretch>
            <a:fillRect/>
          </a:stretch>
        </p:blipFill>
        <p:spPr>
          <a:xfrm>
            <a:off x="7961625" y="4668600"/>
            <a:ext cx="1121375" cy="410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Situation 1</a:t>
            </a:r>
            <a:endParaRPr/>
          </a:p>
        </p:txBody>
      </p:sp>
      <p:sp>
        <p:nvSpPr>
          <p:cNvPr id="79" name="Google Shape;79;p16"/>
          <p:cNvSpPr txBox="1">
            <a:spLocks noGrp="1"/>
          </p:cNvSpPr>
          <p:nvPr>
            <p:ph type="body" idx="1"/>
          </p:nvPr>
        </p:nvSpPr>
        <p:spPr>
          <a:xfrm>
            <a:off x="311700" y="1163675"/>
            <a:ext cx="8520600" cy="3416400"/>
          </a:xfrm>
          <a:prstGeom prst="rect">
            <a:avLst/>
          </a:prstGeom>
        </p:spPr>
        <p:txBody>
          <a:bodyPr spcFirstLastPara="1" wrap="square" lIns="91425" tIns="91425" rIns="91425" bIns="91425" anchor="t" anchorCtr="0">
            <a:noAutofit/>
          </a:bodyPr>
          <a:lstStyle/>
          <a:p>
            <a:pPr marL="457200" lvl="0" indent="-342900" algn="l" rtl="0">
              <a:lnSpc>
                <a:spcPct val="200000"/>
              </a:lnSpc>
              <a:spcBef>
                <a:spcPts val="0"/>
              </a:spcBef>
              <a:spcAft>
                <a:spcPts val="0"/>
              </a:spcAft>
              <a:buClr>
                <a:srgbClr val="000000"/>
              </a:buClr>
              <a:buSzPts val="1800"/>
              <a:buChar char="●"/>
            </a:pPr>
            <a:r>
              <a:rPr lang="en">
                <a:solidFill>
                  <a:srgbClr val="000000"/>
                </a:solidFill>
              </a:rPr>
              <a:t>Drive a car with a non-standard tire pressure (Odometry is inaccurate)</a:t>
            </a:r>
            <a:endParaRPr>
              <a:solidFill>
                <a:srgbClr val="000000"/>
              </a:solidFill>
            </a:endParaRPr>
          </a:p>
          <a:p>
            <a:pPr marL="457200" lvl="0" indent="-342900" algn="l" rtl="0">
              <a:lnSpc>
                <a:spcPct val="200000"/>
              </a:lnSpc>
              <a:spcBef>
                <a:spcPts val="0"/>
              </a:spcBef>
              <a:spcAft>
                <a:spcPts val="0"/>
              </a:spcAft>
              <a:buClr>
                <a:srgbClr val="000000"/>
              </a:buClr>
              <a:buSzPts val="1800"/>
              <a:buChar char="●"/>
            </a:pPr>
            <a:r>
              <a:rPr lang="en">
                <a:solidFill>
                  <a:srgbClr val="000000"/>
                </a:solidFill>
              </a:rPr>
              <a:t>Lots of tunnels, tall buildings and other poor signal area (GPS is unreliable) </a:t>
            </a:r>
            <a:endParaRPr>
              <a:solidFill>
                <a:srgbClr val="000000"/>
              </a:solidFill>
            </a:endParaRPr>
          </a:p>
          <a:p>
            <a:pPr marL="457200" lvl="0" indent="-342900" algn="l" rtl="0">
              <a:lnSpc>
                <a:spcPct val="200000"/>
              </a:lnSpc>
              <a:spcBef>
                <a:spcPts val="0"/>
              </a:spcBef>
              <a:spcAft>
                <a:spcPts val="0"/>
              </a:spcAft>
              <a:buClr>
                <a:srgbClr val="000000"/>
              </a:buClr>
              <a:buSzPts val="1800"/>
              <a:buChar char="●"/>
            </a:pPr>
            <a:r>
              <a:rPr lang="en">
                <a:solidFill>
                  <a:srgbClr val="000000"/>
                </a:solidFill>
              </a:rPr>
              <a:t>Want to know a relative accurate position in real time</a:t>
            </a:r>
            <a:endParaRPr>
              <a:solidFill>
                <a:srgbClr val="000000"/>
              </a:solidFill>
            </a:endParaRPr>
          </a:p>
        </p:txBody>
      </p:sp>
      <p:sp>
        <p:nvSpPr>
          <p:cNvPr id="80" name="Google Shape;80;p16"/>
          <p:cNvSpPr txBox="1"/>
          <p:nvPr/>
        </p:nvSpPr>
        <p:spPr>
          <a:xfrm rot="-313964">
            <a:off x="570159" y="3300089"/>
            <a:ext cx="8167639" cy="970372"/>
          </a:xfrm>
          <a:prstGeom prst="rect">
            <a:avLst/>
          </a:prstGeom>
          <a:noFill/>
          <a:ln>
            <a:noFill/>
          </a:ln>
          <a:effectLst>
            <a:outerShdw blurRad="57150" dist="19050" dir="5400000" algn="bl" rotWithShape="0">
              <a:srgbClr val="000000">
                <a:alpha val="34000"/>
              </a:srgbClr>
            </a:outerShdw>
          </a:effectLst>
        </p:spPr>
        <p:txBody>
          <a:bodyPr spcFirstLastPara="1" wrap="square" lIns="91425" tIns="91425" rIns="91425" bIns="91425" anchor="t" anchorCtr="0">
            <a:noAutofit/>
          </a:bodyPr>
          <a:lstStyle/>
          <a:p>
            <a:pPr marL="0" lvl="0" indent="0" algn="ctr" rtl="0">
              <a:lnSpc>
                <a:spcPct val="80000"/>
              </a:lnSpc>
              <a:spcBef>
                <a:spcPts val="0"/>
              </a:spcBef>
              <a:spcAft>
                <a:spcPts val="0"/>
              </a:spcAft>
              <a:buNone/>
            </a:pPr>
            <a:r>
              <a:rPr lang="en" sz="2400" b="1">
                <a:solidFill>
                  <a:srgbClr val="434343"/>
                </a:solidFill>
                <a:latin typeface="Courier New"/>
                <a:ea typeface="Courier New"/>
                <a:cs typeface="Courier New"/>
                <a:sym typeface="Courier New"/>
              </a:rPr>
              <a:t>Trade off between inaccurate &amp; unreliable?</a:t>
            </a:r>
            <a:endParaRPr sz="2400" b="1">
              <a:solidFill>
                <a:srgbClr val="434343"/>
              </a:solidFill>
              <a:latin typeface="Courier New"/>
              <a:ea typeface="Courier New"/>
              <a:cs typeface="Courier New"/>
              <a:sym typeface="Courier New"/>
            </a:endParaRPr>
          </a:p>
          <a:p>
            <a:pPr marL="0" lvl="0" indent="0" algn="ctr" rtl="0">
              <a:lnSpc>
                <a:spcPct val="80000"/>
              </a:lnSpc>
              <a:spcBef>
                <a:spcPts val="0"/>
              </a:spcBef>
              <a:spcAft>
                <a:spcPts val="0"/>
              </a:spcAft>
              <a:buNone/>
            </a:pPr>
            <a:endParaRPr sz="2400" b="1">
              <a:solidFill>
                <a:srgbClr val="434343"/>
              </a:solidFill>
              <a:latin typeface="Courier New"/>
              <a:ea typeface="Courier New"/>
              <a:cs typeface="Courier New"/>
              <a:sym typeface="Courier New"/>
            </a:endParaRPr>
          </a:p>
          <a:p>
            <a:pPr marL="0" lvl="0" indent="0" algn="ctr" rtl="0">
              <a:lnSpc>
                <a:spcPct val="80000"/>
              </a:lnSpc>
              <a:spcBef>
                <a:spcPts val="0"/>
              </a:spcBef>
              <a:spcAft>
                <a:spcPts val="0"/>
              </a:spcAft>
              <a:buNone/>
            </a:pPr>
            <a:r>
              <a:rPr lang="en" sz="2400" b="1">
                <a:solidFill>
                  <a:srgbClr val="434343"/>
                </a:solidFill>
                <a:latin typeface="Courier New"/>
                <a:ea typeface="Courier New"/>
                <a:cs typeface="Courier New"/>
                <a:sym typeface="Courier New"/>
              </a:rPr>
              <a:t>Any better options?</a:t>
            </a:r>
            <a:endParaRPr sz="2400" b="1">
              <a:solidFill>
                <a:srgbClr val="434343"/>
              </a:solidFill>
              <a:latin typeface="Courier New"/>
              <a:ea typeface="Courier New"/>
              <a:cs typeface="Courier New"/>
              <a:sym typeface="Courier New"/>
            </a:endParaRPr>
          </a:p>
        </p:txBody>
      </p:sp>
      <p:pic>
        <p:nvPicPr>
          <p:cNvPr id="81" name="Google Shape;81;p16"/>
          <p:cNvPicPr preferRelativeResize="0"/>
          <p:nvPr/>
        </p:nvPicPr>
        <p:blipFill>
          <a:blip r:embed="rId3">
            <a:alphaModFix/>
          </a:blip>
          <a:stretch>
            <a:fillRect/>
          </a:stretch>
        </p:blipFill>
        <p:spPr>
          <a:xfrm>
            <a:off x="7961625" y="4668600"/>
            <a:ext cx="1121375" cy="410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Situation 2</a:t>
            </a:r>
            <a:endParaRPr/>
          </a:p>
        </p:txBody>
      </p:sp>
      <p:sp>
        <p:nvSpPr>
          <p:cNvPr id="87" name="Google Shape;87;p17"/>
          <p:cNvSpPr txBox="1">
            <a:spLocks noGrp="1"/>
          </p:cNvSpPr>
          <p:nvPr>
            <p:ph type="body" idx="1"/>
          </p:nvPr>
        </p:nvSpPr>
        <p:spPr>
          <a:xfrm>
            <a:off x="311700" y="1163675"/>
            <a:ext cx="8520600" cy="3416400"/>
          </a:xfrm>
          <a:prstGeom prst="rect">
            <a:avLst/>
          </a:prstGeom>
        </p:spPr>
        <p:txBody>
          <a:bodyPr spcFirstLastPara="1" wrap="square" lIns="91425" tIns="91425" rIns="91425" bIns="91425" anchor="t" anchorCtr="0">
            <a:noAutofit/>
          </a:bodyPr>
          <a:lstStyle/>
          <a:p>
            <a:pPr marL="457200" lvl="0" indent="-342900" algn="l" rtl="0">
              <a:lnSpc>
                <a:spcPct val="200000"/>
              </a:lnSpc>
              <a:spcBef>
                <a:spcPts val="0"/>
              </a:spcBef>
              <a:spcAft>
                <a:spcPts val="0"/>
              </a:spcAft>
              <a:buClr>
                <a:srgbClr val="000000"/>
              </a:buClr>
              <a:buSzPts val="1800"/>
              <a:buChar char="●"/>
            </a:pPr>
            <a:r>
              <a:rPr lang="en">
                <a:solidFill>
                  <a:srgbClr val="000000"/>
                </a:solidFill>
              </a:rPr>
              <a:t>Sensor A: a very good one with high accuracy</a:t>
            </a:r>
            <a:endParaRPr>
              <a:solidFill>
                <a:srgbClr val="000000"/>
              </a:solidFill>
            </a:endParaRPr>
          </a:p>
          <a:p>
            <a:pPr marL="457200" lvl="0" indent="-342900" algn="l" rtl="0">
              <a:lnSpc>
                <a:spcPct val="200000"/>
              </a:lnSpc>
              <a:spcBef>
                <a:spcPts val="1000"/>
              </a:spcBef>
              <a:spcAft>
                <a:spcPts val="0"/>
              </a:spcAft>
              <a:buClr>
                <a:srgbClr val="000000"/>
              </a:buClr>
              <a:buSzPts val="1800"/>
              <a:buChar char="●"/>
            </a:pPr>
            <a:r>
              <a:rPr lang="en">
                <a:solidFill>
                  <a:srgbClr val="000000"/>
                </a:solidFill>
              </a:rPr>
              <a:t>Sensor B: an ordinary one</a:t>
            </a:r>
            <a:endParaRPr>
              <a:solidFill>
                <a:srgbClr val="000000"/>
              </a:solidFill>
            </a:endParaRPr>
          </a:p>
          <a:p>
            <a:pPr marL="457200" lvl="0" indent="-342900" algn="l" rtl="0">
              <a:lnSpc>
                <a:spcPct val="200000"/>
              </a:lnSpc>
              <a:spcBef>
                <a:spcPts val="1000"/>
              </a:spcBef>
              <a:spcAft>
                <a:spcPts val="0"/>
              </a:spcAft>
              <a:buClr>
                <a:srgbClr val="000000"/>
              </a:buClr>
              <a:buSzPts val="1800"/>
              <a:buChar char="●"/>
            </a:pPr>
            <a:r>
              <a:rPr lang="en">
                <a:solidFill>
                  <a:srgbClr val="000000"/>
                </a:solidFill>
              </a:rPr>
              <a:t>Sensor C: a terrible one with poor accuracy</a:t>
            </a:r>
            <a:endParaRPr>
              <a:solidFill>
                <a:srgbClr val="000000"/>
              </a:solidFill>
            </a:endParaRPr>
          </a:p>
          <a:p>
            <a:pPr marL="0" lvl="0" indent="0" algn="l" rtl="0">
              <a:lnSpc>
                <a:spcPct val="200000"/>
              </a:lnSpc>
              <a:spcBef>
                <a:spcPts val="1000"/>
              </a:spcBef>
              <a:spcAft>
                <a:spcPts val="0"/>
              </a:spcAft>
              <a:buNone/>
            </a:pPr>
            <a:r>
              <a:rPr lang="en">
                <a:solidFill>
                  <a:srgbClr val="999999"/>
                </a:solidFill>
              </a:rPr>
              <a:t>A, B and C sensors can be of any domain, but measure the same physic unit</a:t>
            </a:r>
            <a:endParaRPr>
              <a:solidFill>
                <a:srgbClr val="999999"/>
              </a:solidFill>
            </a:endParaRPr>
          </a:p>
          <a:p>
            <a:pPr marL="457200" lvl="0" indent="0" algn="l" rtl="0">
              <a:lnSpc>
                <a:spcPct val="100000"/>
              </a:lnSpc>
              <a:spcBef>
                <a:spcPts val="1000"/>
              </a:spcBef>
              <a:spcAft>
                <a:spcPts val="1000"/>
              </a:spcAft>
              <a:buNone/>
            </a:pPr>
            <a:endParaRPr>
              <a:solidFill>
                <a:srgbClr val="000000"/>
              </a:solidFill>
            </a:endParaRPr>
          </a:p>
        </p:txBody>
      </p:sp>
      <p:pic>
        <p:nvPicPr>
          <p:cNvPr id="88" name="Google Shape;88;p17"/>
          <p:cNvPicPr preferRelativeResize="0"/>
          <p:nvPr/>
        </p:nvPicPr>
        <p:blipFill>
          <a:blip r:embed="rId3">
            <a:alphaModFix/>
          </a:blip>
          <a:stretch>
            <a:fillRect/>
          </a:stretch>
        </p:blipFill>
        <p:spPr>
          <a:xfrm>
            <a:off x="7961625" y="4668600"/>
            <a:ext cx="1121375" cy="410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Situation 2</a:t>
            </a:r>
            <a:endParaRPr/>
          </a:p>
        </p:txBody>
      </p:sp>
      <p:sp>
        <p:nvSpPr>
          <p:cNvPr id="94" name="Google Shape;94;p18"/>
          <p:cNvSpPr txBox="1">
            <a:spLocks noGrp="1"/>
          </p:cNvSpPr>
          <p:nvPr>
            <p:ph type="body" idx="1"/>
          </p:nvPr>
        </p:nvSpPr>
        <p:spPr>
          <a:xfrm>
            <a:off x="311700" y="1163675"/>
            <a:ext cx="85206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rgbClr val="000000"/>
              </a:buClr>
              <a:buSzPts val="1800"/>
              <a:buChar char="●"/>
            </a:pPr>
            <a:r>
              <a:rPr lang="en">
                <a:solidFill>
                  <a:srgbClr val="000000"/>
                </a:solidFill>
              </a:rPr>
              <a:t>A: a good sensor</a:t>
            </a:r>
            <a:endParaRPr>
              <a:solidFill>
                <a:srgbClr val="000000"/>
              </a:solidFill>
            </a:endParaRPr>
          </a:p>
          <a:p>
            <a:pPr marL="457200" lvl="0" indent="-342900" algn="l" rtl="0">
              <a:lnSpc>
                <a:spcPct val="150000"/>
              </a:lnSpc>
              <a:spcBef>
                <a:spcPts val="0"/>
              </a:spcBef>
              <a:spcAft>
                <a:spcPts val="0"/>
              </a:spcAft>
              <a:buClr>
                <a:srgbClr val="000000"/>
              </a:buClr>
              <a:buSzPts val="1800"/>
              <a:buChar char="●"/>
            </a:pPr>
            <a:r>
              <a:rPr lang="en">
                <a:solidFill>
                  <a:srgbClr val="000000"/>
                </a:solidFill>
              </a:rPr>
              <a:t>B: an ordinary sensor</a:t>
            </a:r>
            <a:endParaRPr>
              <a:solidFill>
                <a:srgbClr val="000000"/>
              </a:solidFill>
            </a:endParaRPr>
          </a:p>
          <a:p>
            <a:pPr marL="457200" lvl="0" indent="-342900" algn="l" rtl="0">
              <a:lnSpc>
                <a:spcPct val="150000"/>
              </a:lnSpc>
              <a:spcBef>
                <a:spcPts val="0"/>
              </a:spcBef>
              <a:spcAft>
                <a:spcPts val="0"/>
              </a:spcAft>
              <a:buClr>
                <a:srgbClr val="000000"/>
              </a:buClr>
              <a:buSzPts val="1800"/>
              <a:buChar char="●"/>
            </a:pPr>
            <a:r>
              <a:rPr lang="en">
                <a:solidFill>
                  <a:srgbClr val="000000"/>
                </a:solidFill>
              </a:rPr>
              <a:t>C: a bad sensor</a:t>
            </a:r>
            <a:endParaRPr>
              <a:solidFill>
                <a:srgbClr val="000000"/>
              </a:solidFill>
            </a:endParaRPr>
          </a:p>
          <a:p>
            <a:pPr marL="457200" lvl="0" indent="0" algn="l" rtl="0">
              <a:lnSpc>
                <a:spcPct val="100000"/>
              </a:lnSpc>
              <a:spcBef>
                <a:spcPts val="0"/>
              </a:spcBef>
              <a:spcAft>
                <a:spcPts val="0"/>
              </a:spcAft>
              <a:buNone/>
            </a:pPr>
            <a:endParaRPr>
              <a:solidFill>
                <a:srgbClr val="000000"/>
              </a:solidFill>
            </a:endParaRPr>
          </a:p>
          <a:p>
            <a:pPr marL="0" lvl="0" indent="0" algn="l" rtl="0">
              <a:lnSpc>
                <a:spcPct val="80000"/>
              </a:lnSpc>
              <a:spcBef>
                <a:spcPts val="0"/>
              </a:spcBef>
              <a:spcAft>
                <a:spcPts val="0"/>
              </a:spcAft>
              <a:buNone/>
            </a:pPr>
            <a:r>
              <a:rPr lang="en">
                <a:solidFill>
                  <a:srgbClr val="000000"/>
                </a:solidFill>
              </a:rPr>
              <a:t>Which might be true?</a:t>
            </a:r>
            <a:endParaRPr>
              <a:solidFill>
                <a:srgbClr val="000000"/>
              </a:solidFill>
            </a:endParaRPr>
          </a:p>
          <a:p>
            <a:pPr marL="457200" lvl="0" indent="-342900" algn="l" rtl="0">
              <a:lnSpc>
                <a:spcPct val="80000"/>
              </a:lnSpc>
              <a:spcBef>
                <a:spcPts val="1600"/>
              </a:spcBef>
              <a:spcAft>
                <a:spcPts val="0"/>
              </a:spcAft>
              <a:buClr>
                <a:srgbClr val="000000"/>
              </a:buClr>
              <a:buSzPts val="1800"/>
              <a:buAutoNum type="alphaUcPeriod"/>
            </a:pPr>
            <a:r>
              <a:rPr lang="en">
                <a:solidFill>
                  <a:srgbClr val="000000"/>
                </a:solidFill>
              </a:rPr>
              <a:t>Sensor A will give the best measurement.</a:t>
            </a:r>
            <a:endParaRPr>
              <a:solidFill>
                <a:srgbClr val="000000"/>
              </a:solidFill>
            </a:endParaRPr>
          </a:p>
          <a:p>
            <a:pPr marL="457200" lvl="0" indent="-342900" algn="l" rtl="0">
              <a:lnSpc>
                <a:spcPct val="100000"/>
              </a:lnSpc>
              <a:spcBef>
                <a:spcPts val="1000"/>
              </a:spcBef>
              <a:spcAft>
                <a:spcPts val="0"/>
              </a:spcAft>
              <a:buClr>
                <a:srgbClr val="000000"/>
              </a:buClr>
              <a:buSzPts val="1800"/>
              <a:buAutoNum type="alphaUcPeriod"/>
            </a:pPr>
            <a:r>
              <a:rPr lang="en">
                <a:solidFill>
                  <a:srgbClr val="000000"/>
                </a:solidFill>
              </a:rPr>
              <a:t>Combination of A, B &amp; C will give the best measurement.</a:t>
            </a:r>
            <a:endParaRPr>
              <a:solidFill>
                <a:srgbClr val="000000"/>
              </a:solidFill>
            </a:endParaRPr>
          </a:p>
          <a:p>
            <a:pPr marL="457200" lvl="0" indent="-342900" algn="l" rtl="0">
              <a:lnSpc>
                <a:spcPct val="100000"/>
              </a:lnSpc>
              <a:spcBef>
                <a:spcPts val="1000"/>
              </a:spcBef>
              <a:spcAft>
                <a:spcPts val="1000"/>
              </a:spcAft>
              <a:buClr>
                <a:srgbClr val="000000"/>
              </a:buClr>
              <a:buSzPts val="1800"/>
              <a:buAutoNum type="alphaUcPeriod"/>
            </a:pPr>
            <a:r>
              <a:rPr lang="en">
                <a:solidFill>
                  <a:srgbClr val="000000"/>
                </a:solidFill>
              </a:rPr>
              <a:t>Above are the same, since the worse sensors won’t contribute to the measurement done by the best one.   </a:t>
            </a:r>
            <a:endParaRPr>
              <a:solidFill>
                <a:srgbClr val="000000"/>
              </a:solidFill>
            </a:endParaRPr>
          </a:p>
        </p:txBody>
      </p:sp>
      <p:pic>
        <p:nvPicPr>
          <p:cNvPr id="95" name="Google Shape;95;p18"/>
          <p:cNvPicPr preferRelativeResize="0"/>
          <p:nvPr/>
        </p:nvPicPr>
        <p:blipFill>
          <a:blip r:embed="rId3">
            <a:alphaModFix/>
          </a:blip>
          <a:stretch>
            <a:fillRect/>
          </a:stretch>
        </p:blipFill>
        <p:spPr>
          <a:xfrm>
            <a:off x="7961625" y="4668600"/>
            <a:ext cx="1121375" cy="410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subTitle" idx="1"/>
          </p:nvPr>
        </p:nvSpPr>
        <p:spPr>
          <a:xfrm>
            <a:off x="3228450" y="1779150"/>
            <a:ext cx="26871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2. Methods</a:t>
            </a:r>
            <a:endParaRPr sz="3600"/>
          </a:p>
        </p:txBody>
      </p:sp>
      <p:pic>
        <p:nvPicPr>
          <p:cNvPr id="101" name="Google Shape;101;p19"/>
          <p:cNvPicPr preferRelativeResize="0"/>
          <p:nvPr/>
        </p:nvPicPr>
        <p:blipFill>
          <a:blip r:embed="rId3">
            <a:alphaModFix/>
          </a:blip>
          <a:stretch>
            <a:fillRect/>
          </a:stretch>
        </p:blipFill>
        <p:spPr>
          <a:xfrm>
            <a:off x="7961625" y="4668600"/>
            <a:ext cx="1121375" cy="410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 — Kalman Filter</a:t>
            </a:r>
            <a:endParaRPr/>
          </a:p>
        </p:txBody>
      </p:sp>
      <p:sp>
        <p:nvSpPr>
          <p:cNvPr id="107" name="Google Shape;107;p20"/>
          <p:cNvSpPr txBox="1">
            <a:spLocks noGrp="1"/>
          </p:cNvSpPr>
          <p:nvPr>
            <p:ph type="body" idx="1"/>
          </p:nvPr>
        </p:nvSpPr>
        <p:spPr>
          <a:xfrm>
            <a:off x="311700" y="1163675"/>
            <a:ext cx="85206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rgbClr val="000000"/>
              </a:buClr>
              <a:buSzPts val="1800"/>
              <a:buChar char="●"/>
            </a:pPr>
            <a:r>
              <a:rPr lang="en">
                <a:solidFill>
                  <a:srgbClr val="000000"/>
                </a:solidFill>
              </a:rPr>
              <a:t>Maximum Likelihood (ML) Estimation Approach</a:t>
            </a:r>
            <a:endParaRPr>
              <a:solidFill>
                <a:srgbClr val="000000"/>
              </a:solidFill>
            </a:endParaRPr>
          </a:p>
          <a:p>
            <a:pPr marL="457200" lvl="0" indent="-342900" algn="l" rtl="0">
              <a:lnSpc>
                <a:spcPct val="150000"/>
              </a:lnSpc>
              <a:spcBef>
                <a:spcPts val="0"/>
              </a:spcBef>
              <a:spcAft>
                <a:spcPts val="0"/>
              </a:spcAft>
              <a:buClr>
                <a:srgbClr val="000000"/>
              </a:buClr>
              <a:buSzPts val="1800"/>
              <a:buChar char="●"/>
            </a:pPr>
            <a:r>
              <a:rPr lang="en">
                <a:solidFill>
                  <a:srgbClr val="000000"/>
                </a:solidFill>
              </a:rPr>
              <a:t>Good at sensor fusion</a:t>
            </a:r>
            <a:endParaRPr>
              <a:solidFill>
                <a:srgbClr val="000000"/>
              </a:solidFill>
            </a:endParaRPr>
          </a:p>
          <a:p>
            <a:pPr marL="457200" lvl="0" indent="-342900" algn="l" rtl="0">
              <a:lnSpc>
                <a:spcPct val="150000"/>
              </a:lnSpc>
              <a:spcBef>
                <a:spcPts val="0"/>
              </a:spcBef>
              <a:spcAft>
                <a:spcPts val="0"/>
              </a:spcAft>
              <a:buClr>
                <a:srgbClr val="000000"/>
              </a:buClr>
              <a:buSzPts val="1800"/>
              <a:buChar char="●"/>
            </a:pPr>
            <a:r>
              <a:rPr lang="en">
                <a:solidFill>
                  <a:srgbClr val="000000"/>
                </a:solidFill>
              </a:rPr>
              <a:t>Initial state error proof</a:t>
            </a:r>
            <a:endParaRPr>
              <a:solidFill>
                <a:srgbClr val="000000"/>
              </a:solidFill>
            </a:endParaRPr>
          </a:p>
          <a:p>
            <a:pPr marL="457200" lvl="0" indent="-342900" algn="l" rtl="0">
              <a:lnSpc>
                <a:spcPct val="150000"/>
              </a:lnSpc>
              <a:spcBef>
                <a:spcPts val="0"/>
              </a:spcBef>
              <a:spcAft>
                <a:spcPts val="0"/>
              </a:spcAft>
              <a:buClr>
                <a:srgbClr val="000000"/>
              </a:buClr>
              <a:buSzPts val="1800"/>
              <a:buChar char="●"/>
            </a:pPr>
            <a:r>
              <a:rPr lang="en">
                <a:solidFill>
                  <a:srgbClr val="000000"/>
                </a:solidFill>
              </a:rPr>
              <a:t>Immune to turbulence</a:t>
            </a:r>
            <a:endParaRPr>
              <a:solidFill>
                <a:srgbClr val="000000"/>
              </a:solidFill>
            </a:endParaRPr>
          </a:p>
          <a:p>
            <a:pPr marL="0" lvl="0" indent="0" algn="l" rtl="0">
              <a:lnSpc>
                <a:spcPct val="100000"/>
              </a:lnSpc>
              <a:spcBef>
                <a:spcPts val="0"/>
              </a:spcBef>
              <a:spcAft>
                <a:spcPts val="0"/>
              </a:spcAft>
              <a:buNone/>
            </a:pPr>
            <a:endParaRPr>
              <a:solidFill>
                <a:srgbClr val="000000"/>
              </a:solidFill>
            </a:endParaRPr>
          </a:p>
          <a:p>
            <a:pPr marL="0" lvl="0" indent="0" algn="l" rtl="0">
              <a:lnSpc>
                <a:spcPct val="100000"/>
              </a:lnSpc>
              <a:spcBef>
                <a:spcPts val="1000"/>
              </a:spcBef>
              <a:spcAft>
                <a:spcPts val="1000"/>
              </a:spcAft>
              <a:buNone/>
            </a:pPr>
            <a:endParaRPr>
              <a:solidFill>
                <a:srgbClr val="000000"/>
              </a:solidFill>
            </a:endParaRPr>
          </a:p>
        </p:txBody>
      </p:sp>
      <p:pic>
        <p:nvPicPr>
          <p:cNvPr id="108" name="Google Shape;108;p20"/>
          <p:cNvPicPr preferRelativeResize="0"/>
          <p:nvPr/>
        </p:nvPicPr>
        <p:blipFill>
          <a:blip r:embed="rId3">
            <a:alphaModFix/>
          </a:blip>
          <a:stretch>
            <a:fillRect/>
          </a:stretch>
        </p:blipFill>
        <p:spPr>
          <a:xfrm>
            <a:off x="1053325" y="2837148"/>
            <a:ext cx="5513302" cy="1924050"/>
          </a:xfrm>
          <a:prstGeom prst="rect">
            <a:avLst/>
          </a:prstGeom>
          <a:noFill/>
          <a:ln>
            <a:noFill/>
          </a:ln>
        </p:spPr>
      </p:pic>
      <p:pic>
        <p:nvPicPr>
          <p:cNvPr id="109" name="Google Shape;109;p20"/>
          <p:cNvPicPr preferRelativeResize="0"/>
          <p:nvPr/>
        </p:nvPicPr>
        <p:blipFill>
          <a:blip r:embed="rId4">
            <a:alphaModFix/>
          </a:blip>
          <a:stretch>
            <a:fillRect/>
          </a:stretch>
        </p:blipFill>
        <p:spPr>
          <a:xfrm>
            <a:off x="7961625" y="4668600"/>
            <a:ext cx="1121375" cy="410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 — Particle Filter</a:t>
            </a:r>
            <a:endParaRPr/>
          </a:p>
        </p:txBody>
      </p:sp>
      <p:pic>
        <p:nvPicPr>
          <p:cNvPr id="115" name="Google Shape;115;p21"/>
          <p:cNvPicPr preferRelativeResize="0"/>
          <p:nvPr/>
        </p:nvPicPr>
        <p:blipFill>
          <a:blip r:embed="rId3">
            <a:alphaModFix/>
          </a:blip>
          <a:stretch>
            <a:fillRect/>
          </a:stretch>
        </p:blipFill>
        <p:spPr>
          <a:xfrm>
            <a:off x="7961625" y="4668600"/>
            <a:ext cx="1121375" cy="410500"/>
          </a:xfrm>
          <a:prstGeom prst="rect">
            <a:avLst/>
          </a:prstGeom>
          <a:noFill/>
          <a:ln>
            <a:noFill/>
          </a:ln>
        </p:spPr>
      </p:pic>
      <p:sp>
        <p:nvSpPr>
          <p:cNvPr id="116" name="Google Shape;116;p21"/>
          <p:cNvSpPr txBox="1"/>
          <p:nvPr/>
        </p:nvSpPr>
        <p:spPr>
          <a:xfrm>
            <a:off x="455175" y="1130350"/>
            <a:ext cx="8572500" cy="3948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Given Sample Particles </a:t>
            </a:r>
            <a:r>
              <a:rPr lang="en" b="1"/>
              <a:t>N</a:t>
            </a:r>
            <a:endParaRPr b="1"/>
          </a:p>
          <a:p>
            <a:pPr marL="0" lvl="0" indent="0" algn="ctr" rtl="0">
              <a:spcBef>
                <a:spcPts val="0"/>
              </a:spcBef>
              <a:spcAft>
                <a:spcPts val="0"/>
              </a:spcAft>
              <a:buNone/>
            </a:pPr>
            <a:r>
              <a:rPr lang="en"/>
              <a:t>|</a:t>
            </a:r>
            <a:endParaRPr/>
          </a:p>
          <a:p>
            <a:pPr marL="0" lvl="0" indent="0" algn="ctr" rtl="0">
              <a:spcBef>
                <a:spcPts val="0"/>
              </a:spcBef>
              <a:spcAft>
                <a:spcPts val="0"/>
              </a:spcAft>
              <a:buNone/>
            </a:pPr>
            <a:r>
              <a:rPr lang="en"/>
              <a:t>Update </a:t>
            </a:r>
            <a:r>
              <a:rPr lang="en" b="1"/>
              <a:t>N </a:t>
            </a:r>
            <a:r>
              <a:rPr lang="en"/>
              <a:t>particles with action equation</a:t>
            </a:r>
            <a:endParaRPr/>
          </a:p>
          <a:p>
            <a:pPr marL="0" lvl="0" indent="0" algn="ctr" rtl="0">
              <a:spcBef>
                <a:spcPts val="0"/>
              </a:spcBef>
              <a:spcAft>
                <a:spcPts val="0"/>
              </a:spcAft>
              <a:buNone/>
            </a:pPr>
            <a:r>
              <a:rPr lang="en"/>
              <a:t>|</a:t>
            </a:r>
            <a:endParaRPr/>
          </a:p>
          <a:p>
            <a:pPr marL="0" lvl="0" indent="0" algn="ctr" rtl="0">
              <a:spcBef>
                <a:spcPts val="0"/>
              </a:spcBef>
              <a:spcAft>
                <a:spcPts val="0"/>
              </a:spcAft>
              <a:buNone/>
            </a:pPr>
            <a:r>
              <a:rPr lang="en"/>
              <a:t>Get the </a:t>
            </a:r>
            <a:r>
              <a:rPr lang="en" b="1"/>
              <a:t>N</a:t>
            </a:r>
            <a:r>
              <a:rPr lang="en"/>
              <a:t> </a:t>
            </a:r>
            <a:r>
              <a:rPr lang="en" b="1"/>
              <a:t>measurement </a:t>
            </a:r>
            <a:r>
              <a:rPr lang="en"/>
              <a:t>from </a:t>
            </a:r>
            <a:r>
              <a:rPr lang="en" b="1"/>
              <a:t>N </a:t>
            </a:r>
            <a:r>
              <a:rPr lang="en"/>
              <a:t>particles</a:t>
            </a:r>
            <a:endParaRPr/>
          </a:p>
          <a:p>
            <a:pPr marL="0" lvl="0" indent="0" algn="ctr" rtl="0">
              <a:spcBef>
                <a:spcPts val="0"/>
              </a:spcBef>
              <a:spcAft>
                <a:spcPts val="0"/>
              </a:spcAft>
              <a:buNone/>
            </a:pPr>
            <a:r>
              <a:rPr lang="en"/>
              <a:t>|</a:t>
            </a:r>
            <a:endParaRPr/>
          </a:p>
          <a:p>
            <a:pPr marL="0" lvl="0" indent="0" algn="ctr" rtl="0">
              <a:spcBef>
                <a:spcPts val="0"/>
              </a:spcBef>
              <a:spcAft>
                <a:spcPts val="0"/>
              </a:spcAft>
              <a:buNone/>
            </a:pPr>
            <a:r>
              <a:rPr lang="en"/>
              <a:t>Compare with the true measurement to get the </a:t>
            </a:r>
            <a:r>
              <a:rPr lang="en" b="1"/>
              <a:t>weight</a:t>
            </a:r>
            <a:endParaRPr b="1"/>
          </a:p>
          <a:p>
            <a:pPr marL="0" lvl="0" indent="0" algn="ctr" rtl="0">
              <a:spcBef>
                <a:spcPts val="0"/>
              </a:spcBef>
              <a:spcAft>
                <a:spcPts val="0"/>
              </a:spcAft>
              <a:buNone/>
            </a:pPr>
            <a:r>
              <a:rPr lang="en" b="1"/>
              <a:t>|</a:t>
            </a:r>
            <a:endParaRPr b="1"/>
          </a:p>
          <a:p>
            <a:pPr marL="0" lvl="0" indent="0" algn="ctr" rtl="0">
              <a:spcBef>
                <a:spcPts val="0"/>
              </a:spcBef>
              <a:spcAft>
                <a:spcPts val="0"/>
              </a:spcAft>
              <a:buNone/>
            </a:pPr>
            <a:r>
              <a:rPr lang="en" b="1"/>
              <a:t>Resampling </a:t>
            </a:r>
            <a:r>
              <a:rPr lang="en"/>
              <a:t>the particles based on the </a:t>
            </a:r>
            <a:r>
              <a:rPr lang="en" b="1"/>
              <a:t>weight</a:t>
            </a:r>
            <a:endParaRPr b="1"/>
          </a:p>
          <a:p>
            <a:pPr marL="0" lvl="0" indent="0" algn="ctr" rtl="0">
              <a:spcBef>
                <a:spcPts val="0"/>
              </a:spcBef>
              <a:spcAft>
                <a:spcPts val="0"/>
              </a:spcAft>
              <a:buNone/>
            </a:pPr>
            <a:r>
              <a:rPr lang="en" b="1"/>
              <a:t>|</a:t>
            </a:r>
            <a:endParaRPr b="1"/>
          </a:p>
          <a:p>
            <a:pPr marL="0" lvl="0" indent="0" algn="ctr" rtl="0">
              <a:spcBef>
                <a:spcPts val="0"/>
              </a:spcBef>
              <a:spcAft>
                <a:spcPts val="0"/>
              </a:spcAft>
              <a:buNone/>
            </a:pPr>
            <a:r>
              <a:rPr lang="en" b="1"/>
              <a:t>Iterate again </a:t>
            </a:r>
            <a:endParaRPr b="1"/>
          </a:p>
          <a:p>
            <a:pPr marL="0" lvl="0" indent="0" algn="l" rtl="0">
              <a:spcBef>
                <a:spcPts val="0"/>
              </a:spcBef>
              <a:spcAft>
                <a:spcPts val="0"/>
              </a:spcAft>
              <a:buNone/>
            </a:pPr>
            <a:endParaRPr b="1"/>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
              <a:t>One important Key: There are different resampling methods exist for different specific tasks</a:t>
            </a:r>
            <a:endParaRPr/>
          </a:p>
          <a:p>
            <a:pPr marL="457200" lvl="0" indent="-317500" algn="l" rtl="0">
              <a:spcBef>
                <a:spcPts val="0"/>
              </a:spcBef>
              <a:spcAft>
                <a:spcPts val="0"/>
              </a:spcAft>
              <a:buSzPts val="1400"/>
              <a:buChar char="●"/>
            </a:pPr>
            <a:r>
              <a:rPr lang="en"/>
              <a:t>One unique feature: Good at nonlinear and multi-dimensional tasks.</a:t>
            </a:r>
            <a:endParaRPr/>
          </a:p>
          <a:p>
            <a:pPr marL="457200" lvl="0" indent="-317500" algn="l" rtl="0">
              <a:spcBef>
                <a:spcPts val="0"/>
              </a:spcBef>
              <a:spcAft>
                <a:spcPts val="0"/>
              </a:spcAft>
              <a:buSzPts val="1400"/>
              <a:buChar char="●"/>
            </a:pPr>
            <a:r>
              <a:rPr lang="en"/>
              <a:t>Noise at action and measurement are all Gaussian-based model </a:t>
            </a:r>
            <a:r>
              <a:rPr lang="en" b="1"/>
              <a:t>Randn(mean, variance)</a:t>
            </a:r>
            <a:endParaRPr b="1"/>
          </a:p>
          <a:p>
            <a:pPr marL="457200" lvl="0" indent="0" algn="l" rtl="0">
              <a:spcBef>
                <a:spcPts val="0"/>
              </a:spcBef>
              <a:spcAft>
                <a:spcPts val="0"/>
              </a:spcAft>
              <a:buNone/>
            </a:pPr>
            <a:endParaRPr b="1"/>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846</Words>
  <Application>Microsoft Office PowerPoint</Application>
  <PresentationFormat>On-screen Show (16:9)</PresentationFormat>
  <Paragraphs>99</Paragraphs>
  <Slides>20</Slides>
  <Notes>20</Notes>
  <HiddenSlides>0</HiddenSlides>
  <MMClips>1</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Courier New</vt:lpstr>
      <vt:lpstr>Simple Light</vt:lpstr>
      <vt:lpstr>MEAM-520 Final Project</vt:lpstr>
      <vt:lpstr>PowerPoint Presentation</vt:lpstr>
      <vt:lpstr>Situation 1</vt:lpstr>
      <vt:lpstr>Situation 1</vt:lpstr>
      <vt:lpstr>Situation 2</vt:lpstr>
      <vt:lpstr>Situation 2</vt:lpstr>
      <vt:lpstr>PowerPoint Presentation</vt:lpstr>
      <vt:lpstr>Method — Kalman Filter</vt:lpstr>
      <vt:lpstr>Method — Particle Filter</vt:lpstr>
      <vt:lpstr>PowerPoint Presentation</vt:lpstr>
      <vt:lpstr>Kalman Filter —— 1D case</vt:lpstr>
      <vt:lpstr>Kalman Filter —— 1D case with kidnapped initial state</vt:lpstr>
      <vt:lpstr>Kalman Filter —— 2D / 2D kidnapped / 2D signal lost</vt:lpstr>
      <vt:lpstr>Particle Filter —— Nonlinear Acceleration for Point Robot </vt:lpstr>
      <vt:lpstr>Particle Filter —— Nonlinear Acceleration for Point Robot  </vt:lpstr>
      <vt:lpstr>Particle Filter ——  Kidnap Case</vt:lpstr>
      <vt:lpstr>PowerPoint Presentation</vt:lpstr>
      <vt:lpstr>Kalman Filter</vt:lpstr>
      <vt:lpstr>Particle Filter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MEAM-520 Final Project</dc:title>
  <cp:lastModifiedBy>YONGXIN GUO</cp:lastModifiedBy>
  <cp:revision>1</cp:revision>
  <dcterms:modified xsi:type="dcterms:W3CDTF">2019-12-03T09:58:16Z</dcterms:modified>
</cp:coreProperties>
</file>