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86" r:id="rId4"/>
    <p:sldId id="283" r:id="rId5"/>
    <p:sldId id="284" r:id="rId6"/>
    <p:sldId id="285" r:id="rId7"/>
    <p:sldId id="287" r:id="rId8"/>
    <p:sldId id="301" r:id="rId9"/>
    <p:sldId id="288" r:id="rId10"/>
    <p:sldId id="312" r:id="rId11"/>
    <p:sldId id="303" r:id="rId12"/>
    <p:sldId id="293" r:id="rId13"/>
    <p:sldId id="294" r:id="rId14"/>
    <p:sldId id="307" r:id="rId15"/>
    <p:sldId id="313" r:id="rId16"/>
    <p:sldId id="302" r:id="rId17"/>
    <p:sldId id="308" r:id="rId18"/>
    <p:sldId id="295" r:id="rId19"/>
    <p:sldId id="297" r:id="rId20"/>
    <p:sldId id="300" r:id="rId21"/>
    <p:sldId id="306" r:id="rId22"/>
    <p:sldId id="298" r:id="rId23"/>
    <p:sldId id="296" r:id="rId24"/>
    <p:sldId id="309" r:id="rId25"/>
    <p:sldId id="304" r:id="rId26"/>
    <p:sldId id="305" r:id="rId27"/>
    <p:sldId id="281" r:id="rId28"/>
    <p:sldId id="263" r:id="rId29"/>
    <p:sldId id="259" r:id="rId30"/>
    <p:sldId id="267" r:id="rId31"/>
    <p:sldId id="268" r:id="rId32"/>
    <p:sldId id="270" r:id="rId33"/>
    <p:sldId id="264" r:id="rId34"/>
    <p:sldId id="271" r:id="rId35"/>
    <p:sldId id="272" r:id="rId36"/>
    <p:sldId id="273" r:id="rId37"/>
    <p:sldId id="265" r:id="rId38"/>
    <p:sldId id="274" r:id="rId39"/>
    <p:sldId id="275" r:id="rId40"/>
    <p:sldId id="278" r:id="rId41"/>
    <p:sldId id="266" r:id="rId42"/>
    <p:sldId id="276" r:id="rId43"/>
    <p:sldId id="277" r:id="rId44"/>
    <p:sldId id="279" r:id="rId45"/>
    <p:sldId id="28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3" autoAdjust="0"/>
    <p:restoredTop sz="94660"/>
  </p:normalViewPr>
  <p:slideViewPr>
    <p:cSldViewPr snapToGrid="0">
      <p:cViewPr>
        <p:scale>
          <a:sx n="150" d="100"/>
          <a:sy n="150" d="100"/>
        </p:scale>
        <p:origin x="964" y="2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3"/>
            <c:invertIfNegative val="0"/>
            <c:bubble3D val="0"/>
            <c:spPr>
              <a:solidFill>
                <a:srgbClr val="4B649F"/>
              </a:solidFill>
              <a:ln>
                <a:noFill/>
              </a:ln>
              <a:effectLst/>
            </c:spPr>
            <c:extLst>
              <c:ext xmlns:c16="http://schemas.microsoft.com/office/drawing/2014/chart" uri="{C3380CC4-5D6E-409C-BE32-E72D297353CC}">
                <c16:uniqueId val="{00000001-F0AF-42E9-AEC9-CBE7F044D387}"/>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2-F0AF-42E9-AEC9-CBE7F044D387}"/>
            </c:ext>
          </c:extLst>
        </c:ser>
        <c:ser>
          <c:idx val="1"/>
          <c:order val="1"/>
          <c:tx>
            <c:strRef>
              <c:f>Sheet1!$C$1</c:f>
              <c:strCache>
                <c:ptCount val="1"/>
                <c:pt idx="0">
                  <c:v>系列 2</c:v>
                </c:pt>
              </c:strCache>
            </c:strRef>
          </c:tx>
          <c:spPr>
            <a:solidFill>
              <a:srgbClr val="5E80B0"/>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3-F0AF-42E9-AEC9-CBE7F044D387}"/>
            </c:ext>
          </c:extLst>
        </c:ser>
        <c:ser>
          <c:idx val="2"/>
          <c:order val="2"/>
          <c:tx>
            <c:strRef>
              <c:f>Sheet1!$D$1</c:f>
              <c:strCache>
                <c:ptCount val="1"/>
                <c:pt idx="0">
                  <c:v>系列 3</c:v>
                </c:pt>
              </c:strCache>
            </c:strRef>
          </c:tx>
          <c:spPr>
            <a:solidFill>
              <a:srgbClr val="7DB1CD"/>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4-F0AF-42E9-AEC9-CBE7F044D387}"/>
            </c:ext>
          </c:extLst>
        </c:ser>
        <c:dLbls>
          <c:showLegendKey val="0"/>
          <c:showVal val="0"/>
          <c:showCatName val="0"/>
          <c:showSerName val="0"/>
          <c:showPercent val="0"/>
          <c:showBubbleSize val="0"/>
        </c:dLbls>
        <c:gapWidth val="219"/>
        <c:overlap val="-27"/>
        <c:axId val="186379648"/>
        <c:axId val="185948912"/>
      </c:barChart>
      <c:catAx>
        <c:axId val="18637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5948912"/>
        <c:crosses val="autoZero"/>
        <c:auto val="1"/>
        <c:lblAlgn val="ctr"/>
        <c:lblOffset val="100"/>
        <c:noMultiLvlLbl val="0"/>
      </c:catAx>
      <c:valAx>
        <c:axId val="18594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6379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rgbClr val="4B649F"/>
              </a:solidFill>
              <a:ln w="19050">
                <a:solidFill>
                  <a:schemeClr val="lt1"/>
                </a:solidFill>
              </a:ln>
              <a:effectLst/>
            </c:spPr>
            <c:extLst>
              <c:ext xmlns:c16="http://schemas.microsoft.com/office/drawing/2014/chart" uri="{C3380CC4-5D6E-409C-BE32-E72D297353CC}">
                <c16:uniqueId val="{00000001-D2F5-464C-B6F4-4D7867F7B3E3}"/>
              </c:ext>
            </c:extLst>
          </c:dPt>
          <c:dPt>
            <c:idx val="1"/>
            <c:bubble3D val="0"/>
            <c:spPr>
              <a:solidFill>
                <a:srgbClr val="5E80B0"/>
              </a:solidFill>
              <a:ln w="19050">
                <a:solidFill>
                  <a:schemeClr val="lt1"/>
                </a:solidFill>
              </a:ln>
              <a:effectLst/>
            </c:spPr>
            <c:extLst>
              <c:ext xmlns:c16="http://schemas.microsoft.com/office/drawing/2014/chart" uri="{C3380CC4-5D6E-409C-BE32-E72D297353CC}">
                <c16:uniqueId val="{00000003-D2F5-464C-B6F4-4D7867F7B3E3}"/>
              </c:ext>
            </c:extLst>
          </c:dPt>
          <c:dPt>
            <c:idx val="2"/>
            <c:bubble3D val="0"/>
            <c:spPr>
              <a:solidFill>
                <a:srgbClr val="7DB1CD"/>
              </a:solidFill>
              <a:ln w="19050">
                <a:solidFill>
                  <a:schemeClr val="lt1"/>
                </a:solidFill>
              </a:ln>
              <a:effectLst/>
            </c:spPr>
            <c:extLst>
              <c:ext xmlns:c16="http://schemas.microsoft.com/office/drawing/2014/chart" uri="{C3380CC4-5D6E-409C-BE32-E72D297353CC}">
                <c16:uniqueId val="{00000005-D2F5-464C-B6F4-4D7867F7B3E3}"/>
              </c:ext>
            </c:extLst>
          </c:dPt>
          <c:cat>
            <c:strRef>
              <c:f>Sheet1!$A$2:$A$4</c:f>
              <c:strCache>
                <c:ptCount val="3"/>
                <c:pt idx="0">
                  <c:v>第一季度</c:v>
                </c:pt>
                <c:pt idx="1">
                  <c:v>第二季度</c:v>
                </c:pt>
                <c:pt idx="2">
                  <c:v>第三季度</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D2F5-464C-B6F4-4D7867F7B3E3}"/>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08B-46C6-83FC-A73644375D16}"/>
            </c:ext>
          </c:extLst>
        </c:ser>
        <c:ser>
          <c:idx val="1"/>
          <c:order val="1"/>
          <c:tx>
            <c:strRef>
              <c:f>Sheet1!$C$1</c:f>
              <c:strCache>
                <c:ptCount val="1"/>
                <c:pt idx="0">
                  <c:v>系列 2</c:v>
                </c:pt>
              </c:strCache>
            </c:strRef>
          </c:tx>
          <c:spPr>
            <a:solidFill>
              <a:srgbClr val="4B649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08B-46C6-83FC-A73644375D16}"/>
            </c:ext>
          </c:extLst>
        </c:ser>
        <c:ser>
          <c:idx val="2"/>
          <c:order val="2"/>
          <c:tx>
            <c:strRef>
              <c:f>Sheet1!$D$1</c:f>
              <c:strCache>
                <c:ptCount val="1"/>
                <c:pt idx="0">
                  <c:v>系列 3</c:v>
                </c:pt>
              </c:strCache>
            </c:strRef>
          </c:tx>
          <c:spPr>
            <a:solidFill>
              <a:srgbClr val="7DB1C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08B-46C6-83FC-A73644375D16}"/>
            </c:ext>
          </c:extLst>
        </c:ser>
        <c:ser>
          <c:idx val="3"/>
          <c:order val="3"/>
          <c:tx>
            <c:strRef>
              <c:f>Sheet1!$E$1</c:f>
              <c:strCache>
                <c:ptCount val="1"/>
                <c:pt idx="0">
                  <c:v>系列4</c:v>
                </c:pt>
              </c:strCache>
            </c:strRef>
          </c:tx>
          <c:spPr>
            <a:solidFill>
              <a:srgbClr val="7DB1C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Sheet1!$E$2:$E$5</c:f>
              <c:numCache>
                <c:formatCode>General</c:formatCode>
                <c:ptCount val="4"/>
                <c:pt idx="0">
                  <c:v>3</c:v>
                </c:pt>
                <c:pt idx="1">
                  <c:v>1.5</c:v>
                </c:pt>
                <c:pt idx="2">
                  <c:v>2</c:v>
                </c:pt>
                <c:pt idx="3">
                  <c:v>3.5</c:v>
                </c:pt>
              </c:numCache>
            </c:numRef>
          </c:val>
          <c:extLst>
            <c:ext xmlns:c16="http://schemas.microsoft.com/office/drawing/2014/chart" uri="{C3380CC4-5D6E-409C-BE32-E72D297353CC}">
              <c16:uniqueId val="{00000003-508B-46C6-83FC-A73644375D16}"/>
            </c:ext>
          </c:extLst>
        </c:ser>
        <c:dLbls>
          <c:dLblPos val="outEnd"/>
          <c:showLegendKey val="0"/>
          <c:showVal val="1"/>
          <c:showCatName val="0"/>
          <c:showSerName val="0"/>
          <c:showPercent val="0"/>
          <c:showBubbleSize val="0"/>
        </c:dLbls>
        <c:gapWidth val="219"/>
        <c:overlap val="-27"/>
        <c:axId val="902191680"/>
        <c:axId val="971438848"/>
      </c:barChart>
      <c:catAx>
        <c:axId val="902191680"/>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71438848"/>
        <c:crosses val="autoZero"/>
        <c:auto val="1"/>
        <c:lblAlgn val="ctr"/>
        <c:lblOffset val="100"/>
        <c:noMultiLvlLbl val="0"/>
      </c:catAx>
      <c:valAx>
        <c:axId val="971438848"/>
        <c:scaling>
          <c:orientation val="minMax"/>
          <c:max val="5"/>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02191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4DBC0E-06DF-4452-B21C-13EF073AF063}" type="datetimeFigureOut">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E5E5E4-3DB3-4B86-AECB-FF86B4A0601C}" type="slidenum">
              <a:rPr lang="zh-CN" altLang="en-US" smtClean="0"/>
              <a:t>‹#›</a:t>
            </a:fld>
            <a:endParaRPr lang="zh-CN" altLang="en-US"/>
          </a:p>
        </p:txBody>
      </p:sp>
    </p:spTree>
    <p:extLst>
      <p:ext uri="{BB962C8B-B14F-4D97-AF65-F5344CB8AC3E}">
        <p14:creationId xmlns:p14="http://schemas.microsoft.com/office/powerpoint/2010/main" val="222540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69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44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4DBC0E-06DF-4452-B21C-13EF073AF063}" type="datetimeFigureOut">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E5E5E4-3DB3-4B86-AECB-FF86B4A0601C}" type="slidenum">
              <a:rPr lang="zh-CN" altLang="en-US" smtClean="0"/>
              <a:t>‹#›</a:t>
            </a:fld>
            <a:endParaRPr lang="zh-CN" altLang="en-US"/>
          </a:p>
        </p:txBody>
      </p:sp>
    </p:spTree>
    <p:extLst>
      <p:ext uri="{BB962C8B-B14F-4D97-AF65-F5344CB8AC3E}">
        <p14:creationId xmlns:p14="http://schemas.microsoft.com/office/powerpoint/2010/main" val="346050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4DBC0E-06DF-4452-B21C-13EF073AF063}" type="datetimeFigureOut">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E5E5E4-3DB3-4B86-AECB-FF86B4A0601C}" type="slidenum">
              <a:rPr lang="zh-CN" altLang="en-US" smtClean="0"/>
              <a:t>‹#›</a:t>
            </a:fld>
            <a:endParaRPr lang="zh-CN" altLang="en-US"/>
          </a:p>
        </p:txBody>
      </p:sp>
    </p:spTree>
    <p:extLst>
      <p:ext uri="{BB962C8B-B14F-4D97-AF65-F5344CB8AC3E}">
        <p14:creationId xmlns:p14="http://schemas.microsoft.com/office/powerpoint/2010/main" val="328117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4DBC0E-06DF-4452-B21C-13EF073AF063}" type="datetimeFigureOut">
              <a:rPr lang="zh-CN" altLang="en-US" smtClean="0"/>
              <a:t>2023/1/25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E5E5E4-3DB3-4B86-AECB-FF86B4A0601C}" type="slidenum">
              <a:rPr lang="zh-CN" altLang="en-US" smtClean="0"/>
              <a:t>‹#›</a:t>
            </a:fld>
            <a:endParaRPr lang="zh-CN" altLang="en-US"/>
          </a:p>
        </p:txBody>
      </p:sp>
    </p:spTree>
    <p:extLst>
      <p:ext uri="{BB962C8B-B14F-4D97-AF65-F5344CB8AC3E}">
        <p14:creationId xmlns:p14="http://schemas.microsoft.com/office/powerpoint/2010/main" val="198021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4DBC0E-06DF-4452-B21C-13EF073AF063}" type="datetimeFigureOut">
              <a:rPr lang="zh-CN" altLang="en-US" smtClean="0"/>
              <a:t>2023/1/25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E5E5E4-3DB3-4B86-AECB-FF86B4A0601C}" type="slidenum">
              <a:rPr lang="zh-CN" altLang="en-US" smtClean="0"/>
              <a:t>‹#›</a:t>
            </a:fld>
            <a:endParaRPr lang="zh-CN" altLang="en-US"/>
          </a:p>
        </p:txBody>
      </p:sp>
    </p:spTree>
    <p:extLst>
      <p:ext uri="{BB962C8B-B14F-4D97-AF65-F5344CB8AC3E}">
        <p14:creationId xmlns:p14="http://schemas.microsoft.com/office/powerpoint/2010/main" val="41395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4DBC0E-06DF-4452-B21C-13EF073AF063}" type="datetimeFigureOut">
              <a:rPr lang="zh-CN" altLang="en-US" smtClean="0"/>
              <a:t>2023/1/25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E5E5E4-3DB3-4B86-AECB-FF86B4A0601C}" type="slidenum">
              <a:rPr lang="zh-CN" altLang="en-US" smtClean="0"/>
              <a:t>‹#›</a:t>
            </a:fld>
            <a:endParaRPr lang="zh-CN" altLang="en-US"/>
          </a:p>
        </p:txBody>
      </p:sp>
    </p:spTree>
    <p:extLst>
      <p:ext uri="{BB962C8B-B14F-4D97-AF65-F5344CB8AC3E}">
        <p14:creationId xmlns:p14="http://schemas.microsoft.com/office/powerpoint/2010/main" val="81273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4DBC0E-06DF-4452-B21C-13EF073AF063}" type="datetimeFigureOut">
              <a:rPr lang="zh-CN" altLang="en-US" smtClean="0"/>
              <a:t>2023/1/25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E5E5E4-3DB3-4B86-AECB-FF86B4A0601C}" type="slidenum">
              <a:rPr lang="zh-CN" altLang="en-US" smtClean="0"/>
              <a:t>‹#›</a:t>
            </a:fld>
            <a:endParaRPr lang="zh-CN" altLang="en-US"/>
          </a:p>
        </p:txBody>
      </p:sp>
    </p:spTree>
    <p:extLst>
      <p:ext uri="{BB962C8B-B14F-4D97-AF65-F5344CB8AC3E}">
        <p14:creationId xmlns:p14="http://schemas.microsoft.com/office/powerpoint/2010/main" val="342318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970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DBC0E-06DF-4452-B21C-13EF073AF063}" type="datetimeFigureOut">
              <a:rPr lang="zh-CN" altLang="en-US" smtClean="0"/>
              <a:t>2023/1/25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5E5E4-3DB3-4B86-AECB-FF86B4A0601C}" type="slidenum">
              <a:rPr lang="zh-CN" altLang="en-US" smtClean="0"/>
              <a:t>‹#›</a:t>
            </a:fld>
            <a:endParaRPr lang="zh-CN" altLang="en-US"/>
          </a:p>
        </p:txBody>
      </p:sp>
    </p:spTree>
    <p:extLst>
      <p:ext uri="{BB962C8B-B14F-4D97-AF65-F5344CB8AC3E}">
        <p14:creationId xmlns:p14="http://schemas.microsoft.com/office/powerpoint/2010/main" val="3089370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sp>
        <p:nvSpPr>
          <p:cNvPr id="48" name="任意多边形 47"/>
          <p:cNvSpPr/>
          <p:nvPr/>
        </p:nvSpPr>
        <p:spPr>
          <a:xfrm rot="5400000">
            <a:off x="1519352" y="-1062151"/>
            <a:ext cx="914403" cy="3953105"/>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2002221" y="2633388"/>
            <a:ext cx="7997702" cy="1107996"/>
          </a:xfrm>
          <a:prstGeom prst="rect">
            <a:avLst/>
          </a:prstGeom>
          <a:noFill/>
        </p:spPr>
        <p:txBody>
          <a:bodyPr wrap="none" rtlCol="0">
            <a:spAutoFit/>
          </a:bodyPr>
          <a:lstStyle/>
          <a:p>
            <a:r>
              <a:rPr lang="en-US" altLang="zh-CN" sz="6600" b="1" dirty="0">
                <a:solidFill>
                  <a:srgbClr val="4B649F"/>
                </a:solidFill>
              </a:rPr>
              <a:t>Data Insight Report</a:t>
            </a:r>
            <a:endParaRPr lang="zh-CN" altLang="en-US" sz="6600" b="1" dirty="0">
              <a:solidFill>
                <a:srgbClr val="4B649F"/>
              </a:solidFill>
            </a:endParaRPr>
          </a:p>
        </p:txBody>
      </p:sp>
      <p:grpSp>
        <p:nvGrpSpPr>
          <p:cNvPr id="1027" name="组合 1026"/>
          <p:cNvGrpSpPr/>
          <p:nvPr/>
        </p:nvGrpSpPr>
        <p:grpSpPr>
          <a:xfrm>
            <a:off x="2094751" y="3898806"/>
            <a:ext cx="317004" cy="317004"/>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KSO_Shape"/>
            <p:cNvSpPr>
              <a:spLocks/>
            </p:cNvSpPr>
            <p:nvPr/>
          </p:nvSpPr>
          <p:spPr bwMode="auto">
            <a:xfrm>
              <a:off x="2799869" y="3907938"/>
              <a:ext cx="166226" cy="21356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028" name="文本框 1027"/>
          <p:cNvSpPr txBox="1"/>
          <p:nvPr/>
        </p:nvSpPr>
        <p:spPr>
          <a:xfrm>
            <a:off x="2411755" y="3846478"/>
            <a:ext cx="1817805" cy="369332"/>
          </a:xfrm>
          <a:prstGeom prst="rect">
            <a:avLst/>
          </a:prstGeom>
          <a:noFill/>
        </p:spPr>
        <p:txBody>
          <a:bodyPr wrap="none" rtlCol="0">
            <a:spAutoFit/>
          </a:bodyPr>
          <a:lstStyle/>
          <a:p>
            <a:r>
              <a:rPr lang="en-US" altLang="zh-CN" dirty="0"/>
              <a:t>Yongyao</a:t>
            </a:r>
            <a:r>
              <a:rPr lang="zh-CN" altLang="en-US" dirty="0"/>
              <a:t> </a:t>
            </a:r>
            <a:r>
              <a:rPr lang="en-US" altLang="zh-CN" dirty="0"/>
              <a:t>Huang</a:t>
            </a:r>
            <a:endParaRPr lang="zh-CN" altLang="en-US" dirty="0"/>
          </a:p>
        </p:txBody>
      </p:sp>
      <p:sp>
        <p:nvSpPr>
          <p:cNvPr id="1067" name="文本框 1066"/>
          <p:cNvSpPr txBox="1"/>
          <p:nvPr/>
        </p:nvSpPr>
        <p:spPr>
          <a:xfrm>
            <a:off x="112120" y="688829"/>
            <a:ext cx="3780202" cy="523220"/>
          </a:xfrm>
          <a:prstGeom prst="rect">
            <a:avLst/>
          </a:prstGeom>
          <a:noFill/>
        </p:spPr>
        <p:txBody>
          <a:bodyPr wrap="none" rtlCol="0">
            <a:spAutoFit/>
          </a:bodyPr>
          <a:lstStyle/>
          <a:p>
            <a:r>
              <a:rPr lang="en-US" altLang="zh-CN" sz="2800" b="1" dirty="0" err="1">
                <a:solidFill>
                  <a:schemeClr val="bg1"/>
                </a:solidFill>
              </a:rPr>
              <a:t>Stenelem</a:t>
            </a:r>
            <a:r>
              <a:rPr lang="en-US" altLang="zh-CN" sz="2800" b="1" dirty="0">
                <a:solidFill>
                  <a:schemeClr val="bg1"/>
                </a:solidFill>
              </a:rPr>
              <a:t> Superstore</a:t>
            </a:r>
            <a:endParaRPr lang="zh-CN" altLang="en-US" sz="2800" b="1" dirty="0">
              <a:solidFill>
                <a:schemeClr val="bg1"/>
              </a:solidFill>
            </a:endParaRPr>
          </a:p>
        </p:txBody>
      </p:sp>
      <p:sp>
        <p:nvSpPr>
          <p:cNvPr id="1068" name="矩形 1067"/>
          <p:cNvSpPr/>
          <p:nvPr/>
        </p:nvSpPr>
        <p:spPr>
          <a:xfrm>
            <a:off x="1466438" y="2440422"/>
            <a:ext cx="9677812"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9" name="矩形 1068"/>
          <p:cNvSpPr/>
          <p:nvPr/>
        </p:nvSpPr>
        <p:spPr>
          <a:xfrm>
            <a:off x="10906761" y="4237823"/>
            <a:ext cx="474978" cy="47497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10637696" y="4008084"/>
            <a:ext cx="474978" cy="474978"/>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1308392" y="2234042"/>
            <a:ext cx="474978" cy="47497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60792" y="2386442"/>
            <a:ext cx="474978" cy="47497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C41A95EF-9E53-4A41-9692-2BAB8A818FEA}"/>
              </a:ext>
            </a:extLst>
          </p:cNvPr>
          <p:cNvSpPr txBox="1"/>
          <p:nvPr/>
        </p:nvSpPr>
        <p:spPr>
          <a:xfrm>
            <a:off x="6945415" y="3850986"/>
            <a:ext cx="3454792" cy="369332"/>
          </a:xfrm>
          <a:prstGeom prst="rect">
            <a:avLst/>
          </a:prstGeom>
          <a:noFill/>
        </p:spPr>
        <p:txBody>
          <a:bodyPr wrap="none" rtlCol="0">
            <a:spAutoFit/>
          </a:bodyPr>
          <a:lstStyle/>
          <a:p>
            <a:r>
              <a:rPr lang="en-US" altLang="zh-CN" dirty="0"/>
              <a:t>Period:</a:t>
            </a:r>
            <a:r>
              <a:rPr lang="en-US" altLang="zh-CN" dirty="0">
                <a:solidFill>
                  <a:srgbClr val="FF0000"/>
                </a:solidFill>
              </a:rPr>
              <a:t>01/01/2017—31/08/2018</a:t>
            </a:r>
            <a:endParaRPr lang="zh-CN" altLang="en-US" dirty="0">
              <a:solidFill>
                <a:srgbClr val="FF0000"/>
              </a:solidFill>
            </a:endParaRPr>
          </a:p>
        </p:txBody>
      </p:sp>
    </p:spTree>
    <p:extLst>
      <p:ext uri="{BB962C8B-B14F-4D97-AF65-F5344CB8AC3E}">
        <p14:creationId xmlns:p14="http://schemas.microsoft.com/office/powerpoint/2010/main" val="901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38716" y="552302"/>
            <a:ext cx="3262432" cy="646331"/>
          </a:xfrm>
          <a:prstGeom prst="rect">
            <a:avLst/>
          </a:prstGeom>
          <a:noFill/>
        </p:spPr>
        <p:txBody>
          <a:bodyPr wrap="none" rtlCol="0">
            <a:spAutoFit/>
          </a:bodyPr>
          <a:lstStyle/>
          <a:p>
            <a:r>
              <a:rPr lang="en-US" altLang="zh-CN" sz="3600" dirty="0">
                <a:solidFill>
                  <a:schemeClr val="bg1"/>
                </a:solidFill>
              </a:rPr>
              <a:t>Product Insight</a:t>
            </a:r>
          </a:p>
        </p:txBody>
      </p:sp>
      <p:sp>
        <p:nvSpPr>
          <p:cNvPr id="31" name="KSO_Shape">
            <a:extLst>
              <a:ext uri="{FF2B5EF4-FFF2-40B4-BE49-F238E27FC236}">
                <a16:creationId xmlns:a16="http://schemas.microsoft.com/office/drawing/2014/main" id="{74C30046-7456-482B-87F9-ABC38E80D930}"/>
              </a:ext>
            </a:extLst>
          </p:cNvPr>
          <p:cNvSpPr/>
          <p:nvPr/>
        </p:nvSpPr>
        <p:spPr>
          <a:xfrm>
            <a:off x="762187" y="552302"/>
            <a:ext cx="456826" cy="67180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accent1"/>
              </a:solidFill>
              <a:cs typeface="+mn-ea"/>
              <a:sym typeface="+mn-lt"/>
            </a:endParaRPr>
          </a:p>
        </p:txBody>
      </p:sp>
      <p:sp>
        <p:nvSpPr>
          <p:cNvPr id="9" name="文本框 8">
            <a:extLst>
              <a:ext uri="{FF2B5EF4-FFF2-40B4-BE49-F238E27FC236}">
                <a16:creationId xmlns:a16="http://schemas.microsoft.com/office/drawing/2014/main" id="{8F8488C0-5C4A-4BB2-8430-B771A9ACC561}"/>
              </a:ext>
            </a:extLst>
          </p:cNvPr>
          <p:cNvSpPr txBox="1"/>
          <p:nvPr/>
        </p:nvSpPr>
        <p:spPr>
          <a:xfrm>
            <a:off x="-928" y="1581151"/>
            <a:ext cx="6096928" cy="369332"/>
          </a:xfrm>
          <a:prstGeom prst="rect">
            <a:avLst/>
          </a:prstGeom>
          <a:noFill/>
        </p:spPr>
        <p:txBody>
          <a:bodyPr wrap="square">
            <a:spAutoFit/>
          </a:bodyPr>
          <a:lstStyle/>
          <a:p>
            <a:pPr algn="ctr"/>
            <a:r>
              <a:rPr lang="en-US" altLang="zh-CN" dirty="0"/>
              <a:t>Focus on: Product category</a:t>
            </a:r>
          </a:p>
        </p:txBody>
      </p:sp>
      <p:sp>
        <p:nvSpPr>
          <p:cNvPr id="21" name="文本框 20">
            <a:extLst>
              <a:ext uri="{FF2B5EF4-FFF2-40B4-BE49-F238E27FC236}">
                <a16:creationId xmlns:a16="http://schemas.microsoft.com/office/drawing/2014/main" id="{64C6911E-3B70-4DAA-8D2C-9FB76D8FB2C4}"/>
              </a:ext>
            </a:extLst>
          </p:cNvPr>
          <p:cNvSpPr txBox="1"/>
          <p:nvPr/>
        </p:nvSpPr>
        <p:spPr>
          <a:xfrm>
            <a:off x="1279603" y="2297213"/>
            <a:ext cx="4301583" cy="369332"/>
          </a:xfrm>
          <a:prstGeom prst="rect">
            <a:avLst/>
          </a:prstGeom>
          <a:noFill/>
        </p:spPr>
        <p:txBody>
          <a:bodyPr wrap="square">
            <a:spAutoFit/>
          </a:bodyPr>
          <a:lstStyle/>
          <a:p>
            <a:pPr algn="ctr"/>
            <a:r>
              <a:rPr lang="en-US" altLang="zh-CN" dirty="0"/>
              <a:t>Bottom 5 sales in product categories</a:t>
            </a:r>
          </a:p>
        </p:txBody>
      </p:sp>
      <p:sp>
        <p:nvSpPr>
          <p:cNvPr id="25" name="文本框 24">
            <a:extLst>
              <a:ext uri="{FF2B5EF4-FFF2-40B4-BE49-F238E27FC236}">
                <a16:creationId xmlns:a16="http://schemas.microsoft.com/office/drawing/2014/main" id="{D41B349E-479C-4127-9BE9-A07A2A174FA0}"/>
              </a:ext>
            </a:extLst>
          </p:cNvPr>
          <p:cNvSpPr txBox="1"/>
          <p:nvPr/>
        </p:nvSpPr>
        <p:spPr>
          <a:xfrm>
            <a:off x="272334" y="5783034"/>
            <a:ext cx="11079200" cy="923330"/>
          </a:xfrm>
          <a:prstGeom prst="rect">
            <a:avLst/>
          </a:prstGeom>
          <a:noFill/>
        </p:spPr>
        <p:txBody>
          <a:bodyPr wrap="square">
            <a:spAutoFit/>
          </a:bodyPr>
          <a:lstStyle/>
          <a:p>
            <a:pPr algn="ctr"/>
            <a:r>
              <a:rPr lang="en-US" altLang="zh-CN" dirty="0"/>
              <a:t>Product team Suggestions: Set base line to review if the product category need to be cut out</a:t>
            </a:r>
          </a:p>
          <a:p>
            <a:pPr algn="ctr"/>
            <a:r>
              <a:rPr lang="en-US" altLang="zh-CN" dirty="0"/>
              <a:t>how can keep top 10 continue growing because it is provide most of the sales</a:t>
            </a:r>
          </a:p>
          <a:p>
            <a:pPr algn="ctr"/>
            <a:r>
              <a:rPr lang="en-US" altLang="zh-CN" dirty="0"/>
              <a:t>Data </a:t>
            </a:r>
            <a:r>
              <a:rPr lang="en-US" altLang="zh-CN" dirty="0" err="1"/>
              <a:t>team:industrial</a:t>
            </a:r>
            <a:r>
              <a:rPr lang="en-US" altLang="zh-CN" dirty="0"/>
              <a:t>/direct component data to compare performance</a:t>
            </a:r>
          </a:p>
        </p:txBody>
      </p:sp>
      <p:pic>
        <p:nvPicPr>
          <p:cNvPr id="6" name="图片 5" descr="图表, 条形图&#10;&#10;描述已自动生成">
            <a:extLst>
              <a:ext uri="{FF2B5EF4-FFF2-40B4-BE49-F238E27FC236}">
                <a16:creationId xmlns:a16="http://schemas.microsoft.com/office/drawing/2014/main" id="{06372871-EAC5-4115-BC8C-0D451FDA5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347" y="2666545"/>
            <a:ext cx="5777554" cy="2808109"/>
          </a:xfrm>
          <a:prstGeom prst="rect">
            <a:avLst/>
          </a:prstGeom>
        </p:spPr>
      </p:pic>
    </p:spTree>
    <p:extLst>
      <p:ext uri="{BB962C8B-B14F-4D97-AF65-F5344CB8AC3E}">
        <p14:creationId xmlns:p14="http://schemas.microsoft.com/office/powerpoint/2010/main" val="89321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38716" y="552302"/>
            <a:ext cx="3262432" cy="646331"/>
          </a:xfrm>
          <a:prstGeom prst="rect">
            <a:avLst/>
          </a:prstGeom>
          <a:noFill/>
        </p:spPr>
        <p:txBody>
          <a:bodyPr wrap="none" rtlCol="0">
            <a:spAutoFit/>
          </a:bodyPr>
          <a:lstStyle/>
          <a:p>
            <a:r>
              <a:rPr lang="en-US" altLang="zh-CN" sz="3600" dirty="0">
                <a:solidFill>
                  <a:schemeClr val="bg1"/>
                </a:solidFill>
              </a:rPr>
              <a:t>Product Insight</a:t>
            </a:r>
          </a:p>
        </p:txBody>
      </p:sp>
      <p:sp>
        <p:nvSpPr>
          <p:cNvPr id="31" name="KSO_Shape">
            <a:extLst>
              <a:ext uri="{FF2B5EF4-FFF2-40B4-BE49-F238E27FC236}">
                <a16:creationId xmlns:a16="http://schemas.microsoft.com/office/drawing/2014/main" id="{74C30046-7456-482B-87F9-ABC38E80D930}"/>
              </a:ext>
            </a:extLst>
          </p:cNvPr>
          <p:cNvSpPr/>
          <p:nvPr/>
        </p:nvSpPr>
        <p:spPr>
          <a:xfrm>
            <a:off x="762187" y="552302"/>
            <a:ext cx="456826" cy="67180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accent1"/>
              </a:solidFill>
              <a:cs typeface="+mn-ea"/>
              <a:sym typeface="+mn-lt"/>
            </a:endParaRPr>
          </a:p>
        </p:txBody>
      </p:sp>
      <p:sp>
        <p:nvSpPr>
          <p:cNvPr id="3" name="文本框 2">
            <a:extLst>
              <a:ext uri="{FF2B5EF4-FFF2-40B4-BE49-F238E27FC236}">
                <a16:creationId xmlns:a16="http://schemas.microsoft.com/office/drawing/2014/main" id="{2D0C283F-162E-4ACB-B145-FB1899B88AAE}"/>
              </a:ext>
            </a:extLst>
          </p:cNvPr>
          <p:cNvSpPr txBox="1"/>
          <p:nvPr/>
        </p:nvSpPr>
        <p:spPr>
          <a:xfrm flipH="1">
            <a:off x="2472915" y="5850012"/>
            <a:ext cx="6458112" cy="646331"/>
          </a:xfrm>
          <a:prstGeom prst="rect">
            <a:avLst/>
          </a:prstGeom>
          <a:noFill/>
        </p:spPr>
        <p:txBody>
          <a:bodyPr wrap="square" rtlCol="0">
            <a:spAutoFit/>
          </a:bodyPr>
          <a:lstStyle/>
          <a:p>
            <a:r>
              <a:rPr lang="en-US" altLang="zh-CN" dirty="0"/>
              <a:t>There is no </a:t>
            </a:r>
            <a:r>
              <a:rPr lang="en-US" altLang="zh-CN" dirty="0" err="1"/>
              <a:t>abvious</a:t>
            </a:r>
            <a:r>
              <a:rPr lang="en-US" altLang="zh-CN" dirty="0"/>
              <a:t> trend In the product/region chart, show no obvious product preferences between different region</a:t>
            </a:r>
            <a:endParaRPr lang="zh-CN" altLang="en-US" dirty="0"/>
          </a:p>
        </p:txBody>
      </p:sp>
      <p:pic>
        <p:nvPicPr>
          <p:cNvPr id="6" name="图片 5" descr="图表, 条形图&#10;&#10;描述已自动生成">
            <a:extLst>
              <a:ext uri="{FF2B5EF4-FFF2-40B4-BE49-F238E27FC236}">
                <a16:creationId xmlns:a16="http://schemas.microsoft.com/office/drawing/2014/main" id="{9B65F8CA-78B1-4695-9F74-22AAAB0D5A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598" y="2370277"/>
            <a:ext cx="10917471" cy="2840647"/>
          </a:xfrm>
          <a:prstGeom prst="rect">
            <a:avLst/>
          </a:prstGeom>
        </p:spPr>
      </p:pic>
    </p:spTree>
    <p:extLst>
      <p:ext uri="{BB962C8B-B14F-4D97-AF65-F5344CB8AC3E}">
        <p14:creationId xmlns:p14="http://schemas.microsoft.com/office/powerpoint/2010/main" val="1152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375"/>
            <a:ext cx="5619750" cy="1965136"/>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55055" y="2598003"/>
            <a:ext cx="5708293" cy="830997"/>
          </a:xfrm>
          <a:prstGeom prst="rect">
            <a:avLst/>
          </a:prstGeom>
          <a:noFill/>
        </p:spPr>
        <p:txBody>
          <a:bodyPr wrap="square" rtlCol="0">
            <a:spAutoFit/>
          </a:bodyPr>
          <a:lstStyle/>
          <a:p>
            <a:pPr algn="ctr"/>
            <a:r>
              <a:rPr lang="en-US" altLang="zh-CN" sz="4800" b="1" dirty="0">
                <a:solidFill>
                  <a:srgbClr val="4B649F"/>
                </a:solidFill>
              </a:rPr>
              <a:t>Part 3</a:t>
            </a:r>
            <a:endParaRPr lang="zh-CN" altLang="en-US" sz="4800" b="1" dirty="0">
              <a:solidFill>
                <a:srgbClr val="4B649F"/>
              </a:solidFill>
            </a:endParaRPr>
          </a:p>
        </p:txBody>
      </p:sp>
      <p:sp>
        <p:nvSpPr>
          <p:cNvPr id="5" name="文本框 4"/>
          <p:cNvSpPr txBox="1"/>
          <p:nvPr/>
        </p:nvSpPr>
        <p:spPr>
          <a:xfrm>
            <a:off x="5855056" y="3406698"/>
            <a:ext cx="5708293" cy="739754"/>
          </a:xfrm>
          <a:prstGeom prst="rect">
            <a:avLst/>
          </a:prstGeom>
          <a:noFill/>
        </p:spPr>
        <p:txBody>
          <a:bodyPr wrap="square" rtlCol="0">
            <a:spAutoFit/>
          </a:bodyPr>
          <a:lstStyle/>
          <a:p>
            <a:pPr algn="ctr">
              <a:lnSpc>
                <a:spcPct val="150000"/>
              </a:lnSpc>
            </a:pPr>
            <a:r>
              <a:rPr lang="en-US" altLang="zh-CN" sz="3200" b="1" dirty="0">
                <a:solidFill>
                  <a:schemeClr val="tx1">
                    <a:lumMod val="75000"/>
                    <a:lumOff val="25000"/>
                  </a:schemeClr>
                </a:solidFill>
              </a:rPr>
              <a:t>Region Insight</a:t>
            </a:r>
            <a:endParaRPr lang="zh-CN" altLang="en-US" sz="3200" b="1" dirty="0">
              <a:solidFill>
                <a:schemeClr val="tx1">
                  <a:lumMod val="75000"/>
                  <a:lumOff val="25000"/>
                </a:schemeClr>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grpSp>
        <p:nvGrpSpPr>
          <p:cNvPr id="12" name="组合 11"/>
          <p:cNvGrpSpPr/>
          <p:nvPr/>
        </p:nvGrpSpPr>
        <p:grpSpPr>
          <a:xfrm>
            <a:off x="1510646" y="2215901"/>
            <a:ext cx="2598458" cy="259845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97696" y="2335059"/>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C593A7C4-27FF-4571-A31C-7C0D45F58683}"/>
              </a:ext>
            </a:extLst>
          </p:cNvPr>
          <p:cNvGrpSpPr/>
          <p:nvPr/>
        </p:nvGrpSpPr>
        <p:grpSpPr>
          <a:xfrm>
            <a:off x="2268239" y="2979002"/>
            <a:ext cx="1086707" cy="1080986"/>
            <a:chOff x="922338" y="1316038"/>
            <a:chExt cx="301625" cy="300037"/>
          </a:xfrm>
          <a:solidFill>
            <a:srgbClr val="4B649F"/>
          </a:solidFill>
        </p:grpSpPr>
        <p:sp>
          <p:nvSpPr>
            <p:cNvPr id="17" name="Freeform 5">
              <a:extLst>
                <a:ext uri="{FF2B5EF4-FFF2-40B4-BE49-F238E27FC236}">
                  <a16:creationId xmlns:a16="http://schemas.microsoft.com/office/drawing/2014/main" id="{ACCC36AD-2C4B-4097-B9B3-CA4A78FC5902}"/>
                </a:ext>
              </a:extLst>
            </p:cNvPr>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endParaRPr lang="zh-CN" altLang="en-US">
                <a:solidFill>
                  <a:schemeClr val="accent1"/>
                </a:solidFill>
                <a:cs typeface="+mn-ea"/>
                <a:sym typeface="+mn-lt"/>
              </a:endParaRPr>
            </a:p>
          </p:txBody>
        </p:sp>
        <p:sp>
          <p:nvSpPr>
            <p:cNvPr id="18" name="Rectangle 6">
              <a:extLst>
                <a:ext uri="{FF2B5EF4-FFF2-40B4-BE49-F238E27FC236}">
                  <a16:creationId xmlns:a16="http://schemas.microsoft.com/office/drawing/2014/main" id="{63A7A0DB-74C5-4F05-8E7D-5B57114CC4D3}"/>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9" name="Rectangle 7">
              <a:extLst>
                <a:ext uri="{FF2B5EF4-FFF2-40B4-BE49-F238E27FC236}">
                  <a16:creationId xmlns:a16="http://schemas.microsoft.com/office/drawing/2014/main" id="{9ED426E4-0081-448A-B754-B51764792B4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20" name="Rectangle 8">
              <a:extLst>
                <a:ext uri="{FF2B5EF4-FFF2-40B4-BE49-F238E27FC236}">
                  <a16:creationId xmlns:a16="http://schemas.microsoft.com/office/drawing/2014/main" id="{588CAC51-E437-4FEE-BECE-AE316EF5A99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21" name="Rectangle 9">
              <a:extLst>
                <a:ext uri="{FF2B5EF4-FFF2-40B4-BE49-F238E27FC236}">
                  <a16:creationId xmlns:a16="http://schemas.microsoft.com/office/drawing/2014/main" id="{57D3619E-AF55-493E-BB3F-D359DAAE43B9}"/>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grpSp>
    </p:spTree>
    <p:extLst>
      <p:ext uri="{BB962C8B-B14F-4D97-AF65-F5344CB8AC3E}">
        <p14:creationId xmlns:p14="http://schemas.microsoft.com/office/powerpoint/2010/main" val="324260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3134191" cy="646331"/>
          </a:xfrm>
          <a:prstGeom prst="rect">
            <a:avLst/>
          </a:prstGeom>
          <a:noFill/>
        </p:spPr>
        <p:txBody>
          <a:bodyPr wrap="none" rtlCol="0">
            <a:spAutoFit/>
          </a:bodyPr>
          <a:lstStyle/>
          <a:p>
            <a:r>
              <a:rPr lang="en-US" altLang="zh-CN" sz="3600" dirty="0">
                <a:solidFill>
                  <a:schemeClr val="bg1"/>
                </a:solidFill>
              </a:rPr>
              <a:t>Region Insight</a:t>
            </a:r>
          </a:p>
        </p:txBody>
      </p:sp>
      <p:sp>
        <p:nvSpPr>
          <p:cNvPr id="14" name="文本框 13">
            <a:extLst>
              <a:ext uri="{FF2B5EF4-FFF2-40B4-BE49-F238E27FC236}">
                <a16:creationId xmlns:a16="http://schemas.microsoft.com/office/drawing/2014/main" id="{3DFA9746-026D-4889-8262-DE587F719CD0}"/>
              </a:ext>
            </a:extLst>
          </p:cNvPr>
          <p:cNvSpPr txBox="1"/>
          <p:nvPr/>
        </p:nvSpPr>
        <p:spPr>
          <a:xfrm>
            <a:off x="1056020" y="3494478"/>
            <a:ext cx="12464872" cy="584775"/>
          </a:xfrm>
          <a:prstGeom prst="rect">
            <a:avLst/>
          </a:prstGeom>
          <a:noFill/>
        </p:spPr>
        <p:txBody>
          <a:bodyPr wrap="square">
            <a:spAutoFit/>
          </a:bodyPr>
          <a:lstStyle/>
          <a:p>
            <a:r>
              <a:rPr lang="en-US" altLang="zh-CN" sz="3200" dirty="0"/>
              <a:t>Revenue of P</a:t>
            </a:r>
            <a:r>
              <a:rPr lang="zh-CN" altLang="en-US" sz="3200" dirty="0"/>
              <a:t>roduct </a:t>
            </a:r>
            <a:r>
              <a:rPr lang="en-US" altLang="zh-CN" sz="3200" dirty="0"/>
              <a:t>categories</a:t>
            </a:r>
            <a:r>
              <a:rPr lang="zh-CN" altLang="en-US" sz="3200" dirty="0"/>
              <a:t> changes over time</a:t>
            </a:r>
          </a:p>
        </p:txBody>
      </p:sp>
      <p:grpSp>
        <p:nvGrpSpPr>
          <p:cNvPr id="10" name="组合 9">
            <a:extLst>
              <a:ext uri="{FF2B5EF4-FFF2-40B4-BE49-F238E27FC236}">
                <a16:creationId xmlns:a16="http://schemas.microsoft.com/office/drawing/2014/main" id="{36017ECD-525B-4063-A6DA-EA3AA9310D16}"/>
              </a:ext>
            </a:extLst>
          </p:cNvPr>
          <p:cNvGrpSpPr/>
          <p:nvPr/>
        </p:nvGrpSpPr>
        <p:grpSpPr>
          <a:xfrm>
            <a:off x="625014" y="550740"/>
            <a:ext cx="731171" cy="727322"/>
            <a:chOff x="922338" y="1316038"/>
            <a:chExt cx="301625" cy="300037"/>
          </a:xfrm>
          <a:solidFill>
            <a:srgbClr val="4B649F"/>
          </a:solidFill>
        </p:grpSpPr>
        <p:sp>
          <p:nvSpPr>
            <p:cNvPr id="15" name="Freeform 5">
              <a:extLst>
                <a:ext uri="{FF2B5EF4-FFF2-40B4-BE49-F238E27FC236}">
                  <a16:creationId xmlns:a16="http://schemas.microsoft.com/office/drawing/2014/main" id="{A620E769-4DF8-49FD-830A-D77D54CB0366}"/>
                </a:ext>
              </a:extLst>
            </p:cNvPr>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endParaRPr lang="zh-CN" altLang="en-US">
                <a:solidFill>
                  <a:schemeClr val="accent1"/>
                </a:solidFill>
                <a:cs typeface="+mn-ea"/>
                <a:sym typeface="+mn-lt"/>
              </a:endParaRPr>
            </a:p>
          </p:txBody>
        </p:sp>
        <p:sp>
          <p:nvSpPr>
            <p:cNvPr id="16" name="Rectangle 6">
              <a:extLst>
                <a:ext uri="{FF2B5EF4-FFF2-40B4-BE49-F238E27FC236}">
                  <a16:creationId xmlns:a16="http://schemas.microsoft.com/office/drawing/2014/main" id="{C7C67FB3-6A01-4A25-BF4B-0DF8EF996AA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7" name="Rectangle 7">
              <a:extLst>
                <a:ext uri="{FF2B5EF4-FFF2-40B4-BE49-F238E27FC236}">
                  <a16:creationId xmlns:a16="http://schemas.microsoft.com/office/drawing/2014/main" id="{8BF65EA1-BA76-4740-9731-1DBE5C558AC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8" name="Rectangle 8">
              <a:extLst>
                <a:ext uri="{FF2B5EF4-FFF2-40B4-BE49-F238E27FC236}">
                  <a16:creationId xmlns:a16="http://schemas.microsoft.com/office/drawing/2014/main" id="{7AF7BD2B-46D7-4BF5-A0EB-61055892B8C4}"/>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9" name="Rectangle 9">
              <a:extLst>
                <a:ext uri="{FF2B5EF4-FFF2-40B4-BE49-F238E27FC236}">
                  <a16:creationId xmlns:a16="http://schemas.microsoft.com/office/drawing/2014/main" id="{7F501892-3F35-47E3-B02D-7F03F145029D}"/>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grpSp>
    </p:spTree>
    <p:extLst>
      <p:ext uri="{BB962C8B-B14F-4D97-AF65-F5344CB8AC3E}">
        <p14:creationId xmlns:p14="http://schemas.microsoft.com/office/powerpoint/2010/main" val="15036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3134191" cy="646331"/>
          </a:xfrm>
          <a:prstGeom prst="rect">
            <a:avLst/>
          </a:prstGeom>
          <a:noFill/>
        </p:spPr>
        <p:txBody>
          <a:bodyPr wrap="none" rtlCol="0">
            <a:spAutoFit/>
          </a:bodyPr>
          <a:lstStyle/>
          <a:p>
            <a:r>
              <a:rPr lang="en-US" altLang="zh-CN" sz="3600" dirty="0">
                <a:solidFill>
                  <a:schemeClr val="bg1"/>
                </a:solidFill>
              </a:rPr>
              <a:t>Region Insight</a:t>
            </a:r>
          </a:p>
        </p:txBody>
      </p:sp>
      <p:grpSp>
        <p:nvGrpSpPr>
          <p:cNvPr id="10" name="组合 9">
            <a:extLst>
              <a:ext uri="{FF2B5EF4-FFF2-40B4-BE49-F238E27FC236}">
                <a16:creationId xmlns:a16="http://schemas.microsoft.com/office/drawing/2014/main" id="{36017ECD-525B-4063-A6DA-EA3AA9310D16}"/>
              </a:ext>
            </a:extLst>
          </p:cNvPr>
          <p:cNvGrpSpPr/>
          <p:nvPr/>
        </p:nvGrpSpPr>
        <p:grpSpPr>
          <a:xfrm>
            <a:off x="625014" y="550740"/>
            <a:ext cx="731171" cy="727322"/>
            <a:chOff x="922338" y="1316038"/>
            <a:chExt cx="301625" cy="300037"/>
          </a:xfrm>
          <a:solidFill>
            <a:srgbClr val="4B649F"/>
          </a:solidFill>
        </p:grpSpPr>
        <p:sp>
          <p:nvSpPr>
            <p:cNvPr id="15" name="Freeform 5">
              <a:extLst>
                <a:ext uri="{FF2B5EF4-FFF2-40B4-BE49-F238E27FC236}">
                  <a16:creationId xmlns:a16="http://schemas.microsoft.com/office/drawing/2014/main" id="{A620E769-4DF8-49FD-830A-D77D54CB0366}"/>
                </a:ext>
              </a:extLst>
            </p:cNvPr>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endParaRPr lang="zh-CN" altLang="en-US">
                <a:solidFill>
                  <a:schemeClr val="accent1"/>
                </a:solidFill>
                <a:cs typeface="+mn-ea"/>
                <a:sym typeface="+mn-lt"/>
              </a:endParaRPr>
            </a:p>
          </p:txBody>
        </p:sp>
        <p:sp>
          <p:nvSpPr>
            <p:cNvPr id="16" name="Rectangle 6">
              <a:extLst>
                <a:ext uri="{FF2B5EF4-FFF2-40B4-BE49-F238E27FC236}">
                  <a16:creationId xmlns:a16="http://schemas.microsoft.com/office/drawing/2014/main" id="{C7C67FB3-6A01-4A25-BF4B-0DF8EF996AA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7" name="Rectangle 7">
              <a:extLst>
                <a:ext uri="{FF2B5EF4-FFF2-40B4-BE49-F238E27FC236}">
                  <a16:creationId xmlns:a16="http://schemas.microsoft.com/office/drawing/2014/main" id="{8BF65EA1-BA76-4740-9731-1DBE5C558AC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8" name="Rectangle 8">
              <a:extLst>
                <a:ext uri="{FF2B5EF4-FFF2-40B4-BE49-F238E27FC236}">
                  <a16:creationId xmlns:a16="http://schemas.microsoft.com/office/drawing/2014/main" id="{7AF7BD2B-46D7-4BF5-A0EB-61055892B8C4}"/>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9" name="Rectangle 9">
              <a:extLst>
                <a:ext uri="{FF2B5EF4-FFF2-40B4-BE49-F238E27FC236}">
                  <a16:creationId xmlns:a16="http://schemas.microsoft.com/office/drawing/2014/main" id="{7F501892-3F35-47E3-B02D-7F03F145029D}"/>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grpSp>
      <p:pic>
        <p:nvPicPr>
          <p:cNvPr id="4" name="图片 3">
            <a:extLst>
              <a:ext uri="{FF2B5EF4-FFF2-40B4-BE49-F238E27FC236}">
                <a16:creationId xmlns:a16="http://schemas.microsoft.com/office/drawing/2014/main" id="{A4E1CD79-6946-4546-B132-02C85D3690F0}"/>
              </a:ext>
            </a:extLst>
          </p:cNvPr>
          <p:cNvPicPr>
            <a:picLocks noChangeAspect="1"/>
          </p:cNvPicPr>
          <p:nvPr/>
        </p:nvPicPr>
        <p:blipFill>
          <a:blip r:embed="rId2"/>
          <a:stretch>
            <a:fillRect/>
          </a:stretch>
        </p:blipFill>
        <p:spPr>
          <a:xfrm>
            <a:off x="454529" y="2787804"/>
            <a:ext cx="4956296" cy="2696388"/>
          </a:xfrm>
          <a:prstGeom prst="rect">
            <a:avLst/>
          </a:prstGeom>
        </p:spPr>
      </p:pic>
      <p:pic>
        <p:nvPicPr>
          <p:cNvPr id="6" name="图片 5">
            <a:extLst>
              <a:ext uri="{FF2B5EF4-FFF2-40B4-BE49-F238E27FC236}">
                <a16:creationId xmlns:a16="http://schemas.microsoft.com/office/drawing/2014/main" id="{5C3B6F3B-3588-4C70-863E-467D20151522}"/>
              </a:ext>
            </a:extLst>
          </p:cNvPr>
          <p:cNvPicPr>
            <a:picLocks noChangeAspect="1"/>
          </p:cNvPicPr>
          <p:nvPr/>
        </p:nvPicPr>
        <p:blipFill>
          <a:blip r:embed="rId3"/>
          <a:stretch>
            <a:fillRect/>
          </a:stretch>
        </p:blipFill>
        <p:spPr>
          <a:xfrm>
            <a:off x="6480973" y="2787804"/>
            <a:ext cx="4982128" cy="2598118"/>
          </a:xfrm>
          <a:prstGeom prst="rect">
            <a:avLst/>
          </a:prstGeom>
        </p:spPr>
      </p:pic>
      <p:sp>
        <p:nvSpPr>
          <p:cNvPr id="20" name="文本框 19">
            <a:extLst>
              <a:ext uri="{FF2B5EF4-FFF2-40B4-BE49-F238E27FC236}">
                <a16:creationId xmlns:a16="http://schemas.microsoft.com/office/drawing/2014/main" id="{E4126815-C956-448F-91E9-177CFCE14A5C}"/>
              </a:ext>
            </a:extLst>
          </p:cNvPr>
          <p:cNvSpPr txBox="1"/>
          <p:nvPr/>
        </p:nvSpPr>
        <p:spPr>
          <a:xfrm>
            <a:off x="7571399" y="2172922"/>
            <a:ext cx="2801276" cy="369332"/>
          </a:xfrm>
          <a:prstGeom prst="rect">
            <a:avLst/>
          </a:prstGeom>
          <a:noFill/>
        </p:spPr>
        <p:txBody>
          <a:bodyPr wrap="square">
            <a:spAutoFit/>
          </a:bodyPr>
          <a:lstStyle/>
          <a:p>
            <a:pPr algn="ctr"/>
            <a:r>
              <a:rPr lang="en-US" altLang="zh-CN" dirty="0"/>
              <a:t>Bottom 5 sales cities</a:t>
            </a:r>
          </a:p>
        </p:txBody>
      </p:sp>
      <p:sp>
        <p:nvSpPr>
          <p:cNvPr id="21" name="文本框 20">
            <a:extLst>
              <a:ext uri="{FF2B5EF4-FFF2-40B4-BE49-F238E27FC236}">
                <a16:creationId xmlns:a16="http://schemas.microsoft.com/office/drawing/2014/main" id="{DED1BDDA-53BA-4615-B54A-0EEACDE536ED}"/>
              </a:ext>
            </a:extLst>
          </p:cNvPr>
          <p:cNvSpPr txBox="1"/>
          <p:nvPr/>
        </p:nvSpPr>
        <p:spPr>
          <a:xfrm>
            <a:off x="1733553" y="2436834"/>
            <a:ext cx="2801276" cy="369332"/>
          </a:xfrm>
          <a:prstGeom prst="rect">
            <a:avLst/>
          </a:prstGeom>
          <a:noFill/>
        </p:spPr>
        <p:txBody>
          <a:bodyPr wrap="square">
            <a:spAutoFit/>
          </a:bodyPr>
          <a:lstStyle/>
          <a:p>
            <a:pPr algn="ctr"/>
            <a:r>
              <a:rPr lang="en-US" altLang="zh-CN" dirty="0"/>
              <a:t>Top 5 sales cities</a:t>
            </a:r>
          </a:p>
        </p:txBody>
      </p:sp>
      <p:sp>
        <p:nvSpPr>
          <p:cNvPr id="22" name="文本框 21">
            <a:extLst>
              <a:ext uri="{FF2B5EF4-FFF2-40B4-BE49-F238E27FC236}">
                <a16:creationId xmlns:a16="http://schemas.microsoft.com/office/drawing/2014/main" id="{A19A6DD4-65D5-4A4E-A45E-5480A29F87E9}"/>
              </a:ext>
            </a:extLst>
          </p:cNvPr>
          <p:cNvSpPr txBox="1"/>
          <p:nvPr/>
        </p:nvSpPr>
        <p:spPr>
          <a:xfrm>
            <a:off x="272334" y="5783034"/>
            <a:ext cx="11079200" cy="646331"/>
          </a:xfrm>
          <a:prstGeom prst="rect">
            <a:avLst/>
          </a:prstGeom>
          <a:noFill/>
        </p:spPr>
        <p:txBody>
          <a:bodyPr wrap="square">
            <a:spAutoFit/>
          </a:bodyPr>
          <a:lstStyle/>
          <a:p>
            <a:pPr algn="ctr"/>
            <a:r>
              <a:rPr lang="en-US" altLang="zh-CN" dirty="0"/>
              <a:t>Sales team : Review different region performance to decide region </a:t>
            </a:r>
            <a:r>
              <a:rPr lang="en-US" altLang="zh-CN" dirty="0" err="1"/>
              <a:t>straigies</a:t>
            </a:r>
            <a:br>
              <a:rPr lang="en-US" altLang="zh-CN" dirty="0"/>
            </a:br>
            <a:r>
              <a:rPr lang="en-US" altLang="zh-CN" dirty="0"/>
              <a:t>Data team :Need industrial data/Direct competitors data to compare region performance</a:t>
            </a:r>
          </a:p>
        </p:txBody>
      </p:sp>
    </p:spTree>
    <p:extLst>
      <p:ext uri="{BB962C8B-B14F-4D97-AF65-F5344CB8AC3E}">
        <p14:creationId xmlns:p14="http://schemas.microsoft.com/office/powerpoint/2010/main" val="6523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3134191" cy="646331"/>
          </a:xfrm>
          <a:prstGeom prst="rect">
            <a:avLst/>
          </a:prstGeom>
          <a:noFill/>
        </p:spPr>
        <p:txBody>
          <a:bodyPr wrap="none" rtlCol="0">
            <a:spAutoFit/>
          </a:bodyPr>
          <a:lstStyle/>
          <a:p>
            <a:r>
              <a:rPr lang="en-US" altLang="zh-CN" sz="3600" dirty="0">
                <a:solidFill>
                  <a:schemeClr val="bg1"/>
                </a:solidFill>
              </a:rPr>
              <a:t>Region Insight</a:t>
            </a:r>
          </a:p>
        </p:txBody>
      </p:sp>
      <p:grpSp>
        <p:nvGrpSpPr>
          <p:cNvPr id="10" name="组合 9">
            <a:extLst>
              <a:ext uri="{FF2B5EF4-FFF2-40B4-BE49-F238E27FC236}">
                <a16:creationId xmlns:a16="http://schemas.microsoft.com/office/drawing/2014/main" id="{36017ECD-525B-4063-A6DA-EA3AA9310D16}"/>
              </a:ext>
            </a:extLst>
          </p:cNvPr>
          <p:cNvGrpSpPr/>
          <p:nvPr/>
        </p:nvGrpSpPr>
        <p:grpSpPr>
          <a:xfrm>
            <a:off x="625014" y="550740"/>
            <a:ext cx="731171" cy="727322"/>
            <a:chOff x="922338" y="1316038"/>
            <a:chExt cx="301625" cy="300037"/>
          </a:xfrm>
          <a:solidFill>
            <a:srgbClr val="4B649F"/>
          </a:solidFill>
        </p:grpSpPr>
        <p:sp>
          <p:nvSpPr>
            <p:cNvPr id="15" name="Freeform 5">
              <a:extLst>
                <a:ext uri="{FF2B5EF4-FFF2-40B4-BE49-F238E27FC236}">
                  <a16:creationId xmlns:a16="http://schemas.microsoft.com/office/drawing/2014/main" id="{A620E769-4DF8-49FD-830A-D77D54CB0366}"/>
                </a:ext>
              </a:extLst>
            </p:cNvPr>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endParaRPr lang="zh-CN" altLang="en-US">
                <a:solidFill>
                  <a:schemeClr val="accent1"/>
                </a:solidFill>
                <a:cs typeface="+mn-ea"/>
                <a:sym typeface="+mn-lt"/>
              </a:endParaRPr>
            </a:p>
          </p:txBody>
        </p:sp>
        <p:sp>
          <p:nvSpPr>
            <p:cNvPr id="16" name="Rectangle 6">
              <a:extLst>
                <a:ext uri="{FF2B5EF4-FFF2-40B4-BE49-F238E27FC236}">
                  <a16:creationId xmlns:a16="http://schemas.microsoft.com/office/drawing/2014/main" id="{C7C67FB3-6A01-4A25-BF4B-0DF8EF996AA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7" name="Rectangle 7">
              <a:extLst>
                <a:ext uri="{FF2B5EF4-FFF2-40B4-BE49-F238E27FC236}">
                  <a16:creationId xmlns:a16="http://schemas.microsoft.com/office/drawing/2014/main" id="{8BF65EA1-BA76-4740-9731-1DBE5C558AC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8" name="Rectangle 8">
              <a:extLst>
                <a:ext uri="{FF2B5EF4-FFF2-40B4-BE49-F238E27FC236}">
                  <a16:creationId xmlns:a16="http://schemas.microsoft.com/office/drawing/2014/main" id="{7AF7BD2B-46D7-4BF5-A0EB-61055892B8C4}"/>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9" name="Rectangle 9">
              <a:extLst>
                <a:ext uri="{FF2B5EF4-FFF2-40B4-BE49-F238E27FC236}">
                  <a16:creationId xmlns:a16="http://schemas.microsoft.com/office/drawing/2014/main" id="{7F501892-3F35-47E3-B02D-7F03F145029D}"/>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grpSp>
      <p:pic>
        <p:nvPicPr>
          <p:cNvPr id="5" name="图片 4">
            <a:extLst>
              <a:ext uri="{FF2B5EF4-FFF2-40B4-BE49-F238E27FC236}">
                <a16:creationId xmlns:a16="http://schemas.microsoft.com/office/drawing/2014/main" id="{5D84756C-0598-4F83-AE4A-02D8F262CD0C}"/>
              </a:ext>
            </a:extLst>
          </p:cNvPr>
          <p:cNvPicPr>
            <a:picLocks noChangeAspect="1"/>
          </p:cNvPicPr>
          <p:nvPr/>
        </p:nvPicPr>
        <p:blipFill>
          <a:blip r:embed="rId2"/>
          <a:stretch>
            <a:fillRect/>
          </a:stretch>
        </p:blipFill>
        <p:spPr>
          <a:xfrm>
            <a:off x="1918010" y="1456194"/>
            <a:ext cx="8151541" cy="4374146"/>
          </a:xfrm>
          <a:prstGeom prst="rect">
            <a:avLst/>
          </a:prstGeom>
        </p:spPr>
      </p:pic>
      <p:sp>
        <p:nvSpPr>
          <p:cNvPr id="23" name="文本框 22">
            <a:extLst>
              <a:ext uri="{FF2B5EF4-FFF2-40B4-BE49-F238E27FC236}">
                <a16:creationId xmlns:a16="http://schemas.microsoft.com/office/drawing/2014/main" id="{5030269D-8AD1-44E2-9E43-FD4EA6137F7A}"/>
              </a:ext>
            </a:extLst>
          </p:cNvPr>
          <p:cNvSpPr txBox="1"/>
          <p:nvPr/>
        </p:nvSpPr>
        <p:spPr>
          <a:xfrm>
            <a:off x="1963543" y="6108412"/>
            <a:ext cx="8264913" cy="584775"/>
          </a:xfrm>
          <a:prstGeom prst="rect">
            <a:avLst/>
          </a:prstGeom>
          <a:noFill/>
        </p:spPr>
        <p:txBody>
          <a:bodyPr wrap="square">
            <a:spAutoFit/>
          </a:bodyPr>
          <a:lstStyle/>
          <a:p>
            <a:r>
              <a:rPr lang="en-US" altLang="zh-CN" sz="1600" i="0" dirty="0">
                <a:solidFill>
                  <a:srgbClr val="202124"/>
                </a:solidFill>
                <a:effectLst/>
                <a:latin typeface="arial" panose="020B0604020202020204" pitchFamily="34" charset="0"/>
              </a:rPr>
              <a:t>Sale </a:t>
            </a:r>
            <a:r>
              <a:rPr lang="en-US" altLang="zh-CN" sz="1600" i="0" dirty="0" err="1">
                <a:solidFill>
                  <a:srgbClr val="202124"/>
                </a:solidFill>
                <a:effectLst/>
                <a:latin typeface="arial" panose="020B0604020202020204" pitchFamily="34" charset="0"/>
              </a:rPr>
              <a:t>teams:São</a:t>
            </a:r>
            <a:r>
              <a:rPr lang="en-US" altLang="zh-CN" sz="1600" i="0" dirty="0">
                <a:solidFill>
                  <a:srgbClr val="202124"/>
                </a:solidFill>
                <a:effectLst/>
                <a:latin typeface="arial" panose="020B0604020202020204" pitchFamily="34" charset="0"/>
              </a:rPr>
              <a:t> Paulo </a:t>
            </a:r>
            <a:r>
              <a:rPr lang="en-US" altLang="zh-CN" sz="1600" i="0" dirty="0" err="1">
                <a:solidFill>
                  <a:srgbClr val="202124"/>
                </a:solidFill>
                <a:effectLst/>
                <a:latin typeface="arial" panose="020B0604020202020204" pitchFamily="34" charset="0"/>
              </a:rPr>
              <a:t>neet</a:t>
            </a:r>
            <a:r>
              <a:rPr lang="en-US" altLang="zh-CN" sz="1600" i="0" dirty="0">
                <a:solidFill>
                  <a:srgbClr val="202124"/>
                </a:solidFill>
                <a:effectLst/>
                <a:latin typeface="arial" panose="020B0604020202020204" pitchFamily="34" charset="0"/>
              </a:rPr>
              <a:t> to be </a:t>
            </a:r>
            <a:r>
              <a:rPr lang="en-US" altLang="zh-CN" sz="1600" i="0" dirty="0" err="1">
                <a:solidFill>
                  <a:srgbClr val="202124"/>
                </a:solidFill>
                <a:effectLst/>
                <a:latin typeface="arial" panose="020B0604020202020204" pitchFamily="34" charset="0"/>
              </a:rPr>
              <a:t>digged</a:t>
            </a:r>
            <a:r>
              <a:rPr lang="en-US" altLang="zh-CN" sz="1600" i="0" dirty="0">
                <a:solidFill>
                  <a:srgbClr val="202124"/>
                </a:solidFill>
                <a:effectLst/>
                <a:latin typeface="arial" panose="020B0604020202020204" pitchFamily="34" charset="0"/>
              </a:rPr>
              <a:t> deeper for the reason why numbers of sa</a:t>
            </a:r>
            <a:r>
              <a:rPr lang="en-US" altLang="zh-CN" sz="1600" dirty="0">
                <a:solidFill>
                  <a:srgbClr val="202124"/>
                </a:solidFill>
                <a:latin typeface="arial" panose="020B0604020202020204" pitchFamily="34" charset="0"/>
              </a:rPr>
              <a:t>les keep still</a:t>
            </a:r>
            <a:endParaRPr lang="zh-CN" altLang="en-US" sz="1600" dirty="0"/>
          </a:p>
        </p:txBody>
      </p:sp>
    </p:spTree>
    <p:extLst>
      <p:ext uri="{BB962C8B-B14F-4D97-AF65-F5344CB8AC3E}">
        <p14:creationId xmlns:p14="http://schemas.microsoft.com/office/powerpoint/2010/main" val="337603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3134191" cy="646331"/>
          </a:xfrm>
          <a:prstGeom prst="rect">
            <a:avLst/>
          </a:prstGeom>
          <a:noFill/>
        </p:spPr>
        <p:txBody>
          <a:bodyPr wrap="none" rtlCol="0">
            <a:spAutoFit/>
          </a:bodyPr>
          <a:lstStyle/>
          <a:p>
            <a:r>
              <a:rPr lang="en-US" altLang="zh-CN" sz="3600" dirty="0">
                <a:solidFill>
                  <a:schemeClr val="bg1"/>
                </a:solidFill>
              </a:rPr>
              <a:t>Region Insight</a:t>
            </a:r>
          </a:p>
        </p:txBody>
      </p:sp>
      <p:sp>
        <p:nvSpPr>
          <p:cNvPr id="14" name="文本框 13">
            <a:extLst>
              <a:ext uri="{FF2B5EF4-FFF2-40B4-BE49-F238E27FC236}">
                <a16:creationId xmlns:a16="http://schemas.microsoft.com/office/drawing/2014/main" id="{3DFA9746-026D-4889-8262-DE587F719CD0}"/>
              </a:ext>
            </a:extLst>
          </p:cNvPr>
          <p:cNvSpPr txBox="1"/>
          <p:nvPr/>
        </p:nvSpPr>
        <p:spPr>
          <a:xfrm>
            <a:off x="1056020" y="3494478"/>
            <a:ext cx="12464872" cy="584775"/>
          </a:xfrm>
          <a:prstGeom prst="rect">
            <a:avLst/>
          </a:prstGeom>
          <a:noFill/>
        </p:spPr>
        <p:txBody>
          <a:bodyPr wrap="square">
            <a:spAutoFit/>
          </a:bodyPr>
          <a:lstStyle/>
          <a:p>
            <a:r>
              <a:rPr lang="en-US" altLang="zh-CN" sz="3200" dirty="0"/>
              <a:t>Issue: Certain cities only have revenue in certain months</a:t>
            </a:r>
            <a:endParaRPr lang="zh-CN" altLang="en-US" sz="3200" dirty="0"/>
          </a:p>
        </p:txBody>
      </p:sp>
      <p:sp>
        <p:nvSpPr>
          <p:cNvPr id="13" name="文本框 12">
            <a:extLst>
              <a:ext uri="{FF2B5EF4-FFF2-40B4-BE49-F238E27FC236}">
                <a16:creationId xmlns:a16="http://schemas.microsoft.com/office/drawing/2014/main" id="{C1562970-90EE-477E-9886-BCDC9C095301}"/>
              </a:ext>
            </a:extLst>
          </p:cNvPr>
          <p:cNvSpPr txBox="1"/>
          <p:nvPr/>
        </p:nvSpPr>
        <p:spPr>
          <a:xfrm>
            <a:off x="0" y="5937928"/>
            <a:ext cx="11079200" cy="369332"/>
          </a:xfrm>
          <a:prstGeom prst="rect">
            <a:avLst/>
          </a:prstGeom>
          <a:noFill/>
        </p:spPr>
        <p:txBody>
          <a:bodyPr wrap="square">
            <a:spAutoFit/>
          </a:bodyPr>
          <a:lstStyle/>
          <a:p>
            <a:pPr algn="ctr"/>
            <a:r>
              <a:rPr lang="en-US" altLang="zh-CN" dirty="0"/>
              <a:t>Data team: Dig deep to Verify if this is real data. If it is real then sales team need to find out why</a:t>
            </a:r>
          </a:p>
        </p:txBody>
      </p:sp>
      <p:grpSp>
        <p:nvGrpSpPr>
          <p:cNvPr id="10" name="组合 9">
            <a:extLst>
              <a:ext uri="{FF2B5EF4-FFF2-40B4-BE49-F238E27FC236}">
                <a16:creationId xmlns:a16="http://schemas.microsoft.com/office/drawing/2014/main" id="{36017ECD-525B-4063-A6DA-EA3AA9310D16}"/>
              </a:ext>
            </a:extLst>
          </p:cNvPr>
          <p:cNvGrpSpPr/>
          <p:nvPr/>
        </p:nvGrpSpPr>
        <p:grpSpPr>
          <a:xfrm>
            <a:off x="625014" y="550740"/>
            <a:ext cx="731171" cy="727322"/>
            <a:chOff x="922338" y="1316038"/>
            <a:chExt cx="301625" cy="300037"/>
          </a:xfrm>
          <a:solidFill>
            <a:srgbClr val="4B649F"/>
          </a:solidFill>
        </p:grpSpPr>
        <p:sp>
          <p:nvSpPr>
            <p:cNvPr id="15" name="Freeform 5">
              <a:extLst>
                <a:ext uri="{FF2B5EF4-FFF2-40B4-BE49-F238E27FC236}">
                  <a16:creationId xmlns:a16="http://schemas.microsoft.com/office/drawing/2014/main" id="{A620E769-4DF8-49FD-830A-D77D54CB0366}"/>
                </a:ext>
              </a:extLst>
            </p:cNvPr>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endParaRPr lang="zh-CN" altLang="en-US">
                <a:solidFill>
                  <a:schemeClr val="accent1"/>
                </a:solidFill>
                <a:cs typeface="+mn-ea"/>
                <a:sym typeface="+mn-lt"/>
              </a:endParaRPr>
            </a:p>
          </p:txBody>
        </p:sp>
        <p:sp>
          <p:nvSpPr>
            <p:cNvPr id="16" name="Rectangle 6">
              <a:extLst>
                <a:ext uri="{FF2B5EF4-FFF2-40B4-BE49-F238E27FC236}">
                  <a16:creationId xmlns:a16="http://schemas.microsoft.com/office/drawing/2014/main" id="{C7C67FB3-6A01-4A25-BF4B-0DF8EF996AA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7" name="Rectangle 7">
              <a:extLst>
                <a:ext uri="{FF2B5EF4-FFF2-40B4-BE49-F238E27FC236}">
                  <a16:creationId xmlns:a16="http://schemas.microsoft.com/office/drawing/2014/main" id="{8BF65EA1-BA76-4740-9731-1DBE5C558AC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8" name="Rectangle 8">
              <a:extLst>
                <a:ext uri="{FF2B5EF4-FFF2-40B4-BE49-F238E27FC236}">
                  <a16:creationId xmlns:a16="http://schemas.microsoft.com/office/drawing/2014/main" id="{7AF7BD2B-46D7-4BF5-A0EB-61055892B8C4}"/>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9" name="Rectangle 9">
              <a:extLst>
                <a:ext uri="{FF2B5EF4-FFF2-40B4-BE49-F238E27FC236}">
                  <a16:creationId xmlns:a16="http://schemas.microsoft.com/office/drawing/2014/main" id="{7F501892-3F35-47E3-B02D-7F03F145029D}"/>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grpSp>
    </p:spTree>
    <p:extLst>
      <p:ext uri="{BB962C8B-B14F-4D97-AF65-F5344CB8AC3E}">
        <p14:creationId xmlns:p14="http://schemas.microsoft.com/office/powerpoint/2010/main" val="14618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3134191" cy="646331"/>
          </a:xfrm>
          <a:prstGeom prst="rect">
            <a:avLst/>
          </a:prstGeom>
          <a:noFill/>
        </p:spPr>
        <p:txBody>
          <a:bodyPr wrap="none" rtlCol="0">
            <a:spAutoFit/>
          </a:bodyPr>
          <a:lstStyle/>
          <a:p>
            <a:r>
              <a:rPr lang="en-US" altLang="zh-CN" sz="3600" dirty="0">
                <a:solidFill>
                  <a:schemeClr val="bg1"/>
                </a:solidFill>
              </a:rPr>
              <a:t>Region Insight</a:t>
            </a:r>
          </a:p>
        </p:txBody>
      </p:sp>
      <p:grpSp>
        <p:nvGrpSpPr>
          <p:cNvPr id="10" name="组合 9">
            <a:extLst>
              <a:ext uri="{FF2B5EF4-FFF2-40B4-BE49-F238E27FC236}">
                <a16:creationId xmlns:a16="http://schemas.microsoft.com/office/drawing/2014/main" id="{36017ECD-525B-4063-A6DA-EA3AA9310D16}"/>
              </a:ext>
            </a:extLst>
          </p:cNvPr>
          <p:cNvGrpSpPr/>
          <p:nvPr/>
        </p:nvGrpSpPr>
        <p:grpSpPr>
          <a:xfrm>
            <a:off x="625014" y="550740"/>
            <a:ext cx="731171" cy="727322"/>
            <a:chOff x="922338" y="1316038"/>
            <a:chExt cx="301625" cy="300037"/>
          </a:xfrm>
          <a:solidFill>
            <a:srgbClr val="4B649F"/>
          </a:solidFill>
        </p:grpSpPr>
        <p:sp>
          <p:nvSpPr>
            <p:cNvPr id="15" name="Freeform 5">
              <a:extLst>
                <a:ext uri="{FF2B5EF4-FFF2-40B4-BE49-F238E27FC236}">
                  <a16:creationId xmlns:a16="http://schemas.microsoft.com/office/drawing/2014/main" id="{A620E769-4DF8-49FD-830A-D77D54CB0366}"/>
                </a:ext>
              </a:extLst>
            </p:cNvPr>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endParaRPr lang="zh-CN" altLang="en-US">
                <a:solidFill>
                  <a:schemeClr val="accent1"/>
                </a:solidFill>
                <a:cs typeface="+mn-ea"/>
                <a:sym typeface="+mn-lt"/>
              </a:endParaRPr>
            </a:p>
          </p:txBody>
        </p:sp>
        <p:sp>
          <p:nvSpPr>
            <p:cNvPr id="16" name="Rectangle 6">
              <a:extLst>
                <a:ext uri="{FF2B5EF4-FFF2-40B4-BE49-F238E27FC236}">
                  <a16:creationId xmlns:a16="http://schemas.microsoft.com/office/drawing/2014/main" id="{C7C67FB3-6A01-4A25-BF4B-0DF8EF996AA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7" name="Rectangle 7">
              <a:extLst>
                <a:ext uri="{FF2B5EF4-FFF2-40B4-BE49-F238E27FC236}">
                  <a16:creationId xmlns:a16="http://schemas.microsoft.com/office/drawing/2014/main" id="{8BF65EA1-BA76-4740-9731-1DBE5C558AC8}"/>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8" name="Rectangle 8">
              <a:extLst>
                <a:ext uri="{FF2B5EF4-FFF2-40B4-BE49-F238E27FC236}">
                  <a16:creationId xmlns:a16="http://schemas.microsoft.com/office/drawing/2014/main" id="{7AF7BD2B-46D7-4BF5-A0EB-61055892B8C4}"/>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9" name="Rectangle 9">
              <a:extLst>
                <a:ext uri="{FF2B5EF4-FFF2-40B4-BE49-F238E27FC236}">
                  <a16:creationId xmlns:a16="http://schemas.microsoft.com/office/drawing/2014/main" id="{7F501892-3F35-47E3-B02D-7F03F145029D}"/>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grpSp>
      <p:pic>
        <p:nvPicPr>
          <p:cNvPr id="4" name="图片 3">
            <a:extLst>
              <a:ext uri="{FF2B5EF4-FFF2-40B4-BE49-F238E27FC236}">
                <a16:creationId xmlns:a16="http://schemas.microsoft.com/office/drawing/2014/main" id="{A4E1CD79-6946-4546-B132-02C85D3690F0}"/>
              </a:ext>
            </a:extLst>
          </p:cNvPr>
          <p:cNvPicPr>
            <a:picLocks noChangeAspect="1"/>
          </p:cNvPicPr>
          <p:nvPr/>
        </p:nvPicPr>
        <p:blipFill>
          <a:blip r:embed="rId2"/>
          <a:stretch>
            <a:fillRect/>
          </a:stretch>
        </p:blipFill>
        <p:spPr>
          <a:xfrm>
            <a:off x="460105" y="2783557"/>
            <a:ext cx="4956296" cy="2696388"/>
          </a:xfrm>
          <a:prstGeom prst="rect">
            <a:avLst/>
          </a:prstGeom>
        </p:spPr>
      </p:pic>
      <p:pic>
        <p:nvPicPr>
          <p:cNvPr id="6" name="图片 5">
            <a:extLst>
              <a:ext uri="{FF2B5EF4-FFF2-40B4-BE49-F238E27FC236}">
                <a16:creationId xmlns:a16="http://schemas.microsoft.com/office/drawing/2014/main" id="{5C3B6F3B-3588-4C70-863E-467D20151522}"/>
              </a:ext>
            </a:extLst>
          </p:cNvPr>
          <p:cNvPicPr>
            <a:picLocks noChangeAspect="1"/>
          </p:cNvPicPr>
          <p:nvPr/>
        </p:nvPicPr>
        <p:blipFill>
          <a:blip r:embed="rId3"/>
          <a:stretch>
            <a:fillRect/>
          </a:stretch>
        </p:blipFill>
        <p:spPr>
          <a:xfrm>
            <a:off x="6480973" y="2787804"/>
            <a:ext cx="4982128" cy="2598118"/>
          </a:xfrm>
          <a:prstGeom prst="rect">
            <a:avLst/>
          </a:prstGeom>
        </p:spPr>
      </p:pic>
      <p:sp>
        <p:nvSpPr>
          <p:cNvPr id="20" name="文本框 19">
            <a:extLst>
              <a:ext uri="{FF2B5EF4-FFF2-40B4-BE49-F238E27FC236}">
                <a16:creationId xmlns:a16="http://schemas.microsoft.com/office/drawing/2014/main" id="{E4126815-C956-448F-91E9-177CFCE14A5C}"/>
              </a:ext>
            </a:extLst>
          </p:cNvPr>
          <p:cNvSpPr txBox="1"/>
          <p:nvPr/>
        </p:nvSpPr>
        <p:spPr>
          <a:xfrm>
            <a:off x="7571399" y="2172922"/>
            <a:ext cx="2801276" cy="369332"/>
          </a:xfrm>
          <a:prstGeom prst="rect">
            <a:avLst/>
          </a:prstGeom>
          <a:noFill/>
        </p:spPr>
        <p:txBody>
          <a:bodyPr wrap="square">
            <a:spAutoFit/>
          </a:bodyPr>
          <a:lstStyle/>
          <a:p>
            <a:pPr algn="ctr"/>
            <a:r>
              <a:rPr lang="en-US" altLang="zh-CN" dirty="0"/>
              <a:t>Bottom 5 sales states</a:t>
            </a:r>
          </a:p>
        </p:txBody>
      </p:sp>
      <p:sp>
        <p:nvSpPr>
          <p:cNvPr id="21" name="文本框 20">
            <a:extLst>
              <a:ext uri="{FF2B5EF4-FFF2-40B4-BE49-F238E27FC236}">
                <a16:creationId xmlns:a16="http://schemas.microsoft.com/office/drawing/2014/main" id="{DED1BDDA-53BA-4615-B54A-0EEACDE536ED}"/>
              </a:ext>
            </a:extLst>
          </p:cNvPr>
          <p:cNvSpPr txBox="1"/>
          <p:nvPr/>
        </p:nvSpPr>
        <p:spPr>
          <a:xfrm>
            <a:off x="1716826" y="2418472"/>
            <a:ext cx="2801276" cy="369332"/>
          </a:xfrm>
          <a:prstGeom prst="rect">
            <a:avLst/>
          </a:prstGeom>
          <a:noFill/>
        </p:spPr>
        <p:txBody>
          <a:bodyPr wrap="square">
            <a:spAutoFit/>
          </a:bodyPr>
          <a:lstStyle/>
          <a:p>
            <a:pPr algn="ctr"/>
            <a:r>
              <a:rPr lang="en-US" altLang="zh-CN" dirty="0"/>
              <a:t>Top 5 sales states</a:t>
            </a:r>
          </a:p>
        </p:txBody>
      </p:sp>
      <p:sp>
        <p:nvSpPr>
          <p:cNvPr id="22" name="文本框 21">
            <a:extLst>
              <a:ext uri="{FF2B5EF4-FFF2-40B4-BE49-F238E27FC236}">
                <a16:creationId xmlns:a16="http://schemas.microsoft.com/office/drawing/2014/main" id="{A19A6DD4-65D5-4A4E-A45E-5480A29F87E9}"/>
              </a:ext>
            </a:extLst>
          </p:cNvPr>
          <p:cNvSpPr txBox="1"/>
          <p:nvPr/>
        </p:nvSpPr>
        <p:spPr>
          <a:xfrm>
            <a:off x="272334" y="5783034"/>
            <a:ext cx="11079200" cy="646331"/>
          </a:xfrm>
          <a:prstGeom prst="rect">
            <a:avLst/>
          </a:prstGeom>
          <a:noFill/>
        </p:spPr>
        <p:txBody>
          <a:bodyPr wrap="square">
            <a:spAutoFit/>
          </a:bodyPr>
          <a:lstStyle/>
          <a:p>
            <a:pPr algn="ctr"/>
            <a:r>
              <a:rPr lang="en-US" altLang="zh-CN" dirty="0"/>
              <a:t>Sales team Suggestions: Review different region performance</a:t>
            </a:r>
            <a:br>
              <a:rPr lang="en-US" altLang="zh-CN" dirty="0"/>
            </a:br>
            <a:r>
              <a:rPr lang="en-US" altLang="zh-CN" dirty="0"/>
              <a:t>Need industrial data/Direct competitors data to compare region performance</a:t>
            </a:r>
          </a:p>
        </p:txBody>
      </p:sp>
    </p:spTree>
    <p:extLst>
      <p:ext uri="{BB962C8B-B14F-4D97-AF65-F5344CB8AC3E}">
        <p14:creationId xmlns:p14="http://schemas.microsoft.com/office/powerpoint/2010/main" val="144423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375"/>
            <a:ext cx="5619750" cy="1965136"/>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55055" y="2598003"/>
            <a:ext cx="5708293" cy="830997"/>
          </a:xfrm>
          <a:prstGeom prst="rect">
            <a:avLst/>
          </a:prstGeom>
          <a:noFill/>
        </p:spPr>
        <p:txBody>
          <a:bodyPr wrap="square" rtlCol="0">
            <a:spAutoFit/>
          </a:bodyPr>
          <a:lstStyle/>
          <a:p>
            <a:pPr algn="ctr"/>
            <a:r>
              <a:rPr lang="en-US" altLang="zh-CN" sz="4800" b="1" dirty="0">
                <a:solidFill>
                  <a:srgbClr val="4B649F"/>
                </a:solidFill>
              </a:rPr>
              <a:t>Part 4</a:t>
            </a:r>
            <a:endParaRPr lang="zh-CN" altLang="en-US" sz="4800" b="1" dirty="0">
              <a:solidFill>
                <a:srgbClr val="4B649F"/>
              </a:solidFill>
            </a:endParaRPr>
          </a:p>
        </p:txBody>
      </p:sp>
      <p:sp>
        <p:nvSpPr>
          <p:cNvPr id="5" name="文本框 4"/>
          <p:cNvSpPr txBox="1"/>
          <p:nvPr/>
        </p:nvSpPr>
        <p:spPr>
          <a:xfrm>
            <a:off x="5855056" y="3406698"/>
            <a:ext cx="5708293" cy="739754"/>
          </a:xfrm>
          <a:prstGeom prst="rect">
            <a:avLst/>
          </a:prstGeom>
          <a:noFill/>
        </p:spPr>
        <p:txBody>
          <a:bodyPr wrap="square" rtlCol="0">
            <a:spAutoFit/>
          </a:bodyPr>
          <a:lstStyle/>
          <a:p>
            <a:pPr algn="ctr">
              <a:lnSpc>
                <a:spcPct val="150000"/>
              </a:lnSpc>
            </a:pPr>
            <a:r>
              <a:rPr lang="en-US" altLang="zh-CN" sz="3200" b="1" dirty="0">
                <a:solidFill>
                  <a:schemeClr val="tx1">
                    <a:lumMod val="75000"/>
                    <a:lumOff val="25000"/>
                  </a:schemeClr>
                </a:solidFill>
              </a:rPr>
              <a:t>Customer Insight</a:t>
            </a:r>
            <a:endParaRPr lang="zh-CN" altLang="en-US" sz="3200" b="1" dirty="0">
              <a:solidFill>
                <a:schemeClr val="tx1">
                  <a:lumMod val="75000"/>
                  <a:lumOff val="25000"/>
                </a:schemeClr>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grpSp>
        <p:nvGrpSpPr>
          <p:cNvPr id="12" name="组合 11"/>
          <p:cNvGrpSpPr/>
          <p:nvPr/>
        </p:nvGrpSpPr>
        <p:grpSpPr>
          <a:xfrm>
            <a:off x="1510646" y="2215901"/>
            <a:ext cx="2598458" cy="259845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97696" y="2335059"/>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KSO_Shape">
            <a:extLst>
              <a:ext uri="{FF2B5EF4-FFF2-40B4-BE49-F238E27FC236}">
                <a16:creationId xmlns:a16="http://schemas.microsoft.com/office/drawing/2014/main" id="{DC3329E3-3301-4903-9828-DCA59F9E2B62}"/>
              </a:ext>
            </a:extLst>
          </p:cNvPr>
          <p:cNvSpPr>
            <a:spLocks/>
          </p:cNvSpPr>
          <p:nvPr/>
        </p:nvSpPr>
        <p:spPr bwMode="auto">
          <a:xfrm>
            <a:off x="2243399" y="2948654"/>
            <a:ext cx="1132951" cy="1132951"/>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38985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3647152" cy="646331"/>
          </a:xfrm>
          <a:prstGeom prst="rect">
            <a:avLst/>
          </a:prstGeom>
          <a:noFill/>
        </p:spPr>
        <p:txBody>
          <a:bodyPr wrap="none" rtlCol="0">
            <a:spAutoFit/>
          </a:bodyPr>
          <a:lstStyle/>
          <a:p>
            <a:r>
              <a:rPr lang="en-US" altLang="zh-CN" sz="3600" dirty="0">
                <a:solidFill>
                  <a:schemeClr val="bg1"/>
                </a:solidFill>
              </a:rPr>
              <a:t>Customer insight</a:t>
            </a:r>
          </a:p>
        </p:txBody>
      </p:sp>
      <p:sp>
        <p:nvSpPr>
          <p:cNvPr id="13" name="文本框 12">
            <a:extLst>
              <a:ext uri="{FF2B5EF4-FFF2-40B4-BE49-F238E27FC236}">
                <a16:creationId xmlns:a16="http://schemas.microsoft.com/office/drawing/2014/main" id="{C1562970-90EE-477E-9886-BCDC9C095301}"/>
              </a:ext>
            </a:extLst>
          </p:cNvPr>
          <p:cNvSpPr txBox="1"/>
          <p:nvPr/>
        </p:nvSpPr>
        <p:spPr>
          <a:xfrm>
            <a:off x="-2299114" y="1841872"/>
            <a:ext cx="11079200" cy="369332"/>
          </a:xfrm>
          <a:prstGeom prst="rect">
            <a:avLst/>
          </a:prstGeom>
          <a:noFill/>
        </p:spPr>
        <p:txBody>
          <a:bodyPr wrap="square">
            <a:spAutoFit/>
          </a:bodyPr>
          <a:lstStyle/>
          <a:p>
            <a:pPr algn="ctr"/>
            <a:r>
              <a:rPr lang="en-US" altLang="zh-CN" dirty="0"/>
              <a:t>Data issue: All the review creation time is 00:00 </a:t>
            </a:r>
          </a:p>
        </p:txBody>
      </p:sp>
      <p:sp>
        <p:nvSpPr>
          <p:cNvPr id="20" name="KSO_Shape">
            <a:extLst>
              <a:ext uri="{FF2B5EF4-FFF2-40B4-BE49-F238E27FC236}">
                <a16:creationId xmlns:a16="http://schemas.microsoft.com/office/drawing/2014/main" id="{70F89260-1737-4CB6-864E-C052E4D19903}"/>
              </a:ext>
            </a:extLst>
          </p:cNvPr>
          <p:cNvSpPr>
            <a:spLocks/>
          </p:cNvSpPr>
          <p:nvPr/>
        </p:nvSpPr>
        <p:spPr bwMode="auto">
          <a:xfrm>
            <a:off x="658469" y="591235"/>
            <a:ext cx="664261" cy="664261"/>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6" name="图片 5">
            <a:extLst>
              <a:ext uri="{FF2B5EF4-FFF2-40B4-BE49-F238E27FC236}">
                <a16:creationId xmlns:a16="http://schemas.microsoft.com/office/drawing/2014/main" id="{6DD4A811-98BE-4BB7-AA47-79E136204C39}"/>
              </a:ext>
            </a:extLst>
          </p:cNvPr>
          <p:cNvPicPr>
            <a:picLocks noChangeAspect="1"/>
          </p:cNvPicPr>
          <p:nvPr/>
        </p:nvPicPr>
        <p:blipFill>
          <a:blip r:embed="rId2"/>
          <a:stretch>
            <a:fillRect/>
          </a:stretch>
        </p:blipFill>
        <p:spPr>
          <a:xfrm>
            <a:off x="323850" y="2735669"/>
            <a:ext cx="11539470" cy="2666576"/>
          </a:xfrm>
          <a:prstGeom prst="rect">
            <a:avLst/>
          </a:prstGeom>
        </p:spPr>
      </p:pic>
      <p:cxnSp>
        <p:nvCxnSpPr>
          <p:cNvPr id="21" name="直接连接符 20">
            <a:extLst>
              <a:ext uri="{FF2B5EF4-FFF2-40B4-BE49-F238E27FC236}">
                <a16:creationId xmlns:a16="http://schemas.microsoft.com/office/drawing/2014/main" id="{61C2B2C6-F288-4A07-9C9C-95F73C1A6BD8}"/>
              </a:ext>
            </a:extLst>
          </p:cNvPr>
          <p:cNvCxnSpPr>
            <a:cxnSpLocks/>
          </p:cNvCxnSpPr>
          <p:nvPr/>
        </p:nvCxnSpPr>
        <p:spPr>
          <a:xfrm>
            <a:off x="6644104" y="2672366"/>
            <a:ext cx="0" cy="256933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13AEA250-663D-42C4-80D7-134529656B45}"/>
              </a:ext>
            </a:extLst>
          </p:cNvPr>
          <p:cNvSpPr/>
          <p:nvPr/>
        </p:nvSpPr>
        <p:spPr>
          <a:xfrm>
            <a:off x="8212873" y="4164980"/>
            <a:ext cx="567213" cy="7582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1907645-5925-4BE8-A5BC-C9B68FF4EC7F}"/>
              </a:ext>
            </a:extLst>
          </p:cNvPr>
          <p:cNvSpPr/>
          <p:nvPr/>
        </p:nvSpPr>
        <p:spPr>
          <a:xfrm>
            <a:off x="6006935" y="4367560"/>
            <a:ext cx="567213" cy="7582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5F3D364-DCEF-43D0-B60B-10FF058C5B24}"/>
              </a:ext>
            </a:extLst>
          </p:cNvPr>
          <p:cNvSpPr txBox="1"/>
          <p:nvPr/>
        </p:nvSpPr>
        <p:spPr>
          <a:xfrm>
            <a:off x="467335" y="5860776"/>
            <a:ext cx="11079200" cy="369332"/>
          </a:xfrm>
          <a:prstGeom prst="rect">
            <a:avLst/>
          </a:prstGeom>
          <a:noFill/>
        </p:spPr>
        <p:txBody>
          <a:bodyPr wrap="square">
            <a:spAutoFit/>
          </a:bodyPr>
          <a:lstStyle/>
          <a:p>
            <a:pPr algn="ctr"/>
            <a:r>
              <a:rPr lang="en-US" altLang="zh-CN" dirty="0"/>
              <a:t>Products team: The product review seem to be good</a:t>
            </a:r>
          </a:p>
        </p:txBody>
      </p:sp>
    </p:spTree>
    <p:extLst>
      <p:ext uri="{BB962C8B-B14F-4D97-AF65-F5344CB8AC3E}">
        <p14:creationId xmlns:p14="http://schemas.microsoft.com/office/powerpoint/2010/main" val="254126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右箭头 21">
            <a:extLst>
              <a:ext uri="{FF2B5EF4-FFF2-40B4-BE49-F238E27FC236}">
                <a16:creationId xmlns:a16="http://schemas.microsoft.com/office/drawing/2014/main" id="{A9CB1525-FC68-4648-82B6-BDBCD258EAC9}"/>
              </a:ext>
            </a:extLst>
          </p:cNvPr>
          <p:cNvSpPr/>
          <p:nvPr/>
        </p:nvSpPr>
        <p:spPr>
          <a:xfrm>
            <a:off x="1035818" y="2698567"/>
            <a:ext cx="10871555" cy="677421"/>
          </a:xfrm>
          <a:prstGeom prst="rightArrow">
            <a:avLst>
              <a:gd name="adj1" fmla="val 50000"/>
              <a:gd name="adj2" fmla="val 8727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79C5A8EF-224B-4D72-99A7-F02CC33A21E4}"/>
              </a:ext>
            </a:extLst>
          </p:cNvPr>
          <p:cNvSpPr/>
          <p:nvPr/>
        </p:nvSpPr>
        <p:spPr>
          <a:xfrm>
            <a:off x="5385139" y="2361322"/>
            <a:ext cx="1277954" cy="1277954"/>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5400000">
            <a:off x="2009773" y="-1552572"/>
            <a:ext cx="914403" cy="493394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椭圆 1"/>
          <p:cNvSpPr/>
          <p:nvPr/>
        </p:nvSpPr>
        <p:spPr>
          <a:xfrm>
            <a:off x="323850" y="230924"/>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38716" y="589414"/>
            <a:ext cx="2826415" cy="646331"/>
          </a:xfrm>
          <a:prstGeom prst="rect">
            <a:avLst/>
          </a:prstGeom>
          <a:noFill/>
        </p:spPr>
        <p:txBody>
          <a:bodyPr wrap="none" rtlCol="0">
            <a:spAutoFit/>
          </a:bodyPr>
          <a:lstStyle/>
          <a:p>
            <a:r>
              <a:rPr lang="en-US" altLang="zh-CN" sz="3600" dirty="0">
                <a:solidFill>
                  <a:schemeClr val="bg1"/>
                </a:solidFill>
              </a:rPr>
              <a:t>Main content</a:t>
            </a:r>
            <a:endParaRPr lang="zh-CN" altLang="en-US" sz="3600" dirty="0">
              <a:solidFill>
                <a:schemeClr val="bg1"/>
              </a:solidFill>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49"/>
            <a:ext cx="5865518" cy="1657351"/>
          </a:xfrm>
          <a:prstGeom prst="rect">
            <a:avLst/>
          </a:prstGeom>
        </p:spPr>
      </p:pic>
      <p:grpSp>
        <p:nvGrpSpPr>
          <p:cNvPr id="39" name="组合 38"/>
          <p:cNvGrpSpPr/>
          <p:nvPr/>
        </p:nvGrpSpPr>
        <p:grpSpPr>
          <a:xfrm>
            <a:off x="9578622" y="2359516"/>
            <a:ext cx="1277954" cy="1277954"/>
            <a:chOff x="9444839" y="2234042"/>
            <a:chExt cx="1607262" cy="1607262"/>
          </a:xfrm>
        </p:grpSpPr>
        <p:sp>
          <p:nvSpPr>
            <p:cNvPr id="29" name="椭圆 28"/>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554374"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9828036" y="2674698"/>
              <a:ext cx="840868" cy="725950"/>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grpSp>
        <p:nvGrpSpPr>
          <p:cNvPr id="38" name="组合 37"/>
          <p:cNvGrpSpPr/>
          <p:nvPr/>
        </p:nvGrpSpPr>
        <p:grpSpPr>
          <a:xfrm>
            <a:off x="7500282" y="2359516"/>
            <a:ext cx="1277954" cy="1277954"/>
            <a:chOff x="7366499" y="2234042"/>
            <a:chExt cx="1607262" cy="1607262"/>
          </a:xfrm>
        </p:grpSpPr>
        <p:sp>
          <p:nvSpPr>
            <p:cNvPr id="28" name="椭圆 27"/>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476034"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KSO_Shape"/>
            <p:cNvSpPr>
              <a:spLocks/>
            </p:cNvSpPr>
            <p:nvPr/>
          </p:nvSpPr>
          <p:spPr bwMode="auto">
            <a:xfrm>
              <a:off x="7767760" y="2635303"/>
              <a:ext cx="804740" cy="8047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5" name="组合 34"/>
          <p:cNvGrpSpPr/>
          <p:nvPr/>
        </p:nvGrpSpPr>
        <p:grpSpPr>
          <a:xfrm>
            <a:off x="1288330" y="2358679"/>
            <a:ext cx="1277954" cy="1277954"/>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KSO_Shape"/>
            <p:cNvSpPr>
              <a:spLocks/>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36" name="组合 35"/>
          <p:cNvGrpSpPr/>
          <p:nvPr/>
        </p:nvGrpSpPr>
        <p:grpSpPr>
          <a:xfrm>
            <a:off x="3343606" y="2359516"/>
            <a:ext cx="1277954" cy="1277954"/>
            <a:chOff x="3209823" y="2234042"/>
            <a:chExt cx="1607262" cy="1607262"/>
          </a:xfrm>
        </p:grpSpPr>
        <p:sp>
          <p:nvSpPr>
            <p:cNvPr id="26" name="椭圆 25"/>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319358"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KSO_Shape"/>
            <p:cNvSpPr>
              <a:spLocks/>
            </p:cNvSpPr>
            <p:nvPr/>
          </p:nvSpPr>
          <p:spPr bwMode="auto">
            <a:xfrm>
              <a:off x="3550556" y="2597149"/>
              <a:ext cx="925796" cy="881048"/>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40" name="文本框 39"/>
          <p:cNvSpPr txBox="1"/>
          <p:nvPr/>
        </p:nvSpPr>
        <p:spPr>
          <a:xfrm>
            <a:off x="1409695" y="3763538"/>
            <a:ext cx="1040670" cy="461665"/>
          </a:xfrm>
          <a:prstGeom prst="rect">
            <a:avLst/>
          </a:prstGeom>
          <a:noFill/>
        </p:spPr>
        <p:txBody>
          <a:bodyPr wrap="none" rtlCol="0">
            <a:spAutoFit/>
          </a:bodyPr>
          <a:lstStyle/>
          <a:p>
            <a:pPr algn="ctr"/>
            <a:r>
              <a:rPr lang="en-US" altLang="zh-CN" sz="2400" b="1" dirty="0">
                <a:solidFill>
                  <a:srgbClr val="4B649F"/>
                </a:solidFill>
              </a:rPr>
              <a:t>Part 1</a:t>
            </a:r>
            <a:endParaRPr lang="zh-CN" altLang="en-US" sz="2400" b="1" dirty="0">
              <a:solidFill>
                <a:srgbClr val="4B649F"/>
              </a:solidFill>
            </a:endParaRPr>
          </a:p>
        </p:txBody>
      </p:sp>
      <p:sp>
        <p:nvSpPr>
          <p:cNvPr id="41" name="文本框 40"/>
          <p:cNvSpPr txBox="1"/>
          <p:nvPr/>
        </p:nvSpPr>
        <p:spPr>
          <a:xfrm>
            <a:off x="3457017" y="3756438"/>
            <a:ext cx="1040670" cy="461665"/>
          </a:xfrm>
          <a:prstGeom prst="rect">
            <a:avLst/>
          </a:prstGeom>
          <a:noFill/>
        </p:spPr>
        <p:txBody>
          <a:bodyPr wrap="none" rtlCol="0">
            <a:spAutoFit/>
          </a:bodyPr>
          <a:lstStyle/>
          <a:p>
            <a:r>
              <a:rPr lang="en-US" altLang="zh-CN" sz="2400" b="1" dirty="0">
                <a:solidFill>
                  <a:srgbClr val="4B649F"/>
                </a:solidFill>
              </a:rPr>
              <a:t>Part 2</a:t>
            </a:r>
            <a:endParaRPr lang="zh-CN" altLang="en-US" sz="2400" b="1" dirty="0">
              <a:solidFill>
                <a:srgbClr val="4B649F"/>
              </a:solidFill>
            </a:endParaRPr>
          </a:p>
        </p:txBody>
      </p:sp>
      <p:sp>
        <p:nvSpPr>
          <p:cNvPr id="42" name="文本框 41"/>
          <p:cNvSpPr txBox="1"/>
          <p:nvPr/>
        </p:nvSpPr>
        <p:spPr>
          <a:xfrm>
            <a:off x="5575665" y="3769114"/>
            <a:ext cx="1040670" cy="461665"/>
          </a:xfrm>
          <a:prstGeom prst="rect">
            <a:avLst/>
          </a:prstGeom>
          <a:noFill/>
        </p:spPr>
        <p:txBody>
          <a:bodyPr wrap="none" rtlCol="0">
            <a:spAutoFit/>
          </a:bodyPr>
          <a:lstStyle/>
          <a:p>
            <a:r>
              <a:rPr lang="en-US" altLang="zh-CN" sz="2400" b="1" dirty="0">
                <a:solidFill>
                  <a:srgbClr val="4B649F"/>
                </a:solidFill>
              </a:rPr>
              <a:t>Part 3</a:t>
            </a:r>
            <a:endParaRPr lang="zh-CN" altLang="en-US" sz="2400" b="1" dirty="0">
              <a:solidFill>
                <a:srgbClr val="4B649F"/>
              </a:solidFill>
            </a:endParaRPr>
          </a:p>
        </p:txBody>
      </p:sp>
      <p:sp>
        <p:nvSpPr>
          <p:cNvPr id="43" name="文本框 42"/>
          <p:cNvSpPr txBox="1"/>
          <p:nvPr/>
        </p:nvSpPr>
        <p:spPr>
          <a:xfrm>
            <a:off x="7618923" y="3801788"/>
            <a:ext cx="1040670" cy="461665"/>
          </a:xfrm>
          <a:prstGeom prst="rect">
            <a:avLst/>
          </a:prstGeom>
          <a:noFill/>
        </p:spPr>
        <p:txBody>
          <a:bodyPr wrap="none" rtlCol="0">
            <a:spAutoFit/>
          </a:bodyPr>
          <a:lstStyle/>
          <a:p>
            <a:r>
              <a:rPr lang="en-US" altLang="zh-CN" sz="2400" b="1" dirty="0">
                <a:solidFill>
                  <a:srgbClr val="4B649F"/>
                </a:solidFill>
              </a:rPr>
              <a:t>Part 4</a:t>
            </a:r>
            <a:endParaRPr lang="zh-CN" altLang="en-US" sz="2400" b="1" dirty="0">
              <a:solidFill>
                <a:srgbClr val="4B649F"/>
              </a:solidFill>
            </a:endParaRPr>
          </a:p>
        </p:txBody>
      </p:sp>
      <p:sp>
        <p:nvSpPr>
          <p:cNvPr id="44" name="文本框 43"/>
          <p:cNvSpPr txBox="1"/>
          <p:nvPr/>
        </p:nvSpPr>
        <p:spPr>
          <a:xfrm>
            <a:off x="9687332" y="3801788"/>
            <a:ext cx="1060534" cy="461665"/>
          </a:xfrm>
          <a:prstGeom prst="rect">
            <a:avLst/>
          </a:prstGeom>
          <a:noFill/>
        </p:spPr>
        <p:txBody>
          <a:bodyPr wrap="square" rtlCol="0">
            <a:spAutoFit/>
          </a:bodyPr>
          <a:lstStyle/>
          <a:p>
            <a:r>
              <a:rPr lang="en-US" altLang="zh-CN" sz="2400" b="1" dirty="0">
                <a:solidFill>
                  <a:srgbClr val="4B649F"/>
                </a:solidFill>
              </a:rPr>
              <a:t>Part 5</a:t>
            </a:r>
            <a:endParaRPr lang="zh-CN" altLang="en-US" sz="2400" b="1" dirty="0">
              <a:solidFill>
                <a:srgbClr val="4B649F"/>
              </a:solidFill>
            </a:endParaRPr>
          </a:p>
        </p:txBody>
      </p:sp>
      <p:sp>
        <p:nvSpPr>
          <p:cNvPr id="45" name="文本框 44"/>
          <p:cNvSpPr txBox="1"/>
          <p:nvPr/>
        </p:nvSpPr>
        <p:spPr>
          <a:xfrm>
            <a:off x="1054457" y="4188073"/>
            <a:ext cx="1745701" cy="958660"/>
          </a:xfrm>
          <a:prstGeom prst="rect">
            <a:avLst/>
          </a:prstGeom>
          <a:noFill/>
        </p:spPr>
        <p:txBody>
          <a:bodyPr wrap="square" rtlCol="0">
            <a:spAutoFit/>
          </a:bodyPr>
          <a:lstStyle/>
          <a:p>
            <a:pPr algn="ctr">
              <a:lnSpc>
                <a:spcPct val="150000"/>
              </a:lnSpc>
            </a:pPr>
            <a:r>
              <a:rPr lang="en-US" altLang="zh-CN" sz="2000" b="1" dirty="0">
                <a:solidFill>
                  <a:schemeClr val="tx1">
                    <a:lumMod val="75000"/>
                    <a:lumOff val="25000"/>
                  </a:schemeClr>
                </a:solidFill>
              </a:rPr>
              <a:t>Operating Overview</a:t>
            </a:r>
            <a:endParaRPr lang="zh-CN" altLang="en-US" sz="2000" b="1" dirty="0">
              <a:solidFill>
                <a:schemeClr val="tx1">
                  <a:lumMod val="75000"/>
                  <a:lumOff val="25000"/>
                </a:schemeClr>
              </a:solidFill>
            </a:endParaRPr>
          </a:p>
        </p:txBody>
      </p:sp>
      <p:sp>
        <p:nvSpPr>
          <p:cNvPr id="46" name="文本框 45"/>
          <p:cNvSpPr txBox="1"/>
          <p:nvPr/>
        </p:nvSpPr>
        <p:spPr>
          <a:xfrm>
            <a:off x="3075278" y="4188073"/>
            <a:ext cx="1814610" cy="958660"/>
          </a:xfrm>
          <a:prstGeom prst="rect">
            <a:avLst/>
          </a:prstGeom>
          <a:noFill/>
        </p:spPr>
        <p:txBody>
          <a:bodyPr wrap="square" rtlCol="0">
            <a:spAutoFit/>
          </a:bodyPr>
          <a:lstStyle/>
          <a:p>
            <a:pPr algn="ctr">
              <a:lnSpc>
                <a:spcPct val="150000"/>
              </a:lnSpc>
            </a:pPr>
            <a:r>
              <a:rPr lang="en-US" altLang="zh-CN" sz="2000" b="1" dirty="0">
                <a:solidFill>
                  <a:schemeClr val="tx1">
                    <a:lumMod val="75000"/>
                    <a:lumOff val="25000"/>
                  </a:schemeClr>
                </a:solidFill>
              </a:rPr>
              <a:t>Product insight</a:t>
            </a:r>
            <a:endParaRPr lang="zh-CN" altLang="en-US" sz="2000" b="1" dirty="0">
              <a:solidFill>
                <a:schemeClr val="tx1">
                  <a:lumMod val="75000"/>
                  <a:lumOff val="25000"/>
                </a:schemeClr>
              </a:solidFill>
            </a:endParaRPr>
          </a:p>
        </p:txBody>
      </p:sp>
      <p:sp>
        <p:nvSpPr>
          <p:cNvPr id="47" name="文本框 46"/>
          <p:cNvSpPr txBox="1"/>
          <p:nvPr/>
        </p:nvSpPr>
        <p:spPr>
          <a:xfrm>
            <a:off x="5165008" y="4188073"/>
            <a:ext cx="1811902" cy="958660"/>
          </a:xfrm>
          <a:prstGeom prst="rect">
            <a:avLst/>
          </a:prstGeom>
          <a:noFill/>
        </p:spPr>
        <p:txBody>
          <a:bodyPr wrap="square" rtlCol="0">
            <a:spAutoFit/>
          </a:bodyPr>
          <a:lstStyle/>
          <a:p>
            <a:pPr algn="ctr">
              <a:lnSpc>
                <a:spcPct val="150000"/>
              </a:lnSpc>
            </a:pPr>
            <a:r>
              <a:rPr lang="en-US" altLang="zh-CN" sz="2000" b="1" dirty="0">
                <a:solidFill>
                  <a:schemeClr val="tx1">
                    <a:lumMod val="75000"/>
                    <a:lumOff val="25000"/>
                  </a:schemeClr>
                </a:solidFill>
              </a:rPr>
              <a:t>Region</a:t>
            </a:r>
          </a:p>
          <a:p>
            <a:pPr algn="ctr">
              <a:lnSpc>
                <a:spcPct val="150000"/>
              </a:lnSpc>
            </a:pPr>
            <a:r>
              <a:rPr lang="en-US" altLang="zh-CN" sz="2000" b="1" dirty="0">
                <a:solidFill>
                  <a:schemeClr val="tx1">
                    <a:lumMod val="75000"/>
                    <a:lumOff val="25000"/>
                  </a:schemeClr>
                </a:solidFill>
              </a:rPr>
              <a:t>Insight</a:t>
            </a:r>
            <a:endParaRPr lang="zh-CN" altLang="en-US" sz="2000" b="1" dirty="0">
              <a:solidFill>
                <a:schemeClr val="tx1">
                  <a:lumMod val="75000"/>
                  <a:lumOff val="25000"/>
                </a:schemeClr>
              </a:solidFill>
            </a:endParaRPr>
          </a:p>
        </p:txBody>
      </p:sp>
      <p:sp>
        <p:nvSpPr>
          <p:cNvPr id="48" name="文本框 47"/>
          <p:cNvSpPr txBox="1"/>
          <p:nvPr/>
        </p:nvSpPr>
        <p:spPr>
          <a:xfrm>
            <a:off x="7175105" y="4188073"/>
            <a:ext cx="1928307" cy="958660"/>
          </a:xfrm>
          <a:prstGeom prst="rect">
            <a:avLst/>
          </a:prstGeom>
          <a:noFill/>
        </p:spPr>
        <p:txBody>
          <a:bodyPr wrap="square" rtlCol="0">
            <a:spAutoFit/>
          </a:bodyPr>
          <a:lstStyle/>
          <a:p>
            <a:pPr algn="ctr">
              <a:lnSpc>
                <a:spcPct val="150000"/>
              </a:lnSpc>
            </a:pPr>
            <a:r>
              <a:rPr lang="en-US" altLang="zh-CN" sz="2000" b="1" dirty="0">
                <a:solidFill>
                  <a:schemeClr val="tx1">
                    <a:lumMod val="75000"/>
                    <a:lumOff val="25000"/>
                  </a:schemeClr>
                </a:solidFill>
              </a:rPr>
              <a:t>Customer</a:t>
            </a:r>
          </a:p>
          <a:p>
            <a:pPr algn="ctr">
              <a:lnSpc>
                <a:spcPct val="150000"/>
              </a:lnSpc>
            </a:pPr>
            <a:r>
              <a:rPr lang="en-US" altLang="zh-CN" sz="2000" b="1" dirty="0">
                <a:solidFill>
                  <a:schemeClr val="tx1">
                    <a:lumMod val="75000"/>
                    <a:lumOff val="25000"/>
                  </a:schemeClr>
                </a:solidFill>
              </a:rPr>
              <a:t>Insight</a:t>
            </a:r>
            <a:endParaRPr lang="zh-CN" altLang="en-US" sz="2000" b="1" dirty="0">
              <a:solidFill>
                <a:schemeClr val="tx1">
                  <a:lumMod val="75000"/>
                  <a:lumOff val="25000"/>
                </a:schemeClr>
              </a:solidFill>
            </a:endParaRPr>
          </a:p>
        </p:txBody>
      </p:sp>
      <p:sp>
        <p:nvSpPr>
          <p:cNvPr id="49" name="文本框 48"/>
          <p:cNvSpPr txBox="1"/>
          <p:nvPr/>
        </p:nvSpPr>
        <p:spPr>
          <a:xfrm>
            <a:off x="9301607" y="4188073"/>
            <a:ext cx="1910077" cy="496996"/>
          </a:xfrm>
          <a:prstGeom prst="rect">
            <a:avLst/>
          </a:prstGeom>
          <a:noFill/>
        </p:spPr>
        <p:txBody>
          <a:bodyPr wrap="square" rtlCol="0">
            <a:spAutoFit/>
          </a:bodyPr>
          <a:lstStyle/>
          <a:p>
            <a:pPr algn="ctr">
              <a:lnSpc>
                <a:spcPct val="150000"/>
              </a:lnSpc>
            </a:pPr>
            <a:r>
              <a:rPr lang="en-US" altLang="zh-CN" sz="2000" b="1" dirty="0">
                <a:solidFill>
                  <a:schemeClr val="tx1">
                    <a:lumMod val="75000"/>
                    <a:lumOff val="25000"/>
                  </a:schemeClr>
                </a:solidFill>
              </a:rPr>
              <a:t>Summary</a:t>
            </a:r>
          </a:p>
        </p:txBody>
      </p:sp>
      <p:sp>
        <p:nvSpPr>
          <p:cNvPr id="50" name="KSO_Shape">
            <a:extLst>
              <a:ext uri="{FF2B5EF4-FFF2-40B4-BE49-F238E27FC236}">
                <a16:creationId xmlns:a16="http://schemas.microsoft.com/office/drawing/2014/main" id="{B961EDA9-C2AF-4E1A-A31C-558F82873A26}"/>
              </a:ext>
            </a:extLst>
          </p:cNvPr>
          <p:cNvSpPr/>
          <p:nvPr/>
        </p:nvSpPr>
        <p:spPr>
          <a:xfrm>
            <a:off x="1704275" y="2641533"/>
            <a:ext cx="456826" cy="67180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accent1"/>
              </a:solidFill>
              <a:cs typeface="+mn-ea"/>
              <a:sym typeface="+mn-lt"/>
            </a:endParaRPr>
          </a:p>
        </p:txBody>
      </p:sp>
      <p:sp>
        <p:nvSpPr>
          <p:cNvPr id="56" name="Freeform 16">
            <a:extLst>
              <a:ext uri="{FF2B5EF4-FFF2-40B4-BE49-F238E27FC236}">
                <a16:creationId xmlns:a16="http://schemas.microsoft.com/office/drawing/2014/main" id="{8DDA4F5D-F211-4A04-A141-5B5D5183F34A}"/>
              </a:ext>
            </a:extLst>
          </p:cNvPr>
          <p:cNvSpPr>
            <a:spLocks noEditPoints="1"/>
          </p:cNvSpPr>
          <p:nvPr/>
        </p:nvSpPr>
        <p:spPr>
          <a:xfrm>
            <a:off x="733387" y="636727"/>
            <a:ext cx="604862" cy="599018"/>
          </a:xfrm>
          <a:custGeom>
            <a:avLst/>
            <a:gdLst/>
            <a:ahLst/>
            <a:cxnLst>
              <a:cxn ang="0">
                <a:pos x="317600" y="281037"/>
              </a:cxn>
              <a:cxn ang="0">
                <a:pos x="240469" y="201712"/>
              </a:cxn>
              <a:cxn ang="0">
                <a:pos x="238200" y="199445"/>
              </a:cxn>
              <a:cxn ang="0">
                <a:pos x="258617" y="129186"/>
              </a:cxn>
              <a:cxn ang="0">
                <a:pos x="129309" y="0"/>
              </a:cxn>
              <a:cxn ang="0">
                <a:pos x="0" y="129186"/>
              </a:cxn>
              <a:cxn ang="0">
                <a:pos x="129309" y="258372"/>
              </a:cxn>
              <a:cxn ang="0">
                <a:pos x="199634" y="237974"/>
              </a:cxn>
              <a:cxn ang="0">
                <a:pos x="201903" y="240241"/>
              </a:cxn>
              <a:cxn ang="0">
                <a:pos x="281303" y="317299"/>
              </a:cxn>
              <a:cxn ang="0">
                <a:pos x="299452" y="326365"/>
              </a:cxn>
              <a:cxn ang="0">
                <a:pos x="317600" y="317299"/>
              </a:cxn>
              <a:cxn ang="0">
                <a:pos x="317600" y="281037"/>
              </a:cxn>
              <a:cxn ang="0">
                <a:pos x="129309" y="217577"/>
              </a:cxn>
              <a:cxn ang="0">
                <a:pos x="40834" y="129186"/>
              </a:cxn>
              <a:cxn ang="0">
                <a:pos x="129309" y="40796"/>
              </a:cxn>
              <a:cxn ang="0">
                <a:pos x="217783" y="129186"/>
              </a:cxn>
              <a:cxn ang="0">
                <a:pos x="129309" y="217577"/>
              </a:cxn>
            </a:cxnLst>
            <a:rect l="0" t="0" r="0" b="0"/>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rgbClr val="4B649F"/>
          </a:solidFill>
          <a:ln w="9525">
            <a:noFill/>
          </a:ln>
        </p:spPr>
        <p:txBody>
          <a:bodyPr/>
          <a:lstStyle/>
          <a:p>
            <a:endParaRPr lang="zh-CN" altLang="en-US">
              <a:solidFill>
                <a:schemeClr val="accent1"/>
              </a:solidFill>
              <a:cs typeface="+mn-ea"/>
              <a:sym typeface="+mn-lt"/>
            </a:endParaRPr>
          </a:p>
        </p:txBody>
      </p:sp>
      <p:grpSp>
        <p:nvGrpSpPr>
          <p:cNvPr id="58" name="组合 57">
            <a:extLst>
              <a:ext uri="{FF2B5EF4-FFF2-40B4-BE49-F238E27FC236}">
                <a16:creationId xmlns:a16="http://schemas.microsoft.com/office/drawing/2014/main" id="{484AA9D6-098E-43E5-ABF5-0CC72508B2F1}"/>
              </a:ext>
            </a:extLst>
          </p:cNvPr>
          <p:cNvGrpSpPr/>
          <p:nvPr/>
        </p:nvGrpSpPr>
        <p:grpSpPr>
          <a:xfrm>
            <a:off x="5771293" y="2678564"/>
            <a:ext cx="555189" cy="552266"/>
            <a:chOff x="922338" y="1316038"/>
            <a:chExt cx="301625" cy="300037"/>
          </a:xfrm>
          <a:solidFill>
            <a:srgbClr val="4B649F"/>
          </a:solidFill>
        </p:grpSpPr>
        <p:sp>
          <p:nvSpPr>
            <p:cNvPr id="59" name="Freeform 5">
              <a:extLst>
                <a:ext uri="{FF2B5EF4-FFF2-40B4-BE49-F238E27FC236}">
                  <a16:creationId xmlns:a16="http://schemas.microsoft.com/office/drawing/2014/main" id="{C964EDDA-E33E-4474-8CB2-03200A5F847F}"/>
                </a:ext>
              </a:extLst>
            </p:cNvPr>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solidFill>
              <a:schemeClr val="bg1"/>
            </a:solidFill>
            <a:ln w="9525">
              <a:noFill/>
            </a:ln>
          </p:spPr>
          <p:txBody>
            <a:bodyPr/>
            <a:lstStyle/>
            <a:p>
              <a:endParaRPr lang="zh-CN" altLang="en-US">
                <a:solidFill>
                  <a:schemeClr val="accent1"/>
                </a:solidFill>
                <a:cs typeface="+mn-ea"/>
                <a:sym typeface="+mn-lt"/>
              </a:endParaRPr>
            </a:p>
          </p:txBody>
        </p:sp>
        <p:sp>
          <p:nvSpPr>
            <p:cNvPr id="60" name="Rectangle 6">
              <a:extLst>
                <a:ext uri="{FF2B5EF4-FFF2-40B4-BE49-F238E27FC236}">
                  <a16:creationId xmlns:a16="http://schemas.microsoft.com/office/drawing/2014/main" id="{0B99BC45-E76C-4CFE-8C56-395AC2490E47}"/>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61" name="Rectangle 7">
              <a:extLst>
                <a:ext uri="{FF2B5EF4-FFF2-40B4-BE49-F238E27FC236}">
                  <a16:creationId xmlns:a16="http://schemas.microsoft.com/office/drawing/2014/main" id="{892FB971-A068-4702-BB4B-513243DCF2AE}"/>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62" name="Rectangle 8">
              <a:extLst>
                <a:ext uri="{FF2B5EF4-FFF2-40B4-BE49-F238E27FC236}">
                  <a16:creationId xmlns:a16="http://schemas.microsoft.com/office/drawing/2014/main" id="{BB0A9626-3CCB-421D-A7D3-B5A9D59E6C7D}"/>
                </a:ext>
              </a:extLst>
            </p:cNvPr>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63" name="Rectangle 9">
              <a:extLst>
                <a:ext uri="{FF2B5EF4-FFF2-40B4-BE49-F238E27FC236}">
                  <a16:creationId xmlns:a16="http://schemas.microsoft.com/office/drawing/2014/main" id="{687F6653-ABA2-45C2-A185-68E28F4F5A10}"/>
                </a:ext>
              </a:extLst>
            </p:cNvPr>
            <p:cNvSpPr/>
            <p:nvPr/>
          </p:nvSpPr>
          <p:spPr>
            <a:xfrm>
              <a:off x="1046163" y="1504950"/>
              <a:ext cx="53975" cy="111125"/>
            </a:xfrm>
            <a:prstGeom prst="rect">
              <a:avLst/>
            </a:prstGeom>
            <a:solidFill>
              <a:schemeClr val="bg1"/>
            </a:solidFill>
            <a:ln w="9525">
              <a:noFill/>
              <a:miter/>
            </a:ln>
          </p:spPr>
          <p:txBody>
            <a:bodyPr/>
            <a:lstStyle/>
            <a:p>
              <a:pPr lvl="0" eaLnBrk="1" hangingPunct="1"/>
              <a:endParaRPr lang="zh-CN" altLang="en-US" sz="1800" dirty="0">
                <a:solidFill>
                  <a:schemeClr val="accent1"/>
                </a:solidFill>
                <a:cs typeface="+mn-ea"/>
                <a:sym typeface="+mn-lt"/>
              </a:endParaRPr>
            </a:p>
          </p:txBody>
        </p:sp>
      </p:grpSp>
    </p:spTree>
    <p:extLst>
      <p:ext uri="{BB962C8B-B14F-4D97-AF65-F5344CB8AC3E}">
        <p14:creationId xmlns:p14="http://schemas.microsoft.com/office/powerpoint/2010/main" val="49593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3647152" cy="646331"/>
          </a:xfrm>
          <a:prstGeom prst="rect">
            <a:avLst/>
          </a:prstGeom>
          <a:noFill/>
        </p:spPr>
        <p:txBody>
          <a:bodyPr wrap="none" rtlCol="0">
            <a:spAutoFit/>
          </a:bodyPr>
          <a:lstStyle/>
          <a:p>
            <a:r>
              <a:rPr lang="en-US" altLang="zh-CN" sz="3600" dirty="0">
                <a:solidFill>
                  <a:schemeClr val="bg1"/>
                </a:solidFill>
              </a:rPr>
              <a:t>Customer insight</a:t>
            </a:r>
          </a:p>
        </p:txBody>
      </p:sp>
      <p:sp>
        <p:nvSpPr>
          <p:cNvPr id="20" name="KSO_Shape">
            <a:extLst>
              <a:ext uri="{FF2B5EF4-FFF2-40B4-BE49-F238E27FC236}">
                <a16:creationId xmlns:a16="http://schemas.microsoft.com/office/drawing/2014/main" id="{70F89260-1737-4CB6-864E-C052E4D19903}"/>
              </a:ext>
            </a:extLst>
          </p:cNvPr>
          <p:cNvSpPr>
            <a:spLocks/>
          </p:cNvSpPr>
          <p:nvPr/>
        </p:nvSpPr>
        <p:spPr bwMode="auto">
          <a:xfrm>
            <a:off x="658469" y="591235"/>
            <a:ext cx="664261" cy="664261"/>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文本框 8">
            <a:extLst>
              <a:ext uri="{FF2B5EF4-FFF2-40B4-BE49-F238E27FC236}">
                <a16:creationId xmlns:a16="http://schemas.microsoft.com/office/drawing/2014/main" id="{AFC1F7A7-21A4-406B-A857-A1C8C8563E1E}"/>
              </a:ext>
            </a:extLst>
          </p:cNvPr>
          <p:cNvSpPr txBox="1"/>
          <p:nvPr/>
        </p:nvSpPr>
        <p:spPr>
          <a:xfrm>
            <a:off x="2354867" y="1581151"/>
            <a:ext cx="6772405" cy="923330"/>
          </a:xfrm>
          <a:prstGeom prst="rect">
            <a:avLst/>
          </a:prstGeom>
          <a:noFill/>
        </p:spPr>
        <p:txBody>
          <a:bodyPr wrap="square">
            <a:spAutoFit/>
          </a:bodyPr>
          <a:lstStyle/>
          <a:p>
            <a:pPr algn="ctr"/>
            <a:r>
              <a:rPr lang="en-US" altLang="zh-CN" dirty="0"/>
              <a:t>New customer: Customer who first time purchase an order </a:t>
            </a:r>
          </a:p>
          <a:p>
            <a:pPr algn="ctr"/>
            <a:r>
              <a:rPr lang="en-US" altLang="zh-CN" dirty="0"/>
              <a:t>Old customer: Customer who purchase second time or more</a:t>
            </a:r>
          </a:p>
          <a:p>
            <a:pPr algn="ctr"/>
            <a:r>
              <a:rPr lang="en-US" altLang="zh-CN" dirty="0" err="1"/>
              <a:t>Blank:date</a:t>
            </a:r>
            <a:r>
              <a:rPr lang="en-US" altLang="zh-CN" dirty="0"/>
              <a:t> out of </a:t>
            </a:r>
            <a:r>
              <a:rPr lang="en-US" altLang="zh-CN" dirty="0" err="1"/>
              <a:t>range,canceled</a:t>
            </a:r>
            <a:r>
              <a:rPr lang="en-US" altLang="zh-CN" dirty="0"/>
              <a:t> orders are not </a:t>
            </a:r>
            <a:r>
              <a:rPr lang="en-US" altLang="zh-CN" dirty="0" err="1"/>
              <a:t>gonna</a:t>
            </a:r>
            <a:r>
              <a:rPr lang="en-US" altLang="zh-CN" dirty="0"/>
              <a:t> be count</a:t>
            </a:r>
          </a:p>
        </p:txBody>
      </p:sp>
      <p:pic>
        <p:nvPicPr>
          <p:cNvPr id="4" name="图片 3">
            <a:extLst>
              <a:ext uri="{FF2B5EF4-FFF2-40B4-BE49-F238E27FC236}">
                <a16:creationId xmlns:a16="http://schemas.microsoft.com/office/drawing/2014/main" id="{930B39EB-9444-4542-8FDA-797A68B37D63}"/>
              </a:ext>
            </a:extLst>
          </p:cNvPr>
          <p:cNvPicPr>
            <a:picLocks noChangeAspect="1"/>
          </p:cNvPicPr>
          <p:nvPr/>
        </p:nvPicPr>
        <p:blipFill>
          <a:blip r:embed="rId2"/>
          <a:stretch>
            <a:fillRect/>
          </a:stretch>
        </p:blipFill>
        <p:spPr>
          <a:xfrm>
            <a:off x="768976" y="3199745"/>
            <a:ext cx="10783688" cy="3011264"/>
          </a:xfrm>
          <a:prstGeom prst="rect">
            <a:avLst/>
          </a:prstGeom>
        </p:spPr>
      </p:pic>
      <p:sp>
        <p:nvSpPr>
          <p:cNvPr id="10" name="文本框 9">
            <a:extLst>
              <a:ext uri="{FF2B5EF4-FFF2-40B4-BE49-F238E27FC236}">
                <a16:creationId xmlns:a16="http://schemas.microsoft.com/office/drawing/2014/main" id="{090D5F4E-DAAD-4FDD-BD9E-7B400D455F8B}"/>
              </a:ext>
            </a:extLst>
          </p:cNvPr>
          <p:cNvSpPr txBox="1"/>
          <p:nvPr/>
        </p:nvSpPr>
        <p:spPr>
          <a:xfrm>
            <a:off x="127831" y="2714305"/>
            <a:ext cx="6772405" cy="369332"/>
          </a:xfrm>
          <a:prstGeom prst="rect">
            <a:avLst/>
          </a:prstGeom>
          <a:noFill/>
        </p:spPr>
        <p:txBody>
          <a:bodyPr wrap="square">
            <a:spAutoFit/>
          </a:bodyPr>
          <a:lstStyle/>
          <a:p>
            <a:r>
              <a:rPr lang="en-US" altLang="zh-CN" dirty="0"/>
              <a:t>Based on the orders:</a:t>
            </a:r>
          </a:p>
        </p:txBody>
      </p:sp>
    </p:spTree>
    <p:extLst>
      <p:ext uri="{BB962C8B-B14F-4D97-AF65-F5344CB8AC3E}">
        <p14:creationId xmlns:p14="http://schemas.microsoft.com/office/powerpoint/2010/main" val="1387208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3647152" cy="646331"/>
          </a:xfrm>
          <a:prstGeom prst="rect">
            <a:avLst/>
          </a:prstGeom>
          <a:noFill/>
        </p:spPr>
        <p:txBody>
          <a:bodyPr wrap="none" rtlCol="0">
            <a:spAutoFit/>
          </a:bodyPr>
          <a:lstStyle/>
          <a:p>
            <a:r>
              <a:rPr lang="en-US" altLang="zh-CN" sz="3600" dirty="0">
                <a:solidFill>
                  <a:schemeClr val="bg1"/>
                </a:solidFill>
              </a:rPr>
              <a:t>Customer insight</a:t>
            </a:r>
          </a:p>
        </p:txBody>
      </p:sp>
      <p:sp>
        <p:nvSpPr>
          <p:cNvPr id="20" name="KSO_Shape">
            <a:extLst>
              <a:ext uri="{FF2B5EF4-FFF2-40B4-BE49-F238E27FC236}">
                <a16:creationId xmlns:a16="http://schemas.microsoft.com/office/drawing/2014/main" id="{70F89260-1737-4CB6-864E-C052E4D19903}"/>
              </a:ext>
            </a:extLst>
          </p:cNvPr>
          <p:cNvSpPr>
            <a:spLocks/>
          </p:cNvSpPr>
          <p:nvPr/>
        </p:nvSpPr>
        <p:spPr bwMode="auto">
          <a:xfrm>
            <a:off x="658469" y="591235"/>
            <a:ext cx="664261" cy="664261"/>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文本框 8">
            <a:extLst>
              <a:ext uri="{FF2B5EF4-FFF2-40B4-BE49-F238E27FC236}">
                <a16:creationId xmlns:a16="http://schemas.microsoft.com/office/drawing/2014/main" id="{AFC1F7A7-21A4-406B-A857-A1C8C8563E1E}"/>
              </a:ext>
            </a:extLst>
          </p:cNvPr>
          <p:cNvSpPr txBox="1"/>
          <p:nvPr/>
        </p:nvSpPr>
        <p:spPr>
          <a:xfrm>
            <a:off x="2371594" y="1581428"/>
            <a:ext cx="6772405" cy="923330"/>
          </a:xfrm>
          <a:prstGeom prst="rect">
            <a:avLst/>
          </a:prstGeom>
          <a:noFill/>
        </p:spPr>
        <p:txBody>
          <a:bodyPr wrap="square">
            <a:spAutoFit/>
          </a:bodyPr>
          <a:lstStyle/>
          <a:p>
            <a:pPr algn="ctr"/>
            <a:r>
              <a:rPr lang="en-US" altLang="zh-CN" dirty="0"/>
              <a:t>New customer: Customer who first time purchase an order </a:t>
            </a:r>
          </a:p>
          <a:p>
            <a:pPr algn="ctr"/>
            <a:r>
              <a:rPr lang="en-US" altLang="zh-CN" dirty="0"/>
              <a:t>Old customer: Customer who purchase second time or more</a:t>
            </a:r>
          </a:p>
          <a:p>
            <a:pPr algn="ctr"/>
            <a:r>
              <a:rPr lang="en-US" altLang="zh-CN" dirty="0" err="1"/>
              <a:t>Blank:date</a:t>
            </a:r>
            <a:r>
              <a:rPr lang="en-US" altLang="zh-CN" dirty="0"/>
              <a:t> out of </a:t>
            </a:r>
            <a:r>
              <a:rPr lang="en-US" altLang="zh-CN" dirty="0" err="1"/>
              <a:t>range,canceled</a:t>
            </a:r>
            <a:r>
              <a:rPr lang="en-US" altLang="zh-CN" dirty="0"/>
              <a:t> orders are not </a:t>
            </a:r>
            <a:r>
              <a:rPr lang="en-US" altLang="zh-CN" dirty="0" err="1"/>
              <a:t>gonna</a:t>
            </a:r>
            <a:r>
              <a:rPr lang="en-US" altLang="zh-CN" dirty="0"/>
              <a:t> be count</a:t>
            </a:r>
          </a:p>
        </p:txBody>
      </p:sp>
      <p:sp>
        <p:nvSpPr>
          <p:cNvPr id="10" name="文本框 9">
            <a:extLst>
              <a:ext uri="{FF2B5EF4-FFF2-40B4-BE49-F238E27FC236}">
                <a16:creationId xmlns:a16="http://schemas.microsoft.com/office/drawing/2014/main" id="{090D5F4E-DAAD-4FDD-BD9E-7B400D455F8B}"/>
              </a:ext>
            </a:extLst>
          </p:cNvPr>
          <p:cNvSpPr txBox="1"/>
          <p:nvPr/>
        </p:nvSpPr>
        <p:spPr>
          <a:xfrm>
            <a:off x="166860" y="2903481"/>
            <a:ext cx="6772405" cy="369332"/>
          </a:xfrm>
          <a:prstGeom prst="rect">
            <a:avLst/>
          </a:prstGeom>
          <a:noFill/>
        </p:spPr>
        <p:txBody>
          <a:bodyPr wrap="square">
            <a:spAutoFit/>
          </a:bodyPr>
          <a:lstStyle/>
          <a:p>
            <a:r>
              <a:rPr lang="en-US" altLang="zh-CN" dirty="0"/>
              <a:t>Based on the distinct customers:</a:t>
            </a:r>
          </a:p>
        </p:txBody>
      </p:sp>
      <p:pic>
        <p:nvPicPr>
          <p:cNvPr id="5" name="图片 4" descr="图表&#10;&#10;低可信度描述已自动生成">
            <a:extLst>
              <a:ext uri="{FF2B5EF4-FFF2-40B4-BE49-F238E27FC236}">
                <a16:creationId xmlns:a16="http://schemas.microsoft.com/office/drawing/2014/main" id="{07F96269-4C15-498F-A1B7-0CE093078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5" y="3318328"/>
            <a:ext cx="11866864" cy="2553629"/>
          </a:xfrm>
          <a:prstGeom prst="rect">
            <a:avLst/>
          </a:prstGeom>
        </p:spPr>
      </p:pic>
      <p:sp>
        <p:nvSpPr>
          <p:cNvPr id="13" name="文本框 12">
            <a:extLst>
              <a:ext uri="{FF2B5EF4-FFF2-40B4-BE49-F238E27FC236}">
                <a16:creationId xmlns:a16="http://schemas.microsoft.com/office/drawing/2014/main" id="{91CAF628-7F0E-41D8-8989-DB82B91E6237}"/>
              </a:ext>
            </a:extLst>
          </p:cNvPr>
          <p:cNvSpPr txBox="1"/>
          <p:nvPr/>
        </p:nvSpPr>
        <p:spPr>
          <a:xfrm>
            <a:off x="434490" y="6133981"/>
            <a:ext cx="11079200" cy="646331"/>
          </a:xfrm>
          <a:prstGeom prst="rect">
            <a:avLst/>
          </a:prstGeom>
          <a:noFill/>
        </p:spPr>
        <p:txBody>
          <a:bodyPr wrap="square">
            <a:spAutoFit/>
          </a:bodyPr>
          <a:lstStyle/>
          <a:p>
            <a:pPr algn="ctr"/>
            <a:r>
              <a:rPr lang="en-US" altLang="zh-CN" dirty="0"/>
              <a:t>Sales team: The strategy of developing new customers looks like it‘s about to fail,</a:t>
            </a:r>
            <a:r>
              <a:rPr lang="zh-CN" altLang="en-US" dirty="0"/>
              <a:t> </a:t>
            </a:r>
            <a:endParaRPr lang="en-US" altLang="zh-CN" dirty="0"/>
          </a:p>
          <a:p>
            <a:pPr algn="ctr"/>
            <a:r>
              <a:rPr lang="en-US" altLang="zh-CN" dirty="0"/>
              <a:t>and</a:t>
            </a:r>
            <a:r>
              <a:rPr lang="zh-CN" altLang="en-US" dirty="0"/>
              <a:t> </a:t>
            </a:r>
            <a:r>
              <a:rPr lang="en-US" altLang="zh-CN" dirty="0"/>
              <a:t>also low customer return rate is also a problem</a:t>
            </a:r>
          </a:p>
        </p:txBody>
      </p:sp>
    </p:spTree>
    <p:extLst>
      <p:ext uri="{BB962C8B-B14F-4D97-AF65-F5344CB8AC3E}">
        <p14:creationId xmlns:p14="http://schemas.microsoft.com/office/powerpoint/2010/main" val="350142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3647152" cy="646331"/>
          </a:xfrm>
          <a:prstGeom prst="rect">
            <a:avLst/>
          </a:prstGeom>
          <a:noFill/>
        </p:spPr>
        <p:txBody>
          <a:bodyPr wrap="none" rtlCol="0">
            <a:spAutoFit/>
          </a:bodyPr>
          <a:lstStyle/>
          <a:p>
            <a:r>
              <a:rPr lang="en-US" altLang="zh-CN" sz="3600" dirty="0">
                <a:solidFill>
                  <a:schemeClr val="bg1"/>
                </a:solidFill>
              </a:rPr>
              <a:t>Customer insight</a:t>
            </a:r>
          </a:p>
        </p:txBody>
      </p:sp>
      <p:sp>
        <p:nvSpPr>
          <p:cNvPr id="13" name="文本框 12">
            <a:extLst>
              <a:ext uri="{FF2B5EF4-FFF2-40B4-BE49-F238E27FC236}">
                <a16:creationId xmlns:a16="http://schemas.microsoft.com/office/drawing/2014/main" id="{C1562970-90EE-477E-9886-BCDC9C095301}"/>
              </a:ext>
            </a:extLst>
          </p:cNvPr>
          <p:cNvSpPr txBox="1"/>
          <p:nvPr/>
        </p:nvSpPr>
        <p:spPr>
          <a:xfrm>
            <a:off x="-103266" y="1775603"/>
            <a:ext cx="11079200" cy="369332"/>
          </a:xfrm>
          <a:prstGeom prst="rect">
            <a:avLst/>
          </a:prstGeom>
          <a:noFill/>
        </p:spPr>
        <p:txBody>
          <a:bodyPr wrap="square">
            <a:spAutoFit/>
          </a:bodyPr>
          <a:lstStyle/>
          <a:p>
            <a:pPr algn="ctr"/>
            <a:r>
              <a:rPr lang="en-US" altLang="zh-CN" dirty="0"/>
              <a:t>Respond Speed is quite good, the respond time is decrease as the company grow up</a:t>
            </a:r>
          </a:p>
        </p:txBody>
      </p:sp>
      <p:sp>
        <p:nvSpPr>
          <p:cNvPr id="20" name="KSO_Shape">
            <a:extLst>
              <a:ext uri="{FF2B5EF4-FFF2-40B4-BE49-F238E27FC236}">
                <a16:creationId xmlns:a16="http://schemas.microsoft.com/office/drawing/2014/main" id="{70F89260-1737-4CB6-864E-C052E4D19903}"/>
              </a:ext>
            </a:extLst>
          </p:cNvPr>
          <p:cNvSpPr>
            <a:spLocks/>
          </p:cNvSpPr>
          <p:nvPr/>
        </p:nvSpPr>
        <p:spPr bwMode="auto">
          <a:xfrm>
            <a:off x="658469" y="591235"/>
            <a:ext cx="664261" cy="664261"/>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7" name="图片 6" descr="图表, 折线图&#10;&#10;描述已自动生成">
            <a:extLst>
              <a:ext uri="{FF2B5EF4-FFF2-40B4-BE49-F238E27FC236}">
                <a16:creationId xmlns:a16="http://schemas.microsoft.com/office/drawing/2014/main" id="{A9E0BE08-3B2F-40DD-B8B1-9B8F9B3AF6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2811" y="2452585"/>
            <a:ext cx="9485290" cy="4157764"/>
          </a:xfrm>
          <a:prstGeom prst="rect">
            <a:avLst/>
          </a:prstGeom>
        </p:spPr>
      </p:pic>
    </p:spTree>
    <p:extLst>
      <p:ext uri="{BB962C8B-B14F-4D97-AF65-F5344CB8AC3E}">
        <p14:creationId xmlns:p14="http://schemas.microsoft.com/office/powerpoint/2010/main" val="34842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375"/>
            <a:ext cx="5619750" cy="1965136"/>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55055" y="2598003"/>
            <a:ext cx="5708293" cy="830997"/>
          </a:xfrm>
          <a:prstGeom prst="rect">
            <a:avLst/>
          </a:prstGeom>
          <a:noFill/>
        </p:spPr>
        <p:txBody>
          <a:bodyPr wrap="square" rtlCol="0">
            <a:spAutoFit/>
          </a:bodyPr>
          <a:lstStyle/>
          <a:p>
            <a:pPr algn="ctr"/>
            <a:r>
              <a:rPr lang="en-US" altLang="zh-CN" sz="4800" b="1" dirty="0">
                <a:solidFill>
                  <a:srgbClr val="4B649F"/>
                </a:solidFill>
              </a:rPr>
              <a:t>Part 5</a:t>
            </a:r>
            <a:endParaRPr lang="zh-CN" altLang="en-US" sz="4800" b="1" dirty="0">
              <a:solidFill>
                <a:srgbClr val="4B649F"/>
              </a:solidFill>
            </a:endParaRPr>
          </a:p>
        </p:txBody>
      </p:sp>
      <p:sp>
        <p:nvSpPr>
          <p:cNvPr id="5" name="文本框 4"/>
          <p:cNvSpPr txBox="1"/>
          <p:nvPr/>
        </p:nvSpPr>
        <p:spPr>
          <a:xfrm>
            <a:off x="5855056" y="3406698"/>
            <a:ext cx="5708293" cy="739754"/>
          </a:xfrm>
          <a:prstGeom prst="rect">
            <a:avLst/>
          </a:prstGeom>
          <a:noFill/>
        </p:spPr>
        <p:txBody>
          <a:bodyPr wrap="square" rtlCol="0">
            <a:spAutoFit/>
          </a:bodyPr>
          <a:lstStyle/>
          <a:p>
            <a:pPr algn="ctr">
              <a:lnSpc>
                <a:spcPct val="150000"/>
              </a:lnSpc>
            </a:pPr>
            <a:r>
              <a:rPr lang="en-US" altLang="zh-CN" sz="3200" b="1" dirty="0">
                <a:solidFill>
                  <a:schemeClr val="tx1">
                    <a:lumMod val="75000"/>
                    <a:lumOff val="25000"/>
                  </a:schemeClr>
                </a:solidFill>
              </a:rPr>
              <a:t>Summary</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grpSp>
        <p:nvGrpSpPr>
          <p:cNvPr id="12" name="组合 11"/>
          <p:cNvGrpSpPr/>
          <p:nvPr/>
        </p:nvGrpSpPr>
        <p:grpSpPr>
          <a:xfrm>
            <a:off x="1510646" y="2215901"/>
            <a:ext cx="2598458" cy="259845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97696" y="2335059"/>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KSO_Shape">
            <a:extLst>
              <a:ext uri="{FF2B5EF4-FFF2-40B4-BE49-F238E27FC236}">
                <a16:creationId xmlns:a16="http://schemas.microsoft.com/office/drawing/2014/main" id="{68F782F6-483D-4306-A972-7DA91C4E7F26}"/>
              </a:ext>
            </a:extLst>
          </p:cNvPr>
          <p:cNvSpPr>
            <a:spLocks/>
          </p:cNvSpPr>
          <p:nvPr/>
        </p:nvSpPr>
        <p:spPr bwMode="auto">
          <a:xfrm>
            <a:off x="2241367" y="3013501"/>
            <a:ext cx="1186130" cy="102402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Tree>
    <p:extLst>
      <p:ext uri="{BB962C8B-B14F-4D97-AF65-F5344CB8AC3E}">
        <p14:creationId xmlns:p14="http://schemas.microsoft.com/office/powerpoint/2010/main" val="3943641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2313454" cy="646331"/>
          </a:xfrm>
          <a:prstGeom prst="rect">
            <a:avLst/>
          </a:prstGeom>
          <a:noFill/>
        </p:spPr>
        <p:txBody>
          <a:bodyPr wrap="none" rtlCol="0">
            <a:spAutoFit/>
          </a:bodyPr>
          <a:lstStyle/>
          <a:p>
            <a:r>
              <a:rPr lang="en-US" altLang="zh-CN" sz="3600" dirty="0">
                <a:solidFill>
                  <a:schemeClr val="bg1"/>
                </a:solidFill>
              </a:rPr>
              <a:t>Data team</a:t>
            </a:r>
          </a:p>
        </p:txBody>
      </p:sp>
      <p:sp>
        <p:nvSpPr>
          <p:cNvPr id="20" name="KSO_Shape">
            <a:extLst>
              <a:ext uri="{FF2B5EF4-FFF2-40B4-BE49-F238E27FC236}">
                <a16:creationId xmlns:a16="http://schemas.microsoft.com/office/drawing/2014/main" id="{70F89260-1737-4CB6-864E-C052E4D19903}"/>
              </a:ext>
            </a:extLst>
          </p:cNvPr>
          <p:cNvSpPr>
            <a:spLocks/>
          </p:cNvSpPr>
          <p:nvPr/>
        </p:nvSpPr>
        <p:spPr bwMode="auto">
          <a:xfrm>
            <a:off x="658469" y="591235"/>
            <a:ext cx="664261" cy="664261"/>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文本框 5">
            <a:extLst>
              <a:ext uri="{FF2B5EF4-FFF2-40B4-BE49-F238E27FC236}">
                <a16:creationId xmlns:a16="http://schemas.microsoft.com/office/drawing/2014/main" id="{DE11EFCC-D6C0-42D5-8250-2A4B32489323}"/>
              </a:ext>
            </a:extLst>
          </p:cNvPr>
          <p:cNvSpPr txBox="1"/>
          <p:nvPr/>
        </p:nvSpPr>
        <p:spPr>
          <a:xfrm>
            <a:off x="234640" y="2809216"/>
            <a:ext cx="4030974" cy="369332"/>
          </a:xfrm>
          <a:prstGeom prst="rect">
            <a:avLst/>
          </a:prstGeom>
          <a:noFill/>
        </p:spPr>
        <p:txBody>
          <a:bodyPr wrap="square">
            <a:spAutoFit/>
          </a:bodyPr>
          <a:lstStyle/>
          <a:p>
            <a:pPr algn="ctr"/>
            <a:r>
              <a:rPr lang="en-US" altLang="zh-CN" dirty="0"/>
              <a:t>Verify if the data issue exist</a:t>
            </a:r>
          </a:p>
        </p:txBody>
      </p:sp>
      <p:sp>
        <p:nvSpPr>
          <p:cNvPr id="7" name="文本框 6">
            <a:extLst>
              <a:ext uri="{FF2B5EF4-FFF2-40B4-BE49-F238E27FC236}">
                <a16:creationId xmlns:a16="http://schemas.microsoft.com/office/drawing/2014/main" id="{BE62233A-E734-4345-BB3C-F0845A02FE96}"/>
              </a:ext>
            </a:extLst>
          </p:cNvPr>
          <p:cNvSpPr txBox="1"/>
          <p:nvPr/>
        </p:nvSpPr>
        <p:spPr>
          <a:xfrm>
            <a:off x="797859" y="4840066"/>
            <a:ext cx="5547185" cy="646331"/>
          </a:xfrm>
          <a:prstGeom prst="rect">
            <a:avLst/>
          </a:prstGeom>
          <a:noFill/>
        </p:spPr>
        <p:txBody>
          <a:bodyPr wrap="square">
            <a:spAutoFit/>
          </a:bodyPr>
          <a:lstStyle/>
          <a:p>
            <a:r>
              <a:rPr lang="en-US" altLang="zh-CN" dirty="0"/>
              <a:t>Find more data like industrial data or direct component data to compare performance  </a:t>
            </a:r>
          </a:p>
        </p:txBody>
      </p:sp>
      <p:sp>
        <p:nvSpPr>
          <p:cNvPr id="8" name="文本框 7">
            <a:extLst>
              <a:ext uri="{FF2B5EF4-FFF2-40B4-BE49-F238E27FC236}">
                <a16:creationId xmlns:a16="http://schemas.microsoft.com/office/drawing/2014/main" id="{461C4097-97CC-4E33-A0AC-A2D745860D85}"/>
              </a:ext>
            </a:extLst>
          </p:cNvPr>
          <p:cNvSpPr txBox="1"/>
          <p:nvPr/>
        </p:nvSpPr>
        <p:spPr>
          <a:xfrm>
            <a:off x="797859" y="2068571"/>
            <a:ext cx="4030974" cy="369332"/>
          </a:xfrm>
          <a:prstGeom prst="rect">
            <a:avLst/>
          </a:prstGeom>
          <a:noFill/>
        </p:spPr>
        <p:txBody>
          <a:bodyPr wrap="square">
            <a:spAutoFit/>
          </a:bodyPr>
          <a:lstStyle/>
          <a:p>
            <a:r>
              <a:rPr lang="en-US" altLang="zh-CN" dirty="0"/>
              <a:t>Next step:</a:t>
            </a:r>
          </a:p>
        </p:txBody>
      </p:sp>
      <p:sp>
        <p:nvSpPr>
          <p:cNvPr id="10" name="文本框 9">
            <a:extLst>
              <a:ext uri="{FF2B5EF4-FFF2-40B4-BE49-F238E27FC236}">
                <a16:creationId xmlns:a16="http://schemas.microsoft.com/office/drawing/2014/main" id="{9DCDA523-42D1-4089-B786-8CBC76D82838}"/>
              </a:ext>
            </a:extLst>
          </p:cNvPr>
          <p:cNvSpPr txBox="1"/>
          <p:nvPr/>
        </p:nvSpPr>
        <p:spPr>
          <a:xfrm>
            <a:off x="797859" y="3776255"/>
            <a:ext cx="8385170" cy="369332"/>
          </a:xfrm>
          <a:prstGeom prst="rect">
            <a:avLst/>
          </a:prstGeom>
          <a:noFill/>
        </p:spPr>
        <p:txBody>
          <a:bodyPr wrap="square">
            <a:spAutoFit/>
          </a:bodyPr>
          <a:lstStyle/>
          <a:p>
            <a:r>
              <a:rPr lang="en-US" altLang="zh-CN" dirty="0"/>
              <a:t>dig deeper in some timepoint to analysis what factor cause huge drop down</a:t>
            </a:r>
            <a:endParaRPr lang="zh-CN" altLang="en-US" dirty="0"/>
          </a:p>
        </p:txBody>
      </p:sp>
    </p:spTree>
    <p:extLst>
      <p:ext uri="{BB962C8B-B14F-4D97-AF65-F5344CB8AC3E}">
        <p14:creationId xmlns:p14="http://schemas.microsoft.com/office/powerpoint/2010/main" val="2352573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2492990" cy="646331"/>
          </a:xfrm>
          <a:prstGeom prst="rect">
            <a:avLst/>
          </a:prstGeom>
          <a:noFill/>
        </p:spPr>
        <p:txBody>
          <a:bodyPr wrap="none" rtlCol="0">
            <a:spAutoFit/>
          </a:bodyPr>
          <a:lstStyle/>
          <a:p>
            <a:r>
              <a:rPr lang="en-US" altLang="zh-CN" sz="3600" dirty="0">
                <a:solidFill>
                  <a:schemeClr val="bg1"/>
                </a:solidFill>
              </a:rPr>
              <a:t>Sales team</a:t>
            </a:r>
          </a:p>
        </p:txBody>
      </p:sp>
      <p:sp>
        <p:nvSpPr>
          <p:cNvPr id="20" name="KSO_Shape">
            <a:extLst>
              <a:ext uri="{FF2B5EF4-FFF2-40B4-BE49-F238E27FC236}">
                <a16:creationId xmlns:a16="http://schemas.microsoft.com/office/drawing/2014/main" id="{70F89260-1737-4CB6-864E-C052E4D19903}"/>
              </a:ext>
            </a:extLst>
          </p:cNvPr>
          <p:cNvSpPr>
            <a:spLocks/>
          </p:cNvSpPr>
          <p:nvPr/>
        </p:nvSpPr>
        <p:spPr bwMode="auto">
          <a:xfrm>
            <a:off x="658469" y="591235"/>
            <a:ext cx="664261" cy="664261"/>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文本框 5">
            <a:extLst>
              <a:ext uri="{FF2B5EF4-FFF2-40B4-BE49-F238E27FC236}">
                <a16:creationId xmlns:a16="http://schemas.microsoft.com/office/drawing/2014/main" id="{F8087F21-2545-4BD6-9482-563E860E7556}"/>
              </a:ext>
            </a:extLst>
          </p:cNvPr>
          <p:cNvSpPr txBox="1"/>
          <p:nvPr/>
        </p:nvSpPr>
        <p:spPr>
          <a:xfrm>
            <a:off x="378733" y="2108021"/>
            <a:ext cx="11079200" cy="3416320"/>
          </a:xfrm>
          <a:prstGeom prst="rect">
            <a:avLst/>
          </a:prstGeom>
          <a:noFill/>
        </p:spPr>
        <p:txBody>
          <a:bodyPr wrap="square">
            <a:spAutoFit/>
          </a:bodyPr>
          <a:lstStyle/>
          <a:p>
            <a:r>
              <a:rPr lang="en-US" altLang="zh-CN" dirty="0"/>
              <a:t>The first eleven months show strong growth</a:t>
            </a:r>
          </a:p>
          <a:p>
            <a:endParaRPr lang="en-US" altLang="zh-CN" dirty="0"/>
          </a:p>
          <a:p>
            <a:r>
              <a:rPr lang="en-US" altLang="zh-CN" dirty="0"/>
              <a:t>The number of sales stopped growing is by far the most important reason why revenue growth has stopped</a:t>
            </a:r>
          </a:p>
          <a:p>
            <a:endParaRPr lang="en-US" altLang="zh-CN" dirty="0"/>
          </a:p>
          <a:p>
            <a:r>
              <a:rPr lang="en-US" altLang="zh-CN" sz="1800" i="0" dirty="0">
                <a:solidFill>
                  <a:srgbClr val="202124"/>
                </a:solidFill>
                <a:effectLst/>
                <a:latin typeface="arial" panose="020B0604020202020204" pitchFamily="34" charset="0"/>
              </a:rPr>
              <a:t>São Paulo </a:t>
            </a:r>
            <a:r>
              <a:rPr lang="en-US" altLang="zh-CN" sz="1800" i="0" dirty="0" err="1">
                <a:solidFill>
                  <a:srgbClr val="202124"/>
                </a:solidFill>
                <a:effectLst/>
                <a:latin typeface="arial" panose="020B0604020202020204" pitchFamily="34" charset="0"/>
              </a:rPr>
              <a:t>neet</a:t>
            </a:r>
            <a:r>
              <a:rPr lang="en-US" altLang="zh-CN" sz="1800" i="0" dirty="0">
                <a:solidFill>
                  <a:srgbClr val="202124"/>
                </a:solidFill>
                <a:effectLst/>
                <a:latin typeface="arial" panose="020B0604020202020204" pitchFamily="34" charset="0"/>
              </a:rPr>
              <a:t> to be </a:t>
            </a:r>
            <a:r>
              <a:rPr lang="en-US" altLang="zh-CN" sz="1800" i="0" dirty="0" err="1">
                <a:solidFill>
                  <a:srgbClr val="202124"/>
                </a:solidFill>
                <a:effectLst/>
                <a:latin typeface="arial" panose="020B0604020202020204" pitchFamily="34" charset="0"/>
              </a:rPr>
              <a:t>digged</a:t>
            </a:r>
            <a:r>
              <a:rPr lang="en-US" altLang="zh-CN" sz="1800" i="0" dirty="0">
                <a:solidFill>
                  <a:srgbClr val="202124"/>
                </a:solidFill>
                <a:effectLst/>
                <a:latin typeface="arial" panose="020B0604020202020204" pitchFamily="34" charset="0"/>
              </a:rPr>
              <a:t> deeper for the reason why numbers of sa</a:t>
            </a:r>
            <a:r>
              <a:rPr lang="en-US" altLang="zh-CN" sz="1800" dirty="0">
                <a:solidFill>
                  <a:srgbClr val="202124"/>
                </a:solidFill>
                <a:latin typeface="arial" panose="020B0604020202020204" pitchFamily="34" charset="0"/>
              </a:rPr>
              <a:t>les keep still in region side</a:t>
            </a:r>
            <a:endParaRPr lang="en-US" altLang="zh-CN" dirty="0"/>
          </a:p>
          <a:p>
            <a:endParaRPr lang="en-US" altLang="zh-CN" dirty="0"/>
          </a:p>
          <a:p>
            <a:r>
              <a:rPr lang="en-US" altLang="zh-CN" dirty="0"/>
              <a:t>Some  sudden ups and downs time points that require further analysis of the causes</a:t>
            </a:r>
          </a:p>
          <a:p>
            <a:endParaRPr lang="en-US" altLang="zh-CN" dirty="0"/>
          </a:p>
          <a:p>
            <a:r>
              <a:rPr lang="en-US" altLang="zh-CN" dirty="0"/>
              <a:t>Some city only have one months’ sale. Must make sure that marketing strategy implemented well</a:t>
            </a:r>
          </a:p>
          <a:p>
            <a:endParaRPr lang="en-US" altLang="zh-CN" dirty="0"/>
          </a:p>
          <a:p>
            <a:r>
              <a:rPr lang="en-US" altLang="zh-CN" dirty="0"/>
              <a:t>The strategy of developing new customers looks like it‘s about to fail,</a:t>
            </a:r>
            <a:r>
              <a:rPr lang="zh-CN" altLang="en-US" dirty="0"/>
              <a:t> </a:t>
            </a:r>
            <a:endParaRPr lang="en-US" altLang="zh-CN" dirty="0"/>
          </a:p>
          <a:p>
            <a:r>
              <a:rPr lang="en-US" altLang="zh-CN" dirty="0"/>
              <a:t>and</a:t>
            </a:r>
            <a:r>
              <a:rPr lang="zh-CN" altLang="en-US" dirty="0"/>
              <a:t> </a:t>
            </a:r>
            <a:r>
              <a:rPr lang="en-US" altLang="zh-CN" dirty="0"/>
              <a:t>also very low old customer return rate is also a problem</a:t>
            </a:r>
          </a:p>
        </p:txBody>
      </p:sp>
    </p:spTree>
    <p:extLst>
      <p:ext uri="{BB962C8B-B14F-4D97-AF65-F5344CB8AC3E}">
        <p14:creationId xmlns:p14="http://schemas.microsoft.com/office/powerpoint/2010/main" val="39704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41370" y="591235"/>
            <a:ext cx="2929007" cy="646331"/>
          </a:xfrm>
          <a:prstGeom prst="rect">
            <a:avLst/>
          </a:prstGeom>
          <a:noFill/>
        </p:spPr>
        <p:txBody>
          <a:bodyPr wrap="none" rtlCol="0">
            <a:spAutoFit/>
          </a:bodyPr>
          <a:lstStyle/>
          <a:p>
            <a:r>
              <a:rPr lang="en-US" altLang="zh-CN" sz="3600" dirty="0">
                <a:solidFill>
                  <a:schemeClr val="bg1"/>
                </a:solidFill>
              </a:rPr>
              <a:t>Product team</a:t>
            </a:r>
          </a:p>
        </p:txBody>
      </p:sp>
      <p:sp>
        <p:nvSpPr>
          <p:cNvPr id="20" name="KSO_Shape">
            <a:extLst>
              <a:ext uri="{FF2B5EF4-FFF2-40B4-BE49-F238E27FC236}">
                <a16:creationId xmlns:a16="http://schemas.microsoft.com/office/drawing/2014/main" id="{70F89260-1737-4CB6-864E-C052E4D19903}"/>
              </a:ext>
            </a:extLst>
          </p:cNvPr>
          <p:cNvSpPr>
            <a:spLocks/>
          </p:cNvSpPr>
          <p:nvPr/>
        </p:nvSpPr>
        <p:spPr bwMode="auto">
          <a:xfrm>
            <a:off x="658469" y="591235"/>
            <a:ext cx="664261" cy="664261"/>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文本框 5">
            <a:extLst>
              <a:ext uri="{FF2B5EF4-FFF2-40B4-BE49-F238E27FC236}">
                <a16:creationId xmlns:a16="http://schemas.microsoft.com/office/drawing/2014/main" id="{0D1A7825-741F-47AA-ADA1-3AFE13E19950}"/>
              </a:ext>
            </a:extLst>
          </p:cNvPr>
          <p:cNvSpPr txBox="1"/>
          <p:nvPr/>
        </p:nvSpPr>
        <p:spPr>
          <a:xfrm>
            <a:off x="323850" y="1968647"/>
            <a:ext cx="8357841" cy="369332"/>
          </a:xfrm>
          <a:prstGeom prst="rect">
            <a:avLst/>
          </a:prstGeom>
          <a:noFill/>
        </p:spPr>
        <p:txBody>
          <a:bodyPr wrap="square">
            <a:spAutoFit/>
          </a:bodyPr>
          <a:lstStyle/>
          <a:p>
            <a:pPr algn="ctr"/>
            <a:r>
              <a:rPr lang="en-US" altLang="zh-CN" dirty="0"/>
              <a:t>Need to be review if some low sale categories of products necessary to keep</a:t>
            </a:r>
          </a:p>
        </p:txBody>
      </p:sp>
      <p:sp>
        <p:nvSpPr>
          <p:cNvPr id="8" name="文本框 7">
            <a:extLst>
              <a:ext uri="{FF2B5EF4-FFF2-40B4-BE49-F238E27FC236}">
                <a16:creationId xmlns:a16="http://schemas.microsoft.com/office/drawing/2014/main" id="{37DBDF2C-CC4B-4290-A491-FCCDBC0A7AC0}"/>
              </a:ext>
            </a:extLst>
          </p:cNvPr>
          <p:cNvSpPr txBox="1"/>
          <p:nvPr/>
        </p:nvSpPr>
        <p:spPr>
          <a:xfrm>
            <a:off x="658469" y="3019074"/>
            <a:ext cx="4710838" cy="369332"/>
          </a:xfrm>
          <a:prstGeom prst="rect">
            <a:avLst/>
          </a:prstGeom>
          <a:noFill/>
        </p:spPr>
        <p:txBody>
          <a:bodyPr wrap="square">
            <a:spAutoFit/>
          </a:bodyPr>
          <a:lstStyle/>
          <a:p>
            <a:r>
              <a:rPr lang="en-US" altLang="zh-CN" dirty="0"/>
              <a:t>Review of product is good</a:t>
            </a:r>
          </a:p>
        </p:txBody>
      </p:sp>
      <p:sp>
        <p:nvSpPr>
          <p:cNvPr id="9" name="文本框 8">
            <a:extLst>
              <a:ext uri="{FF2B5EF4-FFF2-40B4-BE49-F238E27FC236}">
                <a16:creationId xmlns:a16="http://schemas.microsoft.com/office/drawing/2014/main" id="{77FF65ED-80AC-461C-B624-01FAD8FC1D2A}"/>
              </a:ext>
            </a:extLst>
          </p:cNvPr>
          <p:cNvSpPr txBox="1"/>
          <p:nvPr/>
        </p:nvSpPr>
        <p:spPr>
          <a:xfrm>
            <a:off x="689230" y="3915320"/>
            <a:ext cx="9597770" cy="646331"/>
          </a:xfrm>
          <a:prstGeom prst="rect">
            <a:avLst/>
          </a:prstGeom>
          <a:noFill/>
        </p:spPr>
        <p:txBody>
          <a:bodyPr wrap="square">
            <a:spAutoFit/>
          </a:bodyPr>
          <a:lstStyle/>
          <a:p>
            <a:r>
              <a:rPr lang="en-US" altLang="zh-CN" dirty="0"/>
              <a:t>Product </a:t>
            </a:r>
            <a:r>
              <a:rPr lang="en-US" altLang="zh-CN" dirty="0" err="1"/>
              <a:t>category:Health</a:t>
            </a:r>
            <a:r>
              <a:rPr lang="en-US" altLang="zh-CN" dirty="0"/>
              <a:t> show strongly grow up</a:t>
            </a:r>
          </a:p>
          <a:p>
            <a:r>
              <a:rPr lang="en-US" altLang="zh-CN" dirty="0" err="1"/>
              <a:t>Sport,computer,furniture</a:t>
            </a:r>
            <a:r>
              <a:rPr lang="en-US" altLang="zh-CN" dirty="0"/>
              <a:t> show huge drop down in last three months</a:t>
            </a:r>
            <a:endParaRPr lang="zh-CN" altLang="en-US" dirty="0"/>
          </a:p>
        </p:txBody>
      </p:sp>
    </p:spTree>
    <p:extLst>
      <p:ext uri="{BB962C8B-B14F-4D97-AF65-F5344CB8AC3E}">
        <p14:creationId xmlns:p14="http://schemas.microsoft.com/office/powerpoint/2010/main" val="4037198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sp>
        <p:nvSpPr>
          <p:cNvPr id="48" name="任意多边形 47"/>
          <p:cNvSpPr/>
          <p:nvPr/>
        </p:nvSpPr>
        <p:spPr>
          <a:xfrm rot="5400000">
            <a:off x="1883007" y="-1425805"/>
            <a:ext cx="914403" cy="468041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a:spLocks/>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5"/>
            <p:cNvSpPr>
              <a:spLocks/>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6"/>
            <p:cNvSpPr>
              <a:spLocks/>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87"/>
            <p:cNvSpPr>
              <a:spLocks/>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9"/>
            <p:cNvSpPr>
              <a:spLocks/>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90"/>
            <p:cNvSpPr>
              <a:spLocks/>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文本框 62"/>
          <p:cNvSpPr txBox="1"/>
          <p:nvPr/>
        </p:nvSpPr>
        <p:spPr>
          <a:xfrm>
            <a:off x="2060280" y="2765319"/>
            <a:ext cx="8071440" cy="923330"/>
          </a:xfrm>
          <a:prstGeom prst="rect">
            <a:avLst/>
          </a:prstGeom>
          <a:noFill/>
        </p:spPr>
        <p:txBody>
          <a:bodyPr wrap="none" rtlCol="0">
            <a:spAutoFit/>
          </a:bodyPr>
          <a:lstStyle/>
          <a:p>
            <a:r>
              <a:rPr lang="en-US" altLang="zh-CN" sz="5400" b="1" dirty="0">
                <a:solidFill>
                  <a:srgbClr val="4B649F"/>
                </a:solidFill>
              </a:rPr>
              <a:t>Thank you for your time</a:t>
            </a:r>
            <a:endParaRPr lang="zh-CN" altLang="en-US" sz="5400" b="1" dirty="0">
              <a:solidFill>
                <a:srgbClr val="4B649F"/>
              </a:solidFill>
            </a:endParaRPr>
          </a:p>
        </p:txBody>
      </p:sp>
      <p:grpSp>
        <p:nvGrpSpPr>
          <p:cNvPr id="1027" name="组合 1026"/>
          <p:cNvGrpSpPr/>
          <p:nvPr/>
        </p:nvGrpSpPr>
        <p:grpSpPr>
          <a:xfrm>
            <a:off x="2094751" y="3898806"/>
            <a:ext cx="317004" cy="317004"/>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KSO_Shape"/>
            <p:cNvSpPr>
              <a:spLocks/>
            </p:cNvSpPr>
            <p:nvPr/>
          </p:nvSpPr>
          <p:spPr bwMode="auto">
            <a:xfrm>
              <a:off x="2799869" y="3907938"/>
              <a:ext cx="166226" cy="21356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028" name="文本框 1027"/>
          <p:cNvSpPr txBox="1"/>
          <p:nvPr/>
        </p:nvSpPr>
        <p:spPr>
          <a:xfrm>
            <a:off x="2411755" y="3846478"/>
            <a:ext cx="1839158" cy="369332"/>
          </a:xfrm>
          <a:prstGeom prst="rect">
            <a:avLst/>
          </a:prstGeom>
          <a:noFill/>
        </p:spPr>
        <p:txBody>
          <a:bodyPr wrap="none" rtlCol="0">
            <a:spAutoFit/>
          </a:bodyPr>
          <a:lstStyle/>
          <a:p>
            <a:r>
              <a:rPr lang="en-US" altLang="zh-CN" dirty="0" err="1"/>
              <a:t>YongYao</a:t>
            </a:r>
            <a:r>
              <a:rPr lang="en-US" altLang="zh-CN" dirty="0"/>
              <a:t> Huang</a:t>
            </a:r>
            <a:endParaRPr lang="zh-CN" altLang="en-US" dirty="0"/>
          </a:p>
        </p:txBody>
      </p:sp>
      <p:sp>
        <p:nvSpPr>
          <p:cNvPr id="1067" name="文本框 1066"/>
          <p:cNvSpPr txBox="1"/>
          <p:nvPr/>
        </p:nvSpPr>
        <p:spPr>
          <a:xfrm>
            <a:off x="2411755" y="620887"/>
            <a:ext cx="1096775" cy="584775"/>
          </a:xfrm>
          <a:prstGeom prst="rect">
            <a:avLst/>
          </a:prstGeom>
          <a:noFill/>
        </p:spPr>
        <p:txBody>
          <a:bodyPr wrap="none" rtlCol="0">
            <a:spAutoFit/>
          </a:bodyPr>
          <a:lstStyle/>
          <a:p>
            <a:r>
              <a:rPr lang="en-US" altLang="zh-CN" sz="3200" b="1" dirty="0">
                <a:solidFill>
                  <a:schemeClr val="bg1"/>
                </a:solidFill>
              </a:rPr>
              <a:t>Q&amp;A</a:t>
            </a:r>
            <a:endParaRPr lang="zh-CN" altLang="en-US" sz="3200" b="1" dirty="0">
              <a:solidFill>
                <a:schemeClr val="bg1"/>
              </a:solidFill>
            </a:endParaRPr>
          </a:p>
        </p:txBody>
      </p:sp>
      <p:sp>
        <p:nvSpPr>
          <p:cNvPr id="1068" name="矩形 1067"/>
          <p:cNvSpPr/>
          <p:nvPr/>
        </p:nvSpPr>
        <p:spPr>
          <a:xfrm>
            <a:off x="1466438" y="2440422"/>
            <a:ext cx="9677812"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9" name="矩形 1068"/>
          <p:cNvSpPr/>
          <p:nvPr/>
        </p:nvSpPr>
        <p:spPr>
          <a:xfrm>
            <a:off x="10906761" y="4237823"/>
            <a:ext cx="474978" cy="47497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10637696" y="4008084"/>
            <a:ext cx="474978" cy="474978"/>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1308392" y="2234042"/>
            <a:ext cx="474978" cy="47497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60792" y="2386442"/>
            <a:ext cx="474978" cy="47497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542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375"/>
            <a:ext cx="5619750" cy="1965136"/>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55057" y="2292725"/>
            <a:ext cx="5708293" cy="923330"/>
          </a:xfrm>
          <a:prstGeom prst="rect">
            <a:avLst/>
          </a:prstGeom>
          <a:noFill/>
        </p:spPr>
        <p:txBody>
          <a:bodyPr wrap="square" rtlCol="0">
            <a:spAutoFit/>
          </a:bodyPr>
          <a:lstStyle/>
          <a:p>
            <a:pPr>
              <a:lnSpc>
                <a:spcPct val="150000"/>
              </a:lnSpc>
            </a:pPr>
            <a:r>
              <a:rPr lang="zh-CN" altLang="en-US" sz="3600" b="1" dirty="0">
                <a:solidFill>
                  <a:srgbClr val="4B649F"/>
                </a:solidFill>
              </a:rPr>
              <a:t>添加论文内容第一部分标题</a:t>
            </a:r>
          </a:p>
        </p:txBody>
      </p:sp>
      <p:sp>
        <p:nvSpPr>
          <p:cNvPr id="5" name="文本框 4"/>
          <p:cNvSpPr txBox="1"/>
          <p:nvPr/>
        </p:nvSpPr>
        <p:spPr>
          <a:xfrm>
            <a:off x="5855057" y="3216055"/>
            <a:ext cx="5708293" cy="1289456"/>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培养学生综合运用、巩固与扩展所学的基础理论和专业知识，培养学生独立分析、解决实际问题能力、培养学生处理数据和信息的能力。</a:t>
            </a:r>
          </a:p>
        </p:txBody>
      </p:sp>
      <p:grpSp>
        <p:nvGrpSpPr>
          <p:cNvPr id="6" name="组合 5"/>
          <p:cNvGrpSpPr/>
          <p:nvPr/>
        </p:nvGrpSpPr>
        <p:grpSpPr>
          <a:xfrm>
            <a:off x="1518459" y="2231527"/>
            <a:ext cx="2582832" cy="2582832"/>
            <a:chOff x="1131485" y="2234042"/>
            <a:chExt cx="1607262" cy="1607262"/>
          </a:xfrm>
        </p:grpSpPr>
        <p:sp>
          <p:nvSpPr>
            <p:cNvPr id="7" name="椭圆 6"/>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41020"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spTree>
    <p:extLst>
      <p:ext uri="{BB962C8B-B14F-4D97-AF65-F5344CB8AC3E}">
        <p14:creationId xmlns:p14="http://schemas.microsoft.com/office/powerpoint/2010/main" val="289471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333500" y="1882888"/>
            <a:ext cx="9486900" cy="4162888"/>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sp>
        <p:nvSpPr>
          <p:cNvPr id="4" name="矩形 3"/>
          <p:cNvSpPr/>
          <p:nvPr/>
        </p:nvSpPr>
        <p:spPr>
          <a:xfrm>
            <a:off x="8861253" y="1352209"/>
            <a:ext cx="2282997" cy="523220"/>
          </a:xfrm>
          <a:prstGeom prst="rect">
            <a:avLst/>
          </a:prstGeom>
        </p:spPr>
        <p:txBody>
          <a:bodyPr wrap="none">
            <a:spAutoFit/>
          </a:bodyPr>
          <a:lstStyle/>
          <a:p>
            <a:r>
              <a:rPr lang="en-US" altLang="zh-CN" sz="2800" dirty="0">
                <a:solidFill>
                  <a:srgbClr val="4B649F"/>
                </a:solidFill>
              </a:rPr>
              <a:t>ABSTRACT</a:t>
            </a:r>
            <a:endParaRPr lang="zh-CN" altLang="en-US" sz="2800" dirty="0">
              <a:solidFill>
                <a:srgbClr val="4B649F"/>
              </a:solidFill>
            </a:endParaRPr>
          </a:p>
        </p:txBody>
      </p:sp>
      <p:sp>
        <p:nvSpPr>
          <p:cNvPr id="5" name="圆角矩形 4"/>
          <p:cNvSpPr/>
          <p:nvPr/>
        </p:nvSpPr>
        <p:spPr>
          <a:xfrm>
            <a:off x="1524000" y="2067891"/>
            <a:ext cx="9486900" cy="4162888"/>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726422" y="5940804"/>
            <a:ext cx="474978" cy="47497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457357" y="5711065"/>
            <a:ext cx="474978" cy="474978"/>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21565" y="1875429"/>
            <a:ext cx="474978" cy="47497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373965" y="2027829"/>
            <a:ext cx="474978" cy="47497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98978" y="2445640"/>
            <a:ext cx="8782050" cy="1338828"/>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p>
        </p:txBody>
      </p:sp>
      <p:sp>
        <p:nvSpPr>
          <p:cNvPr id="15" name="文本框 14"/>
          <p:cNvSpPr txBox="1"/>
          <p:nvPr/>
        </p:nvSpPr>
        <p:spPr>
          <a:xfrm>
            <a:off x="1998978" y="3824500"/>
            <a:ext cx="1980029" cy="523220"/>
          </a:xfrm>
          <a:prstGeom prst="rect">
            <a:avLst/>
          </a:prstGeom>
          <a:noFill/>
        </p:spPr>
        <p:txBody>
          <a:bodyPr wrap="none" rtlCol="0">
            <a:spAutoFit/>
          </a:bodyPr>
          <a:lstStyle/>
          <a:p>
            <a:r>
              <a:rPr lang="zh-CN" altLang="en-US" sz="2800" b="1" dirty="0">
                <a:solidFill>
                  <a:srgbClr val="4B649F"/>
                </a:solidFill>
              </a:rPr>
              <a:t>填写关键词</a:t>
            </a:r>
          </a:p>
        </p:txBody>
      </p:sp>
      <p:sp>
        <p:nvSpPr>
          <p:cNvPr id="16" name="文本框 15"/>
          <p:cNvSpPr txBox="1"/>
          <p:nvPr/>
        </p:nvSpPr>
        <p:spPr>
          <a:xfrm>
            <a:off x="4169507" y="3824500"/>
            <a:ext cx="1980029" cy="523220"/>
          </a:xfrm>
          <a:prstGeom prst="rect">
            <a:avLst/>
          </a:prstGeom>
          <a:noFill/>
        </p:spPr>
        <p:txBody>
          <a:bodyPr wrap="none" rtlCol="0">
            <a:spAutoFit/>
          </a:bodyPr>
          <a:lstStyle/>
          <a:p>
            <a:r>
              <a:rPr lang="zh-CN" altLang="en-US" sz="2800" b="1" dirty="0">
                <a:solidFill>
                  <a:srgbClr val="4B649F"/>
                </a:solidFill>
              </a:rPr>
              <a:t>填写关键词</a:t>
            </a:r>
          </a:p>
        </p:txBody>
      </p:sp>
      <p:sp>
        <p:nvSpPr>
          <p:cNvPr id="17" name="文本框 16"/>
          <p:cNvSpPr txBox="1"/>
          <p:nvPr/>
        </p:nvSpPr>
        <p:spPr>
          <a:xfrm>
            <a:off x="6340036" y="3824500"/>
            <a:ext cx="1980029" cy="523220"/>
          </a:xfrm>
          <a:prstGeom prst="rect">
            <a:avLst/>
          </a:prstGeom>
          <a:noFill/>
        </p:spPr>
        <p:txBody>
          <a:bodyPr wrap="none" rtlCol="0">
            <a:spAutoFit/>
          </a:bodyPr>
          <a:lstStyle/>
          <a:p>
            <a:r>
              <a:rPr lang="zh-CN" altLang="en-US" sz="2800" b="1" dirty="0">
                <a:solidFill>
                  <a:srgbClr val="4B649F"/>
                </a:solidFill>
              </a:rPr>
              <a:t>填写关键词</a:t>
            </a:r>
          </a:p>
        </p:txBody>
      </p:sp>
      <p:sp>
        <p:nvSpPr>
          <p:cNvPr id="18" name="文本框 17"/>
          <p:cNvSpPr txBox="1"/>
          <p:nvPr/>
        </p:nvSpPr>
        <p:spPr>
          <a:xfrm>
            <a:off x="8580218" y="3824500"/>
            <a:ext cx="1980029" cy="523220"/>
          </a:xfrm>
          <a:prstGeom prst="rect">
            <a:avLst/>
          </a:prstGeom>
          <a:noFill/>
        </p:spPr>
        <p:txBody>
          <a:bodyPr wrap="none" rtlCol="0">
            <a:spAutoFit/>
          </a:bodyPr>
          <a:lstStyle/>
          <a:p>
            <a:r>
              <a:rPr lang="zh-CN" altLang="en-US" sz="2800" b="1" dirty="0">
                <a:solidFill>
                  <a:srgbClr val="4B649F"/>
                </a:solidFill>
              </a:rPr>
              <a:t>填写关键词</a:t>
            </a:r>
          </a:p>
        </p:txBody>
      </p:sp>
      <p:sp>
        <p:nvSpPr>
          <p:cNvPr id="19" name="文本框 18"/>
          <p:cNvSpPr txBox="1"/>
          <p:nvPr/>
        </p:nvSpPr>
        <p:spPr>
          <a:xfrm>
            <a:off x="1998978" y="4406309"/>
            <a:ext cx="8561269" cy="1477328"/>
          </a:xfrm>
          <a:prstGeom prst="rect">
            <a:avLst/>
          </a:prstGeom>
          <a:noFill/>
        </p:spPr>
        <p:txBody>
          <a:bodyPr wrap="square" rtlCol="0">
            <a:spAutoFit/>
          </a:bodyPr>
          <a:lstStyle/>
          <a:p>
            <a:pPr algn="just"/>
            <a:r>
              <a:rPr lang="en-US" altLang="zh-CN" dirty="0">
                <a:solidFill>
                  <a:schemeClr val="tx1">
                    <a:lumMod val="50000"/>
                    <a:lumOff val="50000"/>
                  </a:schemeClr>
                </a:solidFill>
              </a:rPr>
              <a:t>Graduation thesis, refers to the specialized graduation thesis, undergraduate graduation thesis (graduated with a bachelor's degree thesis), master's graduate student graduation thesis (M.A. thesis, doctoral students graduation thesis (Doctoral Dissertation), namely the need in studies of writing and submitting the is one of an important part of the teaching and scientific research activities</a:t>
            </a: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201897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375"/>
            <a:ext cx="5619750" cy="1965136"/>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55055" y="2598003"/>
            <a:ext cx="5708293" cy="830997"/>
          </a:xfrm>
          <a:prstGeom prst="rect">
            <a:avLst/>
          </a:prstGeom>
          <a:noFill/>
        </p:spPr>
        <p:txBody>
          <a:bodyPr wrap="square" rtlCol="0">
            <a:spAutoFit/>
          </a:bodyPr>
          <a:lstStyle/>
          <a:p>
            <a:pPr algn="ctr"/>
            <a:r>
              <a:rPr lang="en-US" altLang="zh-CN" sz="4800" b="1" dirty="0">
                <a:solidFill>
                  <a:srgbClr val="4B649F"/>
                </a:solidFill>
              </a:rPr>
              <a:t>Part 1</a:t>
            </a:r>
            <a:endParaRPr lang="zh-CN" altLang="en-US" sz="4800" b="1" dirty="0">
              <a:solidFill>
                <a:srgbClr val="4B649F"/>
              </a:solidFill>
            </a:endParaRPr>
          </a:p>
        </p:txBody>
      </p:sp>
      <p:sp>
        <p:nvSpPr>
          <p:cNvPr id="5" name="文本框 4"/>
          <p:cNvSpPr txBox="1"/>
          <p:nvPr/>
        </p:nvSpPr>
        <p:spPr>
          <a:xfrm>
            <a:off x="5855056" y="3406698"/>
            <a:ext cx="5708293" cy="739754"/>
          </a:xfrm>
          <a:prstGeom prst="rect">
            <a:avLst/>
          </a:prstGeom>
          <a:noFill/>
        </p:spPr>
        <p:txBody>
          <a:bodyPr wrap="square" rtlCol="0">
            <a:spAutoFit/>
          </a:bodyPr>
          <a:lstStyle/>
          <a:p>
            <a:pPr algn="ctr">
              <a:lnSpc>
                <a:spcPct val="150000"/>
              </a:lnSpc>
            </a:pPr>
            <a:r>
              <a:rPr lang="en-US" altLang="zh-CN" sz="3200" b="1" dirty="0">
                <a:solidFill>
                  <a:schemeClr val="tx1">
                    <a:lumMod val="75000"/>
                    <a:lumOff val="25000"/>
                  </a:schemeClr>
                </a:solidFill>
              </a:rPr>
              <a:t>Operating Overview</a:t>
            </a:r>
            <a:endParaRPr lang="zh-CN" altLang="en-US" sz="3200" b="1" dirty="0">
              <a:solidFill>
                <a:schemeClr val="tx1">
                  <a:lumMod val="75000"/>
                  <a:lumOff val="25000"/>
                </a:schemeClr>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grpSp>
        <p:nvGrpSpPr>
          <p:cNvPr id="12" name="组合 11"/>
          <p:cNvGrpSpPr/>
          <p:nvPr/>
        </p:nvGrpSpPr>
        <p:grpSpPr>
          <a:xfrm>
            <a:off x="1510646" y="2215901"/>
            <a:ext cx="2598458" cy="259845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97696" y="2335059"/>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KSO_Shape">
            <a:extLst>
              <a:ext uri="{FF2B5EF4-FFF2-40B4-BE49-F238E27FC236}">
                <a16:creationId xmlns:a16="http://schemas.microsoft.com/office/drawing/2014/main" id="{7FC35449-E97C-4356-8556-6A96E7E9EED6}"/>
              </a:ext>
            </a:extLst>
          </p:cNvPr>
          <p:cNvSpPr/>
          <p:nvPr/>
        </p:nvSpPr>
        <p:spPr>
          <a:xfrm>
            <a:off x="2429802" y="2887719"/>
            <a:ext cx="760145" cy="1117859"/>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accent1"/>
              </a:solidFill>
              <a:highlight>
                <a:srgbClr val="0000FF"/>
              </a:highlight>
              <a:cs typeface="+mn-ea"/>
              <a:sym typeface="+mn-lt"/>
            </a:endParaRPr>
          </a:p>
        </p:txBody>
      </p:sp>
    </p:spTree>
    <p:extLst>
      <p:ext uri="{BB962C8B-B14F-4D97-AF65-F5344CB8AC3E}">
        <p14:creationId xmlns:p14="http://schemas.microsoft.com/office/powerpoint/2010/main" val="2304999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SO_Shape"/>
          <p:cNvSpPr>
            <a:spLocks/>
          </p:cNvSpPr>
          <p:nvPr/>
        </p:nvSpPr>
        <p:spPr bwMode="auto">
          <a:xfrm>
            <a:off x="6019800" y="2605088"/>
            <a:ext cx="3253972" cy="3205162"/>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KSO_Shape"/>
          <p:cNvSpPr>
            <a:spLocks/>
          </p:cNvSpPr>
          <p:nvPr/>
        </p:nvSpPr>
        <p:spPr bwMode="auto">
          <a:xfrm>
            <a:off x="4267200" y="1751172"/>
            <a:ext cx="2206222" cy="217312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KSO_Shape"/>
          <p:cNvSpPr>
            <a:spLocks/>
          </p:cNvSpPr>
          <p:nvPr/>
        </p:nvSpPr>
        <p:spPr bwMode="auto">
          <a:xfrm>
            <a:off x="3228152" y="3637122"/>
            <a:ext cx="1626019" cy="1601628"/>
          </a:xfrm>
          <a:custGeom>
            <a:avLst/>
            <a:gdLst>
              <a:gd name="T0" fmla="*/ 351815 w 2443615"/>
              <a:gd name="T1" fmla="*/ 127711 h 2406492"/>
              <a:gd name="T2" fmla="*/ 127265 w 2443615"/>
              <a:gd name="T3" fmla="*/ 352436 h 2406492"/>
              <a:gd name="T4" fmla="*/ 351815 w 2443615"/>
              <a:gd name="T5" fmla="*/ 577161 h 2406492"/>
              <a:gd name="T6" fmla="*/ 576364 w 2443615"/>
              <a:gd name="T7" fmla="*/ 352436 h 2406492"/>
              <a:gd name="T8" fmla="*/ 351815 w 2443615"/>
              <a:gd name="T9" fmla="*/ 127711 h 2406492"/>
              <a:gd name="T10" fmla="*/ 323002 w 2443615"/>
              <a:gd name="T11" fmla="*/ 0 h 2406492"/>
              <a:gd name="T12" fmla="*/ 380627 w 2443615"/>
              <a:gd name="T13" fmla="*/ 0 h 2406492"/>
              <a:gd name="T14" fmla="*/ 393151 w 2443615"/>
              <a:gd name="T15" fmla="*/ 71092 h 2406492"/>
              <a:gd name="T16" fmla="*/ 500853 w 2443615"/>
              <a:gd name="T17" fmla="*/ 110323 h 2406492"/>
              <a:gd name="T18" fmla="*/ 556109 w 2443615"/>
              <a:gd name="T19" fmla="*/ 63920 h 2406492"/>
              <a:gd name="T20" fmla="*/ 600251 w 2443615"/>
              <a:gd name="T21" fmla="*/ 100990 h 2406492"/>
              <a:gd name="T22" fmla="*/ 564182 w 2443615"/>
              <a:gd name="T23" fmla="*/ 163505 h 2406492"/>
              <a:gd name="T24" fmla="*/ 621490 w 2443615"/>
              <a:gd name="T25" fmla="*/ 262842 h 2406492"/>
              <a:gd name="T26" fmla="*/ 693623 w 2443615"/>
              <a:gd name="T27" fmla="*/ 262840 h 2406492"/>
              <a:gd name="T28" fmla="*/ 703629 w 2443615"/>
              <a:gd name="T29" fmla="*/ 319633 h 2406492"/>
              <a:gd name="T30" fmla="*/ 635846 w 2443615"/>
              <a:gd name="T31" fmla="*/ 344321 h 2406492"/>
              <a:gd name="T32" fmla="*/ 615944 w 2443615"/>
              <a:gd name="T33" fmla="*/ 457282 h 2406492"/>
              <a:gd name="T34" fmla="*/ 671201 w 2443615"/>
              <a:gd name="T35" fmla="*/ 503683 h 2406492"/>
              <a:gd name="T36" fmla="*/ 642389 w 2443615"/>
              <a:gd name="T37" fmla="*/ 553626 h 2406492"/>
              <a:gd name="T38" fmla="*/ 574608 w 2443615"/>
              <a:gd name="T39" fmla="*/ 528934 h 2406492"/>
              <a:gd name="T40" fmla="*/ 486808 w 2443615"/>
              <a:gd name="T41" fmla="*/ 602665 h 2406492"/>
              <a:gd name="T42" fmla="*/ 499336 w 2443615"/>
              <a:gd name="T43" fmla="*/ 673756 h 2406492"/>
              <a:gd name="T44" fmla="*/ 445187 w 2443615"/>
              <a:gd name="T45" fmla="*/ 693480 h 2406492"/>
              <a:gd name="T46" fmla="*/ 409122 w 2443615"/>
              <a:gd name="T47" fmla="*/ 630963 h 2406492"/>
              <a:gd name="T48" fmla="*/ 294507 w 2443615"/>
              <a:gd name="T49" fmla="*/ 630963 h 2406492"/>
              <a:gd name="T50" fmla="*/ 258443 w 2443615"/>
              <a:gd name="T51" fmla="*/ 693480 h 2406492"/>
              <a:gd name="T52" fmla="*/ 204294 w 2443615"/>
              <a:gd name="T53" fmla="*/ 673756 h 2406492"/>
              <a:gd name="T54" fmla="*/ 216821 w 2443615"/>
              <a:gd name="T55" fmla="*/ 602665 h 2406492"/>
              <a:gd name="T56" fmla="*/ 129022 w 2443615"/>
              <a:gd name="T57" fmla="*/ 528934 h 2406492"/>
              <a:gd name="T58" fmla="*/ 61240 w 2443615"/>
              <a:gd name="T59" fmla="*/ 553626 h 2406492"/>
              <a:gd name="T60" fmla="*/ 32428 w 2443615"/>
              <a:gd name="T61" fmla="*/ 503683 h 2406492"/>
              <a:gd name="T62" fmla="*/ 87685 w 2443615"/>
              <a:gd name="T63" fmla="*/ 457282 h 2406492"/>
              <a:gd name="T64" fmla="*/ 67783 w 2443615"/>
              <a:gd name="T65" fmla="*/ 344321 h 2406492"/>
              <a:gd name="T66" fmla="*/ 0 w 2443615"/>
              <a:gd name="T67" fmla="*/ 319633 h 2406492"/>
              <a:gd name="T68" fmla="*/ 10006 w 2443615"/>
              <a:gd name="T69" fmla="*/ 262840 h 2406492"/>
              <a:gd name="T70" fmla="*/ 82138 w 2443615"/>
              <a:gd name="T71" fmla="*/ 262842 h 2406492"/>
              <a:gd name="T72" fmla="*/ 139446 w 2443615"/>
              <a:gd name="T73" fmla="*/ 163505 h 2406492"/>
              <a:gd name="T74" fmla="*/ 103378 w 2443615"/>
              <a:gd name="T75" fmla="*/ 100990 h 2406492"/>
              <a:gd name="T76" fmla="*/ 147520 w 2443615"/>
              <a:gd name="T77" fmla="*/ 63920 h 2406492"/>
              <a:gd name="T78" fmla="*/ 202776 w 2443615"/>
              <a:gd name="T79" fmla="*/ 110323 h 2406492"/>
              <a:gd name="T80" fmla="*/ 310478 w 2443615"/>
              <a:gd name="T81" fmla="*/ 71092 h 24064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p:spPr>
        <p:txBody>
          <a:bodyPr lIns="501445" tIns="575655" rIns="501445" bIns="614746"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文本框 5"/>
          <p:cNvSpPr txBox="1"/>
          <p:nvPr/>
        </p:nvSpPr>
        <p:spPr>
          <a:xfrm>
            <a:off x="9273772" y="4720721"/>
            <a:ext cx="2283910" cy="1089529"/>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rPr>
              <a:t>请在这里添加相应的文字内容请在这里添加相应的文字内容</a:t>
            </a:r>
          </a:p>
        </p:txBody>
      </p:sp>
      <p:sp>
        <p:nvSpPr>
          <p:cNvPr id="7" name="文本框 6"/>
          <p:cNvSpPr txBox="1"/>
          <p:nvPr/>
        </p:nvSpPr>
        <p:spPr>
          <a:xfrm>
            <a:off x="9244374" y="4259056"/>
            <a:ext cx="2031325" cy="461665"/>
          </a:xfrm>
          <a:prstGeom prst="rect">
            <a:avLst/>
          </a:prstGeom>
          <a:noFill/>
        </p:spPr>
        <p:txBody>
          <a:bodyPr wrap="none" rtlCol="0">
            <a:spAutoFit/>
          </a:bodyPr>
          <a:lstStyle/>
          <a:p>
            <a:pPr algn="ctr"/>
            <a:r>
              <a:rPr lang="zh-CN" altLang="en-US" sz="2400" b="1" dirty="0">
                <a:solidFill>
                  <a:schemeClr val="accent6"/>
                </a:solidFill>
              </a:rPr>
              <a:t>这里添加标题</a:t>
            </a:r>
          </a:p>
        </p:txBody>
      </p:sp>
      <p:sp>
        <p:nvSpPr>
          <p:cNvPr id="8" name="KSO_Shape"/>
          <p:cNvSpPr>
            <a:spLocks/>
          </p:cNvSpPr>
          <p:nvPr/>
        </p:nvSpPr>
        <p:spPr bwMode="auto">
          <a:xfrm>
            <a:off x="7098493" y="3683762"/>
            <a:ext cx="1104900" cy="1047814"/>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9" name="KSO_Shape"/>
          <p:cNvSpPr>
            <a:spLocks/>
          </p:cNvSpPr>
          <p:nvPr/>
        </p:nvSpPr>
        <p:spPr bwMode="auto">
          <a:xfrm>
            <a:off x="4923055" y="2532856"/>
            <a:ext cx="894512" cy="609759"/>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文本框 9"/>
          <p:cNvSpPr txBox="1"/>
          <p:nvPr/>
        </p:nvSpPr>
        <p:spPr>
          <a:xfrm>
            <a:off x="6502820" y="1751172"/>
            <a:ext cx="3523204"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rPr>
              <a:t>请在这里添加相应的文字内容请在这里添加相应的文字内容</a:t>
            </a:r>
          </a:p>
        </p:txBody>
      </p:sp>
      <p:sp>
        <p:nvSpPr>
          <p:cNvPr id="11" name="文本框 10"/>
          <p:cNvSpPr txBox="1"/>
          <p:nvPr/>
        </p:nvSpPr>
        <p:spPr>
          <a:xfrm>
            <a:off x="6473422" y="1289507"/>
            <a:ext cx="2031325" cy="461665"/>
          </a:xfrm>
          <a:prstGeom prst="rect">
            <a:avLst/>
          </a:prstGeom>
          <a:noFill/>
        </p:spPr>
        <p:txBody>
          <a:bodyPr wrap="none" rtlCol="0">
            <a:spAutoFit/>
          </a:bodyPr>
          <a:lstStyle/>
          <a:p>
            <a:pPr algn="ctr"/>
            <a:r>
              <a:rPr lang="zh-CN" altLang="en-US" sz="2400" b="1" dirty="0">
                <a:solidFill>
                  <a:schemeClr val="accent6"/>
                </a:solidFill>
              </a:rPr>
              <a:t>这里添加标题</a:t>
            </a:r>
          </a:p>
        </p:txBody>
      </p:sp>
      <p:sp>
        <p:nvSpPr>
          <p:cNvPr id="13" name="KSO_Shape"/>
          <p:cNvSpPr>
            <a:spLocks/>
          </p:cNvSpPr>
          <p:nvPr/>
        </p:nvSpPr>
        <p:spPr bwMode="auto">
          <a:xfrm>
            <a:off x="3735890" y="4108450"/>
            <a:ext cx="666750" cy="658971"/>
          </a:xfrm>
          <a:custGeom>
            <a:avLst/>
            <a:gdLst>
              <a:gd name="T0" fmla="*/ 1597444 w 2032000"/>
              <a:gd name="T1" fmla="*/ 1645672 h 2008188"/>
              <a:gd name="T2" fmla="*/ 1652353 w 2032000"/>
              <a:gd name="T3" fmla="*/ 1676888 h 2008188"/>
              <a:gd name="T4" fmla="*/ 1871609 w 2032000"/>
              <a:gd name="T5" fmla="*/ 1719485 h 2008188"/>
              <a:gd name="T6" fmla="*/ 1360910 w 2032000"/>
              <a:gd name="T7" fmla="*/ 1744813 h 2008188"/>
              <a:gd name="T8" fmla="*/ 936837 w 2032000"/>
              <a:gd name="T9" fmla="*/ 1684544 h 2008188"/>
              <a:gd name="T10" fmla="*/ 956838 w 2032000"/>
              <a:gd name="T11" fmla="*/ 1648912 h 2008188"/>
              <a:gd name="T12" fmla="*/ 966352 w 2032000"/>
              <a:gd name="T13" fmla="*/ 1683940 h 2008188"/>
              <a:gd name="T14" fmla="*/ 1220099 w 2032000"/>
              <a:gd name="T15" fmla="*/ 1779974 h 2008188"/>
              <a:gd name="T16" fmla="*/ 712866 w 2032000"/>
              <a:gd name="T17" fmla="*/ 1689985 h 2008188"/>
              <a:gd name="T18" fmla="*/ 246101 w 2032000"/>
              <a:gd name="T19" fmla="*/ 1675121 h 2008188"/>
              <a:gd name="T20" fmla="*/ 310806 w 2032000"/>
              <a:gd name="T21" fmla="*/ 1642432 h 2008188"/>
              <a:gd name="T22" fmla="*/ 414491 w 2032000"/>
              <a:gd name="T23" fmla="*/ 1610425 h 2008188"/>
              <a:gd name="T24" fmla="*/ 556322 w 2032000"/>
              <a:gd name="T25" fmla="*/ 1840761 h 2008188"/>
              <a:gd name="T26" fmla="*/ 72253 w 2032000"/>
              <a:gd name="T27" fmla="*/ 1652440 h 2008188"/>
              <a:gd name="T28" fmla="*/ 1718751 w 2032000"/>
              <a:gd name="T29" fmla="*/ 1327617 h 2008188"/>
              <a:gd name="T30" fmla="*/ 1754684 w 2032000"/>
              <a:gd name="T31" fmla="*/ 1443411 h 2008188"/>
              <a:gd name="T32" fmla="*/ 1707465 w 2032000"/>
              <a:gd name="T33" fmla="*/ 1562778 h 2008188"/>
              <a:gd name="T34" fmla="*/ 1584518 w 2032000"/>
              <a:gd name="T35" fmla="*/ 1601774 h 2008188"/>
              <a:gd name="T36" fmla="*/ 1510868 w 2032000"/>
              <a:gd name="T37" fmla="*/ 1481216 h 2008188"/>
              <a:gd name="T38" fmla="*/ 1507899 w 2032000"/>
              <a:gd name="T39" fmla="*/ 1386854 h 2008188"/>
              <a:gd name="T40" fmla="*/ 951757 w 2032000"/>
              <a:gd name="T41" fmla="*/ 1290408 h 2008188"/>
              <a:gd name="T42" fmla="*/ 1069735 w 2032000"/>
              <a:gd name="T43" fmla="*/ 1394593 h 2008188"/>
              <a:gd name="T44" fmla="*/ 1065852 w 2032000"/>
              <a:gd name="T45" fmla="*/ 1483598 h 2008188"/>
              <a:gd name="T46" fmla="*/ 988195 w 2032000"/>
              <a:gd name="T47" fmla="*/ 1604155 h 2008188"/>
              <a:gd name="T48" fmla="*/ 866034 w 2032000"/>
              <a:gd name="T49" fmla="*/ 1558015 h 2008188"/>
              <a:gd name="T50" fmla="*/ 821531 w 2032000"/>
              <a:gd name="T51" fmla="*/ 1431803 h 2008188"/>
              <a:gd name="T52" fmla="*/ 866632 w 2032000"/>
              <a:gd name="T53" fmla="*/ 1319878 h 2008188"/>
              <a:gd name="T54" fmla="*/ 359455 w 2032000"/>
              <a:gd name="T55" fmla="*/ 1316306 h 2008188"/>
              <a:gd name="T56" fmla="*/ 408681 w 2032000"/>
              <a:gd name="T57" fmla="*/ 1428528 h 2008188"/>
              <a:gd name="T58" fmla="*/ 371091 w 2032000"/>
              <a:gd name="T59" fmla="*/ 1548490 h 2008188"/>
              <a:gd name="T60" fmla="*/ 252650 w 2032000"/>
              <a:gd name="T61" fmla="*/ 1608620 h 2008188"/>
              <a:gd name="T62" fmla="*/ 166430 w 2032000"/>
              <a:gd name="T63" fmla="*/ 1486574 h 2008188"/>
              <a:gd name="T64" fmla="*/ 161955 w 2032000"/>
              <a:gd name="T65" fmla="*/ 1402928 h 2008188"/>
              <a:gd name="T66" fmla="*/ 270252 w 2032000"/>
              <a:gd name="T67" fmla="*/ 1291003 h 2008188"/>
              <a:gd name="T68" fmla="*/ 970062 w 2032000"/>
              <a:gd name="T69" fmla="*/ 1212394 h 2008188"/>
              <a:gd name="T70" fmla="*/ 918270 w 2032000"/>
              <a:gd name="T71" fmla="*/ 1196587 h 2008188"/>
              <a:gd name="T72" fmla="*/ 1170357 w 2032000"/>
              <a:gd name="T73" fmla="*/ 915943 h 2008188"/>
              <a:gd name="T74" fmla="*/ 1541028 w 2032000"/>
              <a:gd name="T75" fmla="*/ 1039285 h 2008188"/>
              <a:gd name="T76" fmla="*/ 1644256 w 2032000"/>
              <a:gd name="T77" fmla="*/ 1115554 h 2008188"/>
              <a:gd name="T78" fmla="*/ 1612425 w 2032000"/>
              <a:gd name="T79" fmla="*/ 1254984 h 2008188"/>
              <a:gd name="T80" fmla="*/ 1560959 w 2032000"/>
              <a:gd name="T81" fmla="*/ 1100062 h 2008188"/>
              <a:gd name="T82" fmla="*/ 1137931 w 2032000"/>
              <a:gd name="T83" fmla="*/ 1050606 h 2008188"/>
              <a:gd name="T84" fmla="*/ 1144774 w 2032000"/>
              <a:gd name="T85" fmla="*/ 908197 h 2008188"/>
              <a:gd name="T86" fmla="*/ 769147 w 2032000"/>
              <a:gd name="T87" fmla="*/ 1048223 h 2008188"/>
              <a:gd name="T88" fmla="*/ 665918 w 2032000"/>
              <a:gd name="T89" fmla="*/ 1124194 h 2008188"/>
              <a:gd name="T90" fmla="*/ 295248 w 2032000"/>
              <a:gd name="T91" fmla="*/ 1248131 h 2008188"/>
              <a:gd name="T92" fmla="*/ 247352 w 2032000"/>
              <a:gd name="T93" fmla="*/ 1157264 h 2008188"/>
              <a:gd name="T94" fmla="*/ 328567 w 2032000"/>
              <a:gd name="T95" fmla="*/ 1070865 h 2008188"/>
              <a:gd name="T96" fmla="*/ 718573 w 2032000"/>
              <a:gd name="T97" fmla="*/ 927562 h 2008188"/>
              <a:gd name="T98" fmla="*/ 893970 w 2032000"/>
              <a:gd name="T99" fmla="*/ 556239 h 2008188"/>
              <a:gd name="T100" fmla="*/ 983187 w 2032000"/>
              <a:gd name="T101" fmla="*/ 527857 h 2008188"/>
              <a:gd name="T102" fmla="*/ 980792 w 2032000"/>
              <a:gd name="T103" fmla="*/ 582232 h 2008188"/>
              <a:gd name="T104" fmla="*/ 1344233 w 2032000"/>
              <a:gd name="T105" fmla="*/ 691790 h 2008188"/>
              <a:gd name="T106" fmla="*/ 589922 w 2032000"/>
              <a:gd name="T107" fmla="*/ 615884 h 2008188"/>
              <a:gd name="T108" fmla="*/ 983498 w 2032000"/>
              <a:gd name="T109" fmla="*/ 2684 h 2008188"/>
              <a:gd name="T110" fmla="*/ 1128682 w 2032000"/>
              <a:gd name="T111" fmla="*/ 120783 h 2008188"/>
              <a:gd name="T112" fmla="*/ 1146568 w 2032000"/>
              <a:gd name="T113" fmla="*/ 244847 h 2008188"/>
              <a:gd name="T114" fmla="*/ 1078598 w 2032000"/>
              <a:gd name="T115" fmla="*/ 402908 h 2008188"/>
              <a:gd name="T116" fmla="*/ 896447 w 2032000"/>
              <a:gd name="T117" fmla="*/ 460168 h 2008188"/>
              <a:gd name="T118" fmla="*/ 790614 w 2032000"/>
              <a:gd name="T119" fmla="*/ 290177 h 2008188"/>
              <a:gd name="T120" fmla="*/ 785844 w 2032000"/>
              <a:gd name="T121" fmla="*/ 179236 h 2008188"/>
              <a:gd name="T122" fmla="*/ 853220 w 2032000"/>
              <a:gd name="T123" fmla="*/ 28928 h 2008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32000" h="2008188">
                <a:moveTo>
                  <a:pt x="1620816" y="1697038"/>
                </a:moveTo>
                <a:lnTo>
                  <a:pt x="1620867" y="1697102"/>
                </a:lnTo>
                <a:lnTo>
                  <a:pt x="1697900" y="1869077"/>
                </a:lnTo>
                <a:lnTo>
                  <a:pt x="1718975" y="1797019"/>
                </a:lnTo>
                <a:lnTo>
                  <a:pt x="1717237" y="1796753"/>
                </a:lnTo>
                <a:lnTo>
                  <a:pt x="1713121" y="1795497"/>
                </a:lnTo>
                <a:lnTo>
                  <a:pt x="1709639" y="1794241"/>
                </a:lnTo>
                <a:lnTo>
                  <a:pt x="1706156" y="1792670"/>
                </a:lnTo>
                <a:lnTo>
                  <a:pt x="1703307" y="1790785"/>
                </a:lnTo>
                <a:lnTo>
                  <a:pt x="1700141" y="1788901"/>
                </a:lnTo>
                <a:lnTo>
                  <a:pt x="1697608" y="1786702"/>
                </a:lnTo>
                <a:lnTo>
                  <a:pt x="1694759" y="1784189"/>
                </a:lnTo>
                <a:lnTo>
                  <a:pt x="1692542" y="1781990"/>
                </a:lnTo>
                <a:lnTo>
                  <a:pt x="1688427" y="1776965"/>
                </a:lnTo>
                <a:lnTo>
                  <a:pt x="1684944" y="1771625"/>
                </a:lnTo>
                <a:lnTo>
                  <a:pt x="1682095" y="1766599"/>
                </a:lnTo>
                <a:lnTo>
                  <a:pt x="1679879" y="1761574"/>
                </a:lnTo>
                <a:lnTo>
                  <a:pt x="1678296" y="1756862"/>
                </a:lnTo>
                <a:lnTo>
                  <a:pt x="1677029" y="1752464"/>
                </a:lnTo>
                <a:lnTo>
                  <a:pt x="1675130" y="1745868"/>
                </a:lnTo>
                <a:lnTo>
                  <a:pt x="1674813" y="1743669"/>
                </a:lnTo>
                <a:lnTo>
                  <a:pt x="1677662" y="1744926"/>
                </a:lnTo>
                <a:lnTo>
                  <a:pt x="1685261" y="1748695"/>
                </a:lnTo>
                <a:lnTo>
                  <a:pt x="1690643" y="1750894"/>
                </a:lnTo>
                <a:lnTo>
                  <a:pt x="1696975" y="1753407"/>
                </a:lnTo>
                <a:lnTo>
                  <a:pt x="1703940" y="1755291"/>
                </a:lnTo>
                <a:lnTo>
                  <a:pt x="1711538" y="1756862"/>
                </a:lnTo>
                <a:lnTo>
                  <a:pt x="1719770" y="1758118"/>
                </a:lnTo>
                <a:lnTo>
                  <a:pt x="1728951" y="1758747"/>
                </a:lnTo>
                <a:lnTo>
                  <a:pt x="1733383" y="1758747"/>
                </a:lnTo>
                <a:lnTo>
                  <a:pt x="1737816" y="1758747"/>
                </a:lnTo>
                <a:lnTo>
                  <a:pt x="1742565" y="1758432"/>
                </a:lnTo>
                <a:lnTo>
                  <a:pt x="1747630" y="1757490"/>
                </a:lnTo>
                <a:lnTo>
                  <a:pt x="1752062" y="1756862"/>
                </a:lnTo>
                <a:lnTo>
                  <a:pt x="1757128" y="1755605"/>
                </a:lnTo>
                <a:lnTo>
                  <a:pt x="1761877" y="1754035"/>
                </a:lnTo>
                <a:lnTo>
                  <a:pt x="1766942" y="1751836"/>
                </a:lnTo>
                <a:lnTo>
                  <a:pt x="1771375" y="1749637"/>
                </a:lnTo>
                <a:lnTo>
                  <a:pt x="1776124" y="1747125"/>
                </a:lnTo>
                <a:lnTo>
                  <a:pt x="1781189" y="1743669"/>
                </a:lnTo>
                <a:lnTo>
                  <a:pt x="1785938" y="1739900"/>
                </a:lnTo>
                <a:lnTo>
                  <a:pt x="1785622" y="1742727"/>
                </a:lnTo>
                <a:lnTo>
                  <a:pt x="1784355" y="1749009"/>
                </a:lnTo>
                <a:lnTo>
                  <a:pt x="1783089" y="1753407"/>
                </a:lnTo>
                <a:lnTo>
                  <a:pt x="1781822" y="1758118"/>
                </a:lnTo>
                <a:lnTo>
                  <a:pt x="1780239" y="1763144"/>
                </a:lnTo>
                <a:lnTo>
                  <a:pt x="1777707" y="1768484"/>
                </a:lnTo>
                <a:lnTo>
                  <a:pt x="1774857" y="1774138"/>
                </a:lnTo>
                <a:lnTo>
                  <a:pt x="1771375" y="1779163"/>
                </a:lnTo>
                <a:lnTo>
                  <a:pt x="1767259" y="1783875"/>
                </a:lnTo>
                <a:lnTo>
                  <a:pt x="1764726" y="1786388"/>
                </a:lnTo>
                <a:lnTo>
                  <a:pt x="1762510" y="1788587"/>
                </a:lnTo>
                <a:lnTo>
                  <a:pt x="1759977" y="1790471"/>
                </a:lnTo>
                <a:lnTo>
                  <a:pt x="1756811" y="1792356"/>
                </a:lnTo>
                <a:lnTo>
                  <a:pt x="1753962" y="1793927"/>
                </a:lnTo>
                <a:lnTo>
                  <a:pt x="1750479" y="1795497"/>
                </a:lnTo>
                <a:lnTo>
                  <a:pt x="1748394" y="1796061"/>
                </a:lnTo>
                <a:lnTo>
                  <a:pt x="1759510" y="1866209"/>
                </a:lnTo>
                <a:lnTo>
                  <a:pt x="1844644" y="1698694"/>
                </a:lnTo>
                <a:lnTo>
                  <a:pt x="1844694" y="1698627"/>
                </a:lnTo>
                <a:lnTo>
                  <a:pt x="1856142" y="1704984"/>
                </a:lnTo>
                <a:lnTo>
                  <a:pt x="1867590" y="1711340"/>
                </a:lnTo>
                <a:lnTo>
                  <a:pt x="1878403" y="1717697"/>
                </a:lnTo>
                <a:lnTo>
                  <a:pt x="1888579" y="1724053"/>
                </a:lnTo>
                <a:lnTo>
                  <a:pt x="1898755" y="1730728"/>
                </a:lnTo>
                <a:lnTo>
                  <a:pt x="1908931" y="1737402"/>
                </a:lnTo>
                <a:lnTo>
                  <a:pt x="1918153" y="1744394"/>
                </a:lnTo>
                <a:lnTo>
                  <a:pt x="1926740" y="1751386"/>
                </a:lnTo>
                <a:lnTo>
                  <a:pt x="1935644" y="1758378"/>
                </a:lnTo>
                <a:lnTo>
                  <a:pt x="1943912" y="1766324"/>
                </a:lnTo>
                <a:lnTo>
                  <a:pt x="1951544" y="1773634"/>
                </a:lnTo>
                <a:lnTo>
                  <a:pt x="1959176" y="1781579"/>
                </a:lnTo>
                <a:lnTo>
                  <a:pt x="1966173" y="1789525"/>
                </a:lnTo>
                <a:lnTo>
                  <a:pt x="1973169" y="1797788"/>
                </a:lnTo>
                <a:lnTo>
                  <a:pt x="1979529" y="1806688"/>
                </a:lnTo>
                <a:lnTo>
                  <a:pt x="1985253" y="1815269"/>
                </a:lnTo>
                <a:lnTo>
                  <a:pt x="1990977" y="1824804"/>
                </a:lnTo>
                <a:lnTo>
                  <a:pt x="1996383" y="1834021"/>
                </a:lnTo>
                <a:lnTo>
                  <a:pt x="2001153" y="1844191"/>
                </a:lnTo>
                <a:lnTo>
                  <a:pt x="2005924" y="1854043"/>
                </a:lnTo>
                <a:lnTo>
                  <a:pt x="2009740" y="1864532"/>
                </a:lnTo>
                <a:lnTo>
                  <a:pt x="2013874" y="1875656"/>
                </a:lnTo>
                <a:lnTo>
                  <a:pt x="2017054" y="1886779"/>
                </a:lnTo>
                <a:lnTo>
                  <a:pt x="2020234" y="1898539"/>
                </a:lnTo>
                <a:lnTo>
                  <a:pt x="2022778" y="1910616"/>
                </a:lnTo>
                <a:lnTo>
                  <a:pt x="2025322" y="1923011"/>
                </a:lnTo>
                <a:lnTo>
                  <a:pt x="2027230" y="1936042"/>
                </a:lnTo>
                <a:lnTo>
                  <a:pt x="2028820" y="1949391"/>
                </a:lnTo>
                <a:lnTo>
                  <a:pt x="2030092" y="1963375"/>
                </a:lnTo>
                <a:lnTo>
                  <a:pt x="2031364" y="1977677"/>
                </a:lnTo>
                <a:lnTo>
                  <a:pt x="2031682" y="1992933"/>
                </a:lnTo>
                <a:lnTo>
                  <a:pt x="2032000" y="2008188"/>
                </a:lnTo>
                <a:lnTo>
                  <a:pt x="1435100" y="2008188"/>
                </a:lnTo>
                <a:lnTo>
                  <a:pt x="1435100" y="1992297"/>
                </a:lnTo>
                <a:lnTo>
                  <a:pt x="1435418" y="1976724"/>
                </a:lnTo>
                <a:lnTo>
                  <a:pt x="1436054" y="1962104"/>
                </a:lnTo>
                <a:lnTo>
                  <a:pt x="1437008" y="1947802"/>
                </a:lnTo>
                <a:lnTo>
                  <a:pt x="1438280" y="1934135"/>
                </a:lnTo>
                <a:lnTo>
                  <a:pt x="1439552" y="1920787"/>
                </a:lnTo>
                <a:lnTo>
                  <a:pt x="1441460" y="1907438"/>
                </a:lnTo>
                <a:lnTo>
                  <a:pt x="1443368" y="1895361"/>
                </a:lnTo>
                <a:lnTo>
                  <a:pt x="1445912" y="1883601"/>
                </a:lnTo>
                <a:lnTo>
                  <a:pt x="1448456" y="1872159"/>
                </a:lnTo>
                <a:lnTo>
                  <a:pt x="1451637" y="1861036"/>
                </a:lnTo>
                <a:lnTo>
                  <a:pt x="1454817" y="1850547"/>
                </a:lnTo>
                <a:lnTo>
                  <a:pt x="1458951" y="1840059"/>
                </a:lnTo>
                <a:lnTo>
                  <a:pt x="1462767" y="1830524"/>
                </a:lnTo>
                <a:lnTo>
                  <a:pt x="1467537" y="1820672"/>
                </a:lnTo>
                <a:lnTo>
                  <a:pt x="1472625" y="1811773"/>
                </a:lnTo>
                <a:lnTo>
                  <a:pt x="1478349" y="1802556"/>
                </a:lnTo>
                <a:lnTo>
                  <a:pt x="1484073" y="1794292"/>
                </a:lnTo>
                <a:lnTo>
                  <a:pt x="1490433" y="1786029"/>
                </a:lnTo>
                <a:lnTo>
                  <a:pt x="1497430" y="1777766"/>
                </a:lnTo>
                <a:lnTo>
                  <a:pt x="1504744" y="1770138"/>
                </a:lnTo>
                <a:lnTo>
                  <a:pt x="1512376" y="1762510"/>
                </a:lnTo>
                <a:lnTo>
                  <a:pt x="1520644" y="1755200"/>
                </a:lnTo>
                <a:lnTo>
                  <a:pt x="1529548" y="1748208"/>
                </a:lnTo>
                <a:lnTo>
                  <a:pt x="1539089" y="1741534"/>
                </a:lnTo>
                <a:lnTo>
                  <a:pt x="1548947" y="1734859"/>
                </a:lnTo>
                <a:lnTo>
                  <a:pt x="1559441" y="1728185"/>
                </a:lnTo>
                <a:lnTo>
                  <a:pt x="1570571" y="1721828"/>
                </a:lnTo>
                <a:lnTo>
                  <a:pt x="1582338" y="1715472"/>
                </a:lnTo>
                <a:lnTo>
                  <a:pt x="1594740" y="1709115"/>
                </a:lnTo>
                <a:lnTo>
                  <a:pt x="1607460" y="1703077"/>
                </a:lnTo>
                <a:lnTo>
                  <a:pt x="1620816" y="1697038"/>
                </a:lnTo>
                <a:close/>
                <a:moveTo>
                  <a:pt x="902871" y="1697038"/>
                </a:moveTo>
                <a:lnTo>
                  <a:pt x="903937" y="1698486"/>
                </a:lnTo>
                <a:lnTo>
                  <a:pt x="980372" y="1869126"/>
                </a:lnTo>
                <a:lnTo>
                  <a:pt x="1001527" y="1797092"/>
                </a:lnTo>
                <a:lnTo>
                  <a:pt x="999293" y="1796753"/>
                </a:lnTo>
                <a:lnTo>
                  <a:pt x="995791" y="1795497"/>
                </a:lnTo>
                <a:lnTo>
                  <a:pt x="991970" y="1794241"/>
                </a:lnTo>
                <a:lnTo>
                  <a:pt x="988786" y="1792670"/>
                </a:lnTo>
                <a:lnTo>
                  <a:pt x="985283" y="1790785"/>
                </a:lnTo>
                <a:lnTo>
                  <a:pt x="982417" y="1788901"/>
                </a:lnTo>
                <a:lnTo>
                  <a:pt x="979552" y="1786702"/>
                </a:lnTo>
                <a:lnTo>
                  <a:pt x="977323" y="1784189"/>
                </a:lnTo>
                <a:lnTo>
                  <a:pt x="975094" y="1781990"/>
                </a:lnTo>
                <a:lnTo>
                  <a:pt x="970636" y="1776965"/>
                </a:lnTo>
                <a:lnTo>
                  <a:pt x="967134" y="1771625"/>
                </a:lnTo>
                <a:lnTo>
                  <a:pt x="964268" y="1766599"/>
                </a:lnTo>
                <a:lnTo>
                  <a:pt x="962357" y="1761574"/>
                </a:lnTo>
                <a:lnTo>
                  <a:pt x="960129" y="1756862"/>
                </a:lnTo>
                <a:lnTo>
                  <a:pt x="958855" y="1752464"/>
                </a:lnTo>
                <a:lnTo>
                  <a:pt x="957581" y="1745868"/>
                </a:lnTo>
                <a:lnTo>
                  <a:pt x="957263" y="1743669"/>
                </a:lnTo>
                <a:lnTo>
                  <a:pt x="959810" y="1744926"/>
                </a:lnTo>
                <a:lnTo>
                  <a:pt x="967452" y="1748695"/>
                </a:lnTo>
                <a:lnTo>
                  <a:pt x="972865" y="1750894"/>
                </a:lnTo>
                <a:lnTo>
                  <a:pt x="979233" y="1753407"/>
                </a:lnTo>
                <a:lnTo>
                  <a:pt x="986238" y="1755291"/>
                </a:lnTo>
                <a:lnTo>
                  <a:pt x="994199" y="1756862"/>
                </a:lnTo>
                <a:lnTo>
                  <a:pt x="1002477" y="1758118"/>
                </a:lnTo>
                <a:lnTo>
                  <a:pt x="1011074" y="1758747"/>
                </a:lnTo>
                <a:lnTo>
                  <a:pt x="1015851" y="1758747"/>
                </a:lnTo>
                <a:lnTo>
                  <a:pt x="1020627" y="1758747"/>
                </a:lnTo>
                <a:lnTo>
                  <a:pt x="1025084" y="1758432"/>
                </a:lnTo>
                <a:lnTo>
                  <a:pt x="1029861" y="1757490"/>
                </a:lnTo>
                <a:lnTo>
                  <a:pt x="1034955" y="1756862"/>
                </a:lnTo>
                <a:lnTo>
                  <a:pt x="1039731" y="1755605"/>
                </a:lnTo>
                <a:lnTo>
                  <a:pt x="1044507" y="1754035"/>
                </a:lnTo>
                <a:lnTo>
                  <a:pt x="1049284" y="1751836"/>
                </a:lnTo>
                <a:lnTo>
                  <a:pt x="1054378" y="1749637"/>
                </a:lnTo>
                <a:lnTo>
                  <a:pt x="1059154" y="1747125"/>
                </a:lnTo>
                <a:lnTo>
                  <a:pt x="1063612" y="1743669"/>
                </a:lnTo>
                <a:lnTo>
                  <a:pt x="1068388" y="1739900"/>
                </a:lnTo>
                <a:lnTo>
                  <a:pt x="1068070" y="1742727"/>
                </a:lnTo>
                <a:lnTo>
                  <a:pt x="1067114" y="1749009"/>
                </a:lnTo>
                <a:lnTo>
                  <a:pt x="1066159" y="1753407"/>
                </a:lnTo>
                <a:lnTo>
                  <a:pt x="1064886" y="1758118"/>
                </a:lnTo>
                <a:lnTo>
                  <a:pt x="1062657" y="1763144"/>
                </a:lnTo>
                <a:lnTo>
                  <a:pt x="1060428" y="1768484"/>
                </a:lnTo>
                <a:lnTo>
                  <a:pt x="1057562" y="1774138"/>
                </a:lnTo>
                <a:lnTo>
                  <a:pt x="1054060" y="1779163"/>
                </a:lnTo>
                <a:lnTo>
                  <a:pt x="1049920" y="1783875"/>
                </a:lnTo>
                <a:lnTo>
                  <a:pt x="1047691" y="1786388"/>
                </a:lnTo>
                <a:lnTo>
                  <a:pt x="1044826" y="1788587"/>
                </a:lnTo>
                <a:lnTo>
                  <a:pt x="1042279" y="1790471"/>
                </a:lnTo>
                <a:lnTo>
                  <a:pt x="1039413" y="1792356"/>
                </a:lnTo>
                <a:lnTo>
                  <a:pt x="1036229" y="1793927"/>
                </a:lnTo>
                <a:lnTo>
                  <a:pt x="1033045" y="1795497"/>
                </a:lnTo>
                <a:lnTo>
                  <a:pt x="1030775" y="1796108"/>
                </a:lnTo>
                <a:lnTo>
                  <a:pt x="1041937" y="1866254"/>
                </a:lnTo>
                <a:lnTo>
                  <a:pt x="1126943" y="1698990"/>
                </a:lnTo>
                <a:lnTo>
                  <a:pt x="1138014" y="1704984"/>
                </a:lnTo>
                <a:lnTo>
                  <a:pt x="1149120" y="1711340"/>
                </a:lnTo>
                <a:lnTo>
                  <a:pt x="1159592" y="1717697"/>
                </a:lnTo>
                <a:lnTo>
                  <a:pt x="1170382" y="1724053"/>
                </a:lnTo>
                <a:lnTo>
                  <a:pt x="1180536" y="1730728"/>
                </a:lnTo>
                <a:lnTo>
                  <a:pt x="1190056" y="1737402"/>
                </a:lnTo>
                <a:lnTo>
                  <a:pt x="1199576" y="1744394"/>
                </a:lnTo>
                <a:lnTo>
                  <a:pt x="1208461" y="1751386"/>
                </a:lnTo>
                <a:lnTo>
                  <a:pt x="1217029" y="1758378"/>
                </a:lnTo>
                <a:lnTo>
                  <a:pt x="1225280" y="1766324"/>
                </a:lnTo>
                <a:lnTo>
                  <a:pt x="1233213" y="1773634"/>
                </a:lnTo>
                <a:lnTo>
                  <a:pt x="1240512" y="1781579"/>
                </a:lnTo>
                <a:lnTo>
                  <a:pt x="1247493" y="1789525"/>
                </a:lnTo>
                <a:lnTo>
                  <a:pt x="1254474" y="1797788"/>
                </a:lnTo>
                <a:lnTo>
                  <a:pt x="1260821" y="1806688"/>
                </a:lnTo>
                <a:lnTo>
                  <a:pt x="1266850" y="1815269"/>
                </a:lnTo>
                <a:lnTo>
                  <a:pt x="1272245" y="1824804"/>
                </a:lnTo>
                <a:lnTo>
                  <a:pt x="1277639" y="1834021"/>
                </a:lnTo>
                <a:lnTo>
                  <a:pt x="1282399" y="1844191"/>
                </a:lnTo>
                <a:lnTo>
                  <a:pt x="1286842" y="1854043"/>
                </a:lnTo>
                <a:lnTo>
                  <a:pt x="1291285" y="1864532"/>
                </a:lnTo>
                <a:lnTo>
                  <a:pt x="1294775" y="1875656"/>
                </a:lnTo>
                <a:lnTo>
                  <a:pt x="1298583" y="1886779"/>
                </a:lnTo>
                <a:lnTo>
                  <a:pt x="1301439" y="1898539"/>
                </a:lnTo>
                <a:lnTo>
                  <a:pt x="1304295" y="1910616"/>
                </a:lnTo>
                <a:lnTo>
                  <a:pt x="1306517" y="1923011"/>
                </a:lnTo>
                <a:lnTo>
                  <a:pt x="1308421" y="1936042"/>
                </a:lnTo>
                <a:lnTo>
                  <a:pt x="1310325" y="1949391"/>
                </a:lnTo>
                <a:lnTo>
                  <a:pt x="1311594" y="1963375"/>
                </a:lnTo>
                <a:lnTo>
                  <a:pt x="1312228" y="1977677"/>
                </a:lnTo>
                <a:lnTo>
                  <a:pt x="1312863" y="1992933"/>
                </a:lnTo>
                <a:lnTo>
                  <a:pt x="1312863" y="2008188"/>
                </a:lnTo>
                <a:lnTo>
                  <a:pt x="717550" y="2008188"/>
                </a:lnTo>
                <a:lnTo>
                  <a:pt x="717867" y="1992297"/>
                </a:lnTo>
                <a:lnTo>
                  <a:pt x="718185" y="1976724"/>
                </a:lnTo>
                <a:lnTo>
                  <a:pt x="718819" y="1962104"/>
                </a:lnTo>
                <a:lnTo>
                  <a:pt x="719454" y="1947802"/>
                </a:lnTo>
                <a:lnTo>
                  <a:pt x="720723" y="1934135"/>
                </a:lnTo>
                <a:lnTo>
                  <a:pt x="721993" y="1920787"/>
                </a:lnTo>
                <a:lnTo>
                  <a:pt x="723897" y="1907438"/>
                </a:lnTo>
                <a:lnTo>
                  <a:pt x="725801" y="1895361"/>
                </a:lnTo>
                <a:lnTo>
                  <a:pt x="728022" y="1883601"/>
                </a:lnTo>
                <a:lnTo>
                  <a:pt x="730878" y="1872159"/>
                </a:lnTo>
                <a:lnTo>
                  <a:pt x="734051" y="1861036"/>
                </a:lnTo>
                <a:lnTo>
                  <a:pt x="737542" y="1850547"/>
                </a:lnTo>
                <a:lnTo>
                  <a:pt x="741033" y="1840059"/>
                </a:lnTo>
                <a:lnTo>
                  <a:pt x="745475" y="1830524"/>
                </a:lnTo>
                <a:lnTo>
                  <a:pt x="750235" y="1820672"/>
                </a:lnTo>
                <a:lnTo>
                  <a:pt x="755313" y="1811773"/>
                </a:lnTo>
                <a:lnTo>
                  <a:pt x="760390" y="1802556"/>
                </a:lnTo>
                <a:lnTo>
                  <a:pt x="766419" y="1794292"/>
                </a:lnTo>
                <a:lnTo>
                  <a:pt x="772766" y="1786029"/>
                </a:lnTo>
                <a:lnTo>
                  <a:pt x="779430" y="1777766"/>
                </a:lnTo>
                <a:lnTo>
                  <a:pt x="786728" y="1770138"/>
                </a:lnTo>
                <a:lnTo>
                  <a:pt x="794979" y="1762510"/>
                </a:lnTo>
                <a:lnTo>
                  <a:pt x="802912" y="1755200"/>
                </a:lnTo>
                <a:lnTo>
                  <a:pt x="811797" y="1748208"/>
                </a:lnTo>
                <a:lnTo>
                  <a:pt x="821317" y="1741534"/>
                </a:lnTo>
                <a:lnTo>
                  <a:pt x="831155" y="1734859"/>
                </a:lnTo>
                <a:lnTo>
                  <a:pt x="841627" y="1728185"/>
                </a:lnTo>
                <a:lnTo>
                  <a:pt x="852733" y="1721828"/>
                </a:lnTo>
                <a:lnTo>
                  <a:pt x="864157" y="1715472"/>
                </a:lnTo>
                <a:lnTo>
                  <a:pt x="876533" y="1709115"/>
                </a:lnTo>
                <a:lnTo>
                  <a:pt x="889544" y="1703077"/>
                </a:lnTo>
                <a:lnTo>
                  <a:pt x="902871" y="1697038"/>
                </a:lnTo>
                <a:close/>
                <a:moveTo>
                  <a:pt x="185540" y="1697038"/>
                </a:moveTo>
                <a:lnTo>
                  <a:pt x="186040" y="1697719"/>
                </a:lnTo>
                <a:lnTo>
                  <a:pt x="262534" y="1869986"/>
                </a:lnTo>
                <a:lnTo>
                  <a:pt x="283868" y="1797044"/>
                </a:lnTo>
                <a:lnTo>
                  <a:pt x="281820" y="1796753"/>
                </a:lnTo>
                <a:lnTo>
                  <a:pt x="278021" y="1795497"/>
                </a:lnTo>
                <a:lnTo>
                  <a:pt x="274538" y="1794241"/>
                </a:lnTo>
                <a:lnTo>
                  <a:pt x="271056" y="1792670"/>
                </a:lnTo>
                <a:lnTo>
                  <a:pt x="268207" y="1790785"/>
                </a:lnTo>
                <a:lnTo>
                  <a:pt x="265041" y="1788901"/>
                </a:lnTo>
                <a:lnTo>
                  <a:pt x="262508" y="1786702"/>
                </a:lnTo>
                <a:lnTo>
                  <a:pt x="259975" y="1784189"/>
                </a:lnTo>
                <a:lnTo>
                  <a:pt x="257442" y="1781990"/>
                </a:lnTo>
                <a:lnTo>
                  <a:pt x="253643" y="1776965"/>
                </a:lnTo>
                <a:lnTo>
                  <a:pt x="249844" y="1771625"/>
                </a:lnTo>
                <a:lnTo>
                  <a:pt x="247311" y="1766599"/>
                </a:lnTo>
                <a:lnTo>
                  <a:pt x="244778" y="1761574"/>
                </a:lnTo>
                <a:lnTo>
                  <a:pt x="243195" y="1756862"/>
                </a:lnTo>
                <a:lnTo>
                  <a:pt x="241929" y="1752464"/>
                </a:lnTo>
                <a:lnTo>
                  <a:pt x="240030" y="1745868"/>
                </a:lnTo>
                <a:lnTo>
                  <a:pt x="239713" y="1743669"/>
                </a:lnTo>
                <a:lnTo>
                  <a:pt x="242562" y="1744926"/>
                </a:lnTo>
                <a:lnTo>
                  <a:pt x="250161" y="1748695"/>
                </a:lnTo>
                <a:lnTo>
                  <a:pt x="255543" y="1750894"/>
                </a:lnTo>
                <a:lnTo>
                  <a:pt x="261875" y="1753407"/>
                </a:lnTo>
                <a:lnTo>
                  <a:pt x="268840" y="1755291"/>
                </a:lnTo>
                <a:lnTo>
                  <a:pt x="276438" y="1756862"/>
                </a:lnTo>
                <a:lnTo>
                  <a:pt x="284669" y="1758118"/>
                </a:lnTo>
                <a:lnTo>
                  <a:pt x="293851" y="1758747"/>
                </a:lnTo>
                <a:lnTo>
                  <a:pt x="297966" y="1758747"/>
                </a:lnTo>
                <a:lnTo>
                  <a:pt x="302715" y="1758747"/>
                </a:lnTo>
                <a:lnTo>
                  <a:pt x="307464" y="1758432"/>
                </a:lnTo>
                <a:lnTo>
                  <a:pt x="312530" y="1757490"/>
                </a:lnTo>
                <a:lnTo>
                  <a:pt x="316962" y="1756862"/>
                </a:lnTo>
                <a:lnTo>
                  <a:pt x="322028" y="1755605"/>
                </a:lnTo>
                <a:lnTo>
                  <a:pt x="326777" y="1754035"/>
                </a:lnTo>
                <a:lnTo>
                  <a:pt x="331526" y="1751836"/>
                </a:lnTo>
                <a:lnTo>
                  <a:pt x="336274" y="1749637"/>
                </a:lnTo>
                <a:lnTo>
                  <a:pt x="341023" y="1747125"/>
                </a:lnTo>
                <a:lnTo>
                  <a:pt x="346089" y="1743669"/>
                </a:lnTo>
                <a:lnTo>
                  <a:pt x="350838" y="1739900"/>
                </a:lnTo>
                <a:lnTo>
                  <a:pt x="350521" y="1742727"/>
                </a:lnTo>
                <a:lnTo>
                  <a:pt x="348938" y="1749009"/>
                </a:lnTo>
                <a:lnTo>
                  <a:pt x="347989" y="1753407"/>
                </a:lnTo>
                <a:lnTo>
                  <a:pt x="346722" y="1758118"/>
                </a:lnTo>
                <a:lnTo>
                  <a:pt x="345139" y="1763144"/>
                </a:lnTo>
                <a:lnTo>
                  <a:pt x="342606" y="1768484"/>
                </a:lnTo>
                <a:lnTo>
                  <a:pt x="339757" y="1774138"/>
                </a:lnTo>
                <a:lnTo>
                  <a:pt x="336274" y="1779163"/>
                </a:lnTo>
                <a:lnTo>
                  <a:pt x="332159" y="1783875"/>
                </a:lnTo>
                <a:lnTo>
                  <a:pt x="329626" y="1786388"/>
                </a:lnTo>
                <a:lnTo>
                  <a:pt x="327410" y="1788587"/>
                </a:lnTo>
                <a:lnTo>
                  <a:pt x="324877" y="1790471"/>
                </a:lnTo>
                <a:lnTo>
                  <a:pt x="321711" y="1792356"/>
                </a:lnTo>
                <a:lnTo>
                  <a:pt x="318862" y="1793927"/>
                </a:lnTo>
                <a:lnTo>
                  <a:pt x="315379" y="1795497"/>
                </a:lnTo>
                <a:lnTo>
                  <a:pt x="313294" y="1796061"/>
                </a:lnTo>
                <a:lnTo>
                  <a:pt x="324147" y="1864546"/>
                </a:lnTo>
                <a:lnTo>
                  <a:pt x="406919" y="1700746"/>
                </a:lnTo>
                <a:lnTo>
                  <a:pt x="408505" y="1698627"/>
                </a:lnTo>
                <a:lnTo>
                  <a:pt x="419923" y="1704984"/>
                </a:lnTo>
                <a:lnTo>
                  <a:pt x="431023" y="1711340"/>
                </a:lnTo>
                <a:lnTo>
                  <a:pt x="442124" y="1717697"/>
                </a:lnTo>
                <a:lnTo>
                  <a:pt x="452590" y="1724053"/>
                </a:lnTo>
                <a:lnTo>
                  <a:pt x="462422" y="1730728"/>
                </a:lnTo>
                <a:lnTo>
                  <a:pt x="472254" y="1737402"/>
                </a:lnTo>
                <a:lnTo>
                  <a:pt x="481452" y="1744394"/>
                </a:lnTo>
                <a:lnTo>
                  <a:pt x="490333" y="1751386"/>
                </a:lnTo>
                <a:lnTo>
                  <a:pt x="499213" y="1758378"/>
                </a:lnTo>
                <a:lnTo>
                  <a:pt x="507459" y="1766324"/>
                </a:lnTo>
                <a:lnTo>
                  <a:pt x="515071" y="1773634"/>
                </a:lnTo>
                <a:lnTo>
                  <a:pt x="522683" y="1781579"/>
                </a:lnTo>
                <a:lnTo>
                  <a:pt x="529978" y="1789525"/>
                </a:lnTo>
                <a:lnTo>
                  <a:pt x="536638" y="1797788"/>
                </a:lnTo>
                <a:lnTo>
                  <a:pt x="542981" y="1806688"/>
                </a:lnTo>
                <a:lnTo>
                  <a:pt x="549008" y="1815269"/>
                </a:lnTo>
                <a:lnTo>
                  <a:pt x="554399" y="1824804"/>
                </a:lnTo>
                <a:lnTo>
                  <a:pt x="559791" y="1834021"/>
                </a:lnTo>
                <a:lnTo>
                  <a:pt x="564548" y="1844191"/>
                </a:lnTo>
                <a:lnTo>
                  <a:pt x="569306" y="1854043"/>
                </a:lnTo>
                <a:lnTo>
                  <a:pt x="573112" y="1864532"/>
                </a:lnTo>
                <a:lnTo>
                  <a:pt x="577235" y="1875656"/>
                </a:lnTo>
                <a:lnTo>
                  <a:pt x="580407" y="1886779"/>
                </a:lnTo>
                <a:lnTo>
                  <a:pt x="583578" y="1898539"/>
                </a:lnTo>
                <a:lnTo>
                  <a:pt x="586115" y="1910616"/>
                </a:lnTo>
                <a:lnTo>
                  <a:pt x="588653" y="1923011"/>
                </a:lnTo>
                <a:lnTo>
                  <a:pt x="590556" y="1936042"/>
                </a:lnTo>
                <a:lnTo>
                  <a:pt x="592142" y="1949391"/>
                </a:lnTo>
                <a:lnTo>
                  <a:pt x="593410" y="1963375"/>
                </a:lnTo>
                <a:lnTo>
                  <a:pt x="594679" y="1977677"/>
                </a:lnTo>
                <a:lnTo>
                  <a:pt x="594996" y="1992933"/>
                </a:lnTo>
                <a:lnTo>
                  <a:pt x="595313" y="2008188"/>
                </a:lnTo>
                <a:lnTo>
                  <a:pt x="0" y="2008188"/>
                </a:lnTo>
                <a:lnTo>
                  <a:pt x="0" y="1992297"/>
                </a:lnTo>
                <a:lnTo>
                  <a:pt x="317" y="1976724"/>
                </a:lnTo>
                <a:lnTo>
                  <a:pt x="952" y="1962104"/>
                </a:lnTo>
                <a:lnTo>
                  <a:pt x="2220" y="1947802"/>
                </a:lnTo>
                <a:lnTo>
                  <a:pt x="3172" y="1934135"/>
                </a:lnTo>
                <a:lnTo>
                  <a:pt x="4440" y="1920787"/>
                </a:lnTo>
                <a:lnTo>
                  <a:pt x="6343" y="1907438"/>
                </a:lnTo>
                <a:lnTo>
                  <a:pt x="8563" y="1895361"/>
                </a:lnTo>
                <a:lnTo>
                  <a:pt x="10784" y="1883601"/>
                </a:lnTo>
                <a:lnTo>
                  <a:pt x="13321" y="1872159"/>
                </a:lnTo>
                <a:lnTo>
                  <a:pt x="16492" y="1861036"/>
                </a:lnTo>
                <a:lnTo>
                  <a:pt x="19664" y="1850547"/>
                </a:lnTo>
                <a:lnTo>
                  <a:pt x="23787" y="1840059"/>
                </a:lnTo>
                <a:lnTo>
                  <a:pt x="27910" y="1830524"/>
                </a:lnTo>
                <a:lnTo>
                  <a:pt x="32351" y="1820672"/>
                </a:lnTo>
                <a:lnTo>
                  <a:pt x="37425" y="1811773"/>
                </a:lnTo>
                <a:lnTo>
                  <a:pt x="43134" y="1802556"/>
                </a:lnTo>
                <a:lnTo>
                  <a:pt x="48843" y="1794292"/>
                </a:lnTo>
                <a:lnTo>
                  <a:pt x="55186" y="1786029"/>
                </a:lnTo>
                <a:lnTo>
                  <a:pt x="62164" y="1777766"/>
                </a:lnTo>
                <a:lnTo>
                  <a:pt x="69459" y="1770138"/>
                </a:lnTo>
                <a:lnTo>
                  <a:pt x="77070" y="1762510"/>
                </a:lnTo>
                <a:lnTo>
                  <a:pt x="85317" y="1755200"/>
                </a:lnTo>
                <a:lnTo>
                  <a:pt x="94514" y="1748208"/>
                </a:lnTo>
                <a:lnTo>
                  <a:pt x="103712" y="1741534"/>
                </a:lnTo>
                <a:lnTo>
                  <a:pt x="113544" y="1734859"/>
                </a:lnTo>
                <a:lnTo>
                  <a:pt x="124010" y="1728185"/>
                </a:lnTo>
                <a:lnTo>
                  <a:pt x="135111" y="1721828"/>
                </a:lnTo>
                <a:lnTo>
                  <a:pt x="146846" y="1715472"/>
                </a:lnTo>
                <a:lnTo>
                  <a:pt x="159215" y="1709115"/>
                </a:lnTo>
                <a:lnTo>
                  <a:pt x="171902" y="1703077"/>
                </a:lnTo>
                <a:lnTo>
                  <a:pt x="185540" y="1697038"/>
                </a:lnTo>
                <a:close/>
                <a:moveTo>
                  <a:pt x="1733551" y="1376363"/>
                </a:moveTo>
                <a:lnTo>
                  <a:pt x="1742737" y="1376998"/>
                </a:lnTo>
                <a:lnTo>
                  <a:pt x="1752557" y="1378268"/>
                </a:lnTo>
                <a:lnTo>
                  <a:pt x="1763644" y="1380491"/>
                </a:lnTo>
                <a:lnTo>
                  <a:pt x="1774731" y="1383348"/>
                </a:lnTo>
                <a:lnTo>
                  <a:pt x="1780433" y="1384936"/>
                </a:lnTo>
                <a:lnTo>
                  <a:pt x="1786135" y="1387158"/>
                </a:lnTo>
                <a:lnTo>
                  <a:pt x="1791520" y="1389063"/>
                </a:lnTo>
                <a:lnTo>
                  <a:pt x="1797222" y="1391603"/>
                </a:lnTo>
                <a:lnTo>
                  <a:pt x="1802924" y="1394461"/>
                </a:lnTo>
                <a:lnTo>
                  <a:pt x="1808309" y="1397001"/>
                </a:lnTo>
                <a:lnTo>
                  <a:pt x="1813694" y="1400493"/>
                </a:lnTo>
                <a:lnTo>
                  <a:pt x="1819079" y="1403986"/>
                </a:lnTo>
                <a:lnTo>
                  <a:pt x="1823831" y="1407796"/>
                </a:lnTo>
                <a:lnTo>
                  <a:pt x="1828582" y="1411606"/>
                </a:lnTo>
                <a:lnTo>
                  <a:pt x="1833334" y="1416051"/>
                </a:lnTo>
                <a:lnTo>
                  <a:pt x="1837769" y="1421131"/>
                </a:lnTo>
                <a:lnTo>
                  <a:pt x="1841570" y="1426211"/>
                </a:lnTo>
                <a:lnTo>
                  <a:pt x="1845371" y="1431608"/>
                </a:lnTo>
                <a:lnTo>
                  <a:pt x="1848222" y="1437006"/>
                </a:lnTo>
                <a:lnTo>
                  <a:pt x="1851390" y="1443038"/>
                </a:lnTo>
                <a:lnTo>
                  <a:pt x="1853607" y="1449388"/>
                </a:lnTo>
                <a:lnTo>
                  <a:pt x="1855508" y="1456373"/>
                </a:lnTo>
                <a:lnTo>
                  <a:pt x="1857408" y="1463676"/>
                </a:lnTo>
                <a:lnTo>
                  <a:pt x="1858359" y="1471296"/>
                </a:lnTo>
                <a:lnTo>
                  <a:pt x="1858675" y="1479233"/>
                </a:lnTo>
                <a:lnTo>
                  <a:pt x="1858675" y="1487488"/>
                </a:lnTo>
                <a:lnTo>
                  <a:pt x="1858042" y="1496378"/>
                </a:lnTo>
                <a:lnTo>
                  <a:pt x="1856775" y="1505586"/>
                </a:lnTo>
                <a:lnTo>
                  <a:pt x="1857408" y="1505586"/>
                </a:lnTo>
                <a:lnTo>
                  <a:pt x="1858992" y="1506221"/>
                </a:lnTo>
                <a:lnTo>
                  <a:pt x="1861210" y="1507491"/>
                </a:lnTo>
                <a:lnTo>
                  <a:pt x="1864377" y="1509713"/>
                </a:lnTo>
                <a:lnTo>
                  <a:pt x="1865644" y="1511301"/>
                </a:lnTo>
                <a:lnTo>
                  <a:pt x="1866912" y="1512888"/>
                </a:lnTo>
                <a:lnTo>
                  <a:pt x="1868179" y="1514793"/>
                </a:lnTo>
                <a:lnTo>
                  <a:pt x="1869446" y="1517651"/>
                </a:lnTo>
                <a:lnTo>
                  <a:pt x="1870396" y="1520191"/>
                </a:lnTo>
                <a:lnTo>
                  <a:pt x="1871030" y="1523683"/>
                </a:lnTo>
                <a:lnTo>
                  <a:pt x="1871663" y="1527176"/>
                </a:lnTo>
                <a:lnTo>
                  <a:pt x="1871663" y="1531621"/>
                </a:lnTo>
                <a:lnTo>
                  <a:pt x="1871663" y="1539558"/>
                </a:lnTo>
                <a:lnTo>
                  <a:pt x="1871030" y="1546543"/>
                </a:lnTo>
                <a:lnTo>
                  <a:pt x="1870079" y="1552893"/>
                </a:lnTo>
                <a:lnTo>
                  <a:pt x="1868495" y="1557973"/>
                </a:lnTo>
                <a:lnTo>
                  <a:pt x="1866912" y="1562418"/>
                </a:lnTo>
                <a:lnTo>
                  <a:pt x="1865011" y="1566228"/>
                </a:lnTo>
                <a:lnTo>
                  <a:pt x="1863110" y="1569721"/>
                </a:lnTo>
                <a:lnTo>
                  <a:pt x="1860576" y="1572578"/>
                </a:lnTo>
                <a:lnTo>
                  <a:pt x="1858359" y="1575753"/>
                </a:lnTo>
                <a:lnTo>
                  <a:pt x="1857092" y="1577341"/>
                </a:lnTo>
                <a:lnTo>
                  <a:pt x="1855508" y="1579881"/>
                </a:lnTo>
                <a:lnTo>
                  <a:pt x="1854241" y="1582421"/>
                </a:lnTo>
                <a:lnTo>
                  <a:pt x="1853290" y="1585596"/>
                </a:lnTo>
                <a:lnTo>
                  <a:pt x="1852340" y="1589406"/>
                </a:lnTo>
                <a:lnTo>
                  <a:pt x="1851707" y="1593851"/>
                </a:lnTo>
                <a:lnTo>
                  <a:pt x="1851073" y="1598931"/>
                </a:lnTo>
                <a:lnTo>
                  <a:pt x="1850439" y="1603693"/>
                </a:lnTo>
                <a:lnTo>
                  <a:pt x="1848856" y="1608773"/>
                </a:lnTo>
                <a:lnTo>
                  <a:pt x="1847588" y="1614171"/>
                </a:lnTo>
                <a:lnTo>
                  <a:pt x="1846005" y="1619568"/>
                </a:lnTo>
                <a:lnTo>
                  <a:pt x="1844104" y="1624966"/>
                </a:lnTo>
                <a:lnTo>
                  <a:pt x="1839669" y="1635444"/>
                </a:lnTo>
                <a:lnTo>
                  <a:pt x="1834284" y="1646239"/>
                </a:lnTo>
                <a:lnTo>
                  <a:pt x="1831433" y="1651636"/>
                </a:lnTo>
                <a:lnTo>
                  <a:pt x="1827949" y="1657034"/>
                </a:lnTo>
                <a:lnTo>
                  <a:pt x="1824781" y="1661796"/>
                </a:lnTo>
                <a:lnTo>
                  <a:pt x="1821296" y="1666876"/>
                </a:lnTo>
                <a:lnTo>
                  <a:pt x="1817178" y="1671956"/>
                </a:lnTo>
                <a:lnTo>
                  <a:pt x="1813694" y="1676719"/>
                </a:lnTo>
                <a:lnTo>
                  <a:pt x="1809576" y="1681164"/>
                </a:lnTo>
                <a:lnTo>
                  <a:pt x="1805458" y="1685926"/>
                </a:lnTo>
                <a:lnTo>
                  <a:pt x="1801023" y="1690371"/>
                </a:lnTo>
                <a:lnTo>
                  <a:pt x="1796588" y="1694181"/>
                </a:lnTo>
                <a:lnTo>
                  <a:pt x="1791837" y="1698309"/>
                </a:lnTo>
                <a:lnTo>
                  <a:pt x="1787085" y="1702119"/>
                </a:lnTo>
                <a:lnTo>
                  <a:pt x="1782333" y="1705294"/>
                </a:lnTo>
                <a:lnTo>
                  <a:pt x="1777265" y="1708469"/>
                </a:lnTo>
                <a:lnTo>
                  <a:pt x="1771880" y="1711009"/>
                </a:lnTo>
                <a:lnTo>
                  <a:pt x="1767128" y="1713549"/>
                </a:lnTo>
                <a:lnTo>
                  <a:pt x="1761743" y="1715771"/>
                </a:lnTo>
                <a:lnTo>
                  <a:pt x="1756041" y="1717676"/>
                </a:lnTo>
                <a:lnTo>
                  <a:pt x="1750656" y="1718946"/>
                </a:lnTo>
                <a:lnTo>
                  <a:pt x="1744954" y="1719899"/>
                </a:lnTo>
                <a:lnTo>
                  <a:pt x="1739253" y="1720534"/>
                </a:lnTo>
                <a:lnTo>
                  <a:pt x="1733551" y="1720851"/>
                </a:lnTo>
                <a:lnTo>
                  <a:pt x="1728166" y="1720534"/>
                </a:lnTo>
                <a:lnTo>
                  <a:pt x="1722464" y="1719899"/>
                </a:lnTo>
                <a:lnTo>
                  <a:pt x="1716762" y="1718946"/>
                </a:lnTo>
                <a:lnTo>
                  <a:pt x="1711060" y="1717676"/>
                </a:lnTo>
                <a:lnTo>
                  <a:pt x="1705675" y="1715771"/>
                </a:lnTo>
                <a:lnTo>
                  <a:pt x="1700290" y="1713549"/>
                </a:lnTo>
                <a:lnTo>
                  <a:pt x="1694904" y="1711009"/>
                </a:lnTo>
                <a:lnTo>
                  <a:pt x="1690153" y="1708469"/>
                </a:lnTo>
                <a:lnTo>
                  <a:pt x="1685085" y="1705294"/>
                </a:lnTo>
                <a:lnTo>
                  <a:pt x="1680016" y="1702119"/>
                </a:lnTo>
                <a:lnTo>
                  <a:pt x="1675265" y="1698309"/>
                </a:lnTo>
                <a:lnTo>
                  <a:pt x="1670830" y="1694181"/>
                </a:lnTo>
                <a:lnTo>
                  <a:pt x="1666395" y="1690371"/>
                </a:lnTo>
                <a:lnTo>
                  <a:pt x="1661960" y="1685926"/>
                </a:lnTo>
                <a:lnTo>
                  <a:pt x="1657842" y="1681164"/>
                </a:lnTo>
                <a:lnTo>
                  <a:pt x="1653724" y="1676719"/>
                </a:lnTo>
                <a:lnTo>
                  <a:pt x="1649606" y="1671956"/>
                </a:lnTo>
                <a:lnTo>
                  <a:pt x="1646122" y="1666876"/>
                </a:lnTo>
                <a:lnTo>
                  <a:pt x="1642637" y="1661796"/>
                </a:lnTo>
                <a:lnTo>
                  <a:pt x="1639469" y="1657034"/>
                </a:lnTo>
                <a:lnTo>
                  <a:pt x="1635985" y="1651636"/>
                </a:lnTo>
                <a:lnTo>
                  <a:pt x="1633134" y="1646239"/>
                </a:lnTo>
                <a:lnTo>
                  <a:pt x="1627749" y="1635444"/>
                </a:lnTo>
                <a:lnTo>
                  <a:pt x="1623314" y="1624966"/>
                </a:lnTo>
                <a:lnTo>
                  <a:pt x="1621413" y="1619568"/>
                </a:lnTo>
                <a:lnTo>
                  <a:pt x="1619830" y="1614171"/>
                </a:lnTo>
                <a:lnTo>
                  <a:pt x="1618246" y="1608773"/>
                </a:lnTo>
                <a:lnTo>
                  <a:pt x="1616979" y="1603693"/>
                </a:lnTo>
                <a:lnTo>
                  <a:pt x="1616028" y="1598931"/>
                </a:lnTo>
                <a:lnTo>
                  <a:pt x="1615395" y="1593851"/>
                </a:lnTo>
                <a:lnTo>
                  <a:pt x="1614761" y="1589406"/>
                </a:lnTo>
                <a:lnTo>
                  <a:pt x="1614128" y="1585596"/>
                </a:lnTo>
                <a:lnTo>
                  <a:pt x="1612861" y="1582421"/>
                </a:lnTo>
                <a:lnTo>
                  <a:pt x="1611593" y="1579881"/>
                </a:lnTo>
                <a:lnTo>
                  <a:pt x="1610326" y="1577341"/>
                </a:lnTo>
                <a:lnTo>
                  <a:pt x="1609059" y="1575753"/>
                </a:lnTo>
                <a:lnTo>
                  <a:pt x="1606842" y="1572578"/>
                </a:lnTo>
                <a:lnTo>
                  <a:pt x="1604308" y="1569721"/>
                </a:lnTo>
                <a:lnTo>
                  <a:pt x="1602090" y="1566228"/>
                </a:lnTo>
                <a:lnTo>
                  <a:pt x="1600506" y="1562418"/>
                </a:lnTo>
                <a:lnTo>
                  <a:pt x="1598606" y="1557973"/>
                </a:lnTo>
                <a:lnTo>
                  <a:pt x="1597339" y="1552893"/>
                </a:lnTo>
                <a:lnTo>
                  <a:pt x="1596388" y="1546543"/>
                </a:lnTo>
                <a:lnTo>
                  <a:pt x="1595755" y="1539558"/>
                </a:lnTo>
                <a:lnTo>
                  <a:pt x="1595438" y="1531621"/>
                </a:lnTo>
                <a:lnTo>
                  <a:pt x="1595755" y="1527176"/>
                </a:lnTo>
                <a:lnTo>
                  <a:pt x="1596072" y="1523683"/>
                </a:lnTo>
                <a:lnTo>
                  <a:pt x="1596705" y="1520191"/>
                </a:lnTo>
                <a:lnTo>
                  <a:pt x="1597656" y="1517651"/>
                </a:lnTo>
                <a:lnTo>
                  <a:pt x="1598923" y="1514793"/>
                </a:lnTo>
                <a:lnTo>
                  <a:pt x="1600506" y="1512888"/>
                </a:lnTo>
                <a:lnTo>
                  <a:pt x="1601774" y="1511301"/>
                </a:lnTo>
                <a:lnTo>
                  <a:pt x="1603041" y="1509713"/>
                </a:lnTo>
                <a:lnTo>
                  <a:pt x="1605575" y="1507491"/>
                </a:lnTo>
                <a:lnTo>
                  <a:pt x="1608426" y="1506221"/>
                </a:lnTo>
                <a:lnTo>
                  <a:pt x="1610010" y="1505586"/>
                </a:lnTo>
                <a:lnTo>
                  <a:pt x="1610643" y="1505586"/>
                </a:lnTo>
                <a:lnTo>
                  <a:pt x="1609376" y="1496378"/>
                </a:lnTo>
                <a:lnTo>
                  <a:pt x="1608743" y="1487488"/>
                </a:lnTo>
                <a:lnTo>
                  <a:pt x="1608426" y="1479233"/>
                </a:lnTo>
                <a:lnTo>
                  <a:pt x="1609059" y="1471296"/>
                </a:lnTo>
                <a:lnTo>
                  <a:pt x="1610010" y="1463676"/>
                </a:lnTo>
                <a:lnTo>
                  <a:pt x="1611277" y="1456373"/>
                </a:lnTo>
                <a:lnTo>
                  <a:pt x="1613494" y="1449388"/>
                </a:lnTo>
                <a:lnTo>
                  <a:pt x="1616028" y="1443038"/>
                </a:lnTo>
                <a:lnTo>
                  <a:pt x="1618879" y="1437006"/>
                </a:lnTo>
                <a:lnTo>
                  <a:pt x="1622047" y="1431608"/>
                </a:lnTo>
                <a:lnTo>
                  <a:pt x="1625848" y="1426211"/>
                </a:lnTo>
                <a:lnTo>
                  <a:pt x="1629649" y="1421131"/>
                </a:lnTo>
                <a:lnTo>
                  <a:pt x="1634084" y="1416051"/>
                </a:lnTo>
                <a:lnTo>
                  <a:pt x="1638519" y="1411606"/>
                </a:lnTo>
                <a:lnTo>
                  <a:pt x="1643271" y="1407796"/>
                </a:lnTo>
                <a:lnTo>
                  <a:pt x="1648339" y="1403986"/>
                </a:lnTo>
                <a:lnTo>
                  <a:pt x="1653407" y="1400493"/>
                </a:lnTo>
                <a:lnTo>
                  <a:pt x="1658792" y="1397001"/>
                </a:lnTo>
                <a:lnTo>
                  <a:pt x="1664494" y="1394461"/>
                </a:lnTo>
                <a:lnTo>
                  <a:pt x="1670196" y="1391603"/>
                </a:lnTo>
                <a:lnTo>
                  <a:pt x="1675581" y="1389063"/>
                </a:lnTo>
                <a:lnTo>
                  <a:pt x="1681283" y="1387158"/>
                </a:lnTo>
                <a:lnTo>
                  <a:pt x="1686985" y="1384936"/>
                </a:lnTo>
                <a:lnTo>
                  <a:pt x="1692687" y="1383348"/>
                </a:lnTo>
                <a:lnTo>
                  <a:pt x="1703774" y="1380491"/>
                </a:lnTo>
                <a:lnTo>
                  <a:pt x="1714228" y="1378268"/>
                </a:lnTo>
                <a:lnTo>
                  <a:pt x="1724364" y="1376998"/>
                </a:lnTo>
                <a:lnTo>
                  <a:pt x="1733551" y="1376363"/>
                </a:lnTo>
                <a:close/>
                <a:moveTo>
                  <a:pt x="1015207" y="1376363"/>
                </a:moveTo>
                <a:lnTo>
                  <a:pt x="1024446" y="1376998"/>
                </a:lnTo>
                <a:lnTo>
                  <a:pt x="1034641" y="1378268"/>
                </a:lnTo>
                <a:lnTo>
                  <a:pt x="1045473" y="1380491"/>
                </a:lnTo>
                <a:lnTo>
                  <a:pt x="1056624" y="1383348"/>
                </a:lnTo>
                <a:lnTo>
                  <a:pt x="1062358" y="1384936"/>
                </a:lnTo>
                <a:lnTo>
                  <a:pt x="1068093" y="1387158"/>
                </a:lnTo>
                <a:lnTo>
                  <a:pt x="1073828" y="1389063"/>
                </a:lnTo>
                <a:lnTo>
                  <a:pt x="1079562" y="1391603"/>
                </a:lnTo>
                <a:lnTo>
                  <a:pt x="1084978" y="1394461"/>
                </a:lnTo>
                <a:lnTo>
                  <a:pt x="1090713" y="1397001"/>
                </a:lnTo>
                <a:lnTo>
                  <a:pt x="1095811" y="1400493"/>
                </a:lnTo>
                <a:lnTo>
                  <a:pt x="1100908" y="1403986"/>
                </a:lnTo>
                <a:lnTo>
                  <a:pt x="1106006" y="1407796"/>
                </a:lnTo>
                <a:lnTo>
                  <a:pt x="1111103" y="1411606"/>
                </a:lnTo>
                <a:lnTo>
                  <a:pt x="1115245" y="1416051"/>
                </a:lnTo>
                <a:lnTo>
                  <a:pt x="1119705" y="1421131"/>
                </a:lnTo>
                <a:lnTo>
                  <a:pt x="1123847" y="1426211"/>
                </a:lnTo>
                <a:lnTo>
                  <a:pt x="1127351" y="1431608"/>
                </a:lnTo>
                <a:lnTo>
                  <a:pt x="1130856" y="1437006"/>
                </a:lnTo>
                <a:lnTo>
                  <a:pt x="1133723" y="1443038"/>
                </a:lnTo>
                <a:lnTo>
                  <a:pt x="1136272" y="1449388"/>
                </a:lnTo>
                <a:lnTo>
                  <a:pt x="1138183" y="1456373"/>
                </a:lnTo>
                <a:lnTo>
                  <a:pt x="1139776" y="1463676"/>
                </a:lnTo>
                <a:lnTo>
                  <a:pt x="1140732" y="1471296"/>
                </a:lnTo>
                <a:lnTo>
                  <a:pt x="1141051" y="1479233"/>
                </a:lnTo>
                <a:lnTo>
                  <a:pt x="1141051" y="1487488"/>
                </a:lnTo>
                <a:lnTo>
                  <a:pt x="1140414" y="1496378"/>
                </a:lnTo>
                <a:lnTo>
                  <a:pt x="1139139" y="1505586"/>
                </a:lnTo>
                <a:lnTo>
                  <a:pt x="1139776" y="1505586"/>
                </a:lnTo>
                <a:lnTo>
                  <a:pt x="1141369" y="1506221"/>
                </a:lnTo>
                <a:lnTo>
                  <a:pt x="1143918" y="1507491"/>
                </a:lnTo>
                <a:lnTo>
                  <a:pt x="1146467" y="1509713"/>
                </a:lnTo>
                <a:lnTo>
                  <a:pt x="1148060" y="1511301"/>
                </a:lnTo>
                <a:lnTo>
                  <a:pt x="1149653" y="1512888"/>
                </a:lnTo>
                <a:lnTo>
                  <a:pt x="1150609" y="1514793"/>
                </a:lnTo>
                <a:lnTo>
                  <a:pt x="1151883" y="1517651"/>
                </a:lnTo>
                <a:lnTo>
                  <a:pt x="1152839" y="1520191"/>
                </a:lnTo>
                <a:lnTo>
                  <a:pt x="1153476" y="1523683"/>
                </a:lnTo>
                <a:lnTo>
                  <a:pt x="1153795" y="1527176"/>
                </a:lnTo>
                <a:lnTo>
                  <a:pt x="1154113" y="1531621"/>
                </a:lnTo>
                <a:lnTo>
                  <a:pt x="1153795" y="1539558"/>
                </a:lnTo>
                <a:lnTo>
                  <a:pt x="1153157" y="1546543"/>
                </a:lnTo>
                <a:lnTo>
                  <a:pt x="1152202" y="1552893"/>
                </a:lnTo>
                <a:lnTo>
                  <a:pt x="1150927" y="1557973"/>
                </a:lnTo>
                <a:lnTo>
                  <a:pt x="1149653" y="1562418"/>
                </a:lnTo>
                <a:lnTo>
                  <a:pt x="1147423" y="1566228"/>
                </a:lnTo>
                <a:lnTo>
                  <a:pt x="1145193" y="1569721"/>
                </a:lnTo>
                <a:lnTo>
                  <a:pt x="1142962" y="1572578"/>
                </a:lnTo>
                <a:lnTo>
                  <a:pt x="1140414" y="1575753"/>
                </a:lnTo>
                <a:lnTo>
                  <a:pt x="1139139" y="1577341"/>
                </a:lnTo>
                <a:lnTo>
                  <a:pt x="1137865" y="1579881"/>
                </a:lnTo>
                <a:lnTo>
                  <a:pt x="1136909" y="1582421"/>
                </a:lnTo>
                <a:lnTo>
                  <a:pt x="1135953" y="1585596"/>
                </a:lnTo>
                <a:lnTo>
                  <a:pt x="1134679" y="1589406"/>
                </a:lnTo>
                <a:lnTo>
                  <a:pt x="1134042" y="1593851"/>
                </a:lnTo>
                <a:lnTo>
                  <a:pt x="1133405" y="1598931"/>
                </a:lnTo>
                <a:lnTo>
                  <a:pt x="1132449" y="1603693"/>
                </a:lnTo>
                <a:lnTo>
                  <a:pt x="1131493" y="1608773"/>
                </a:lnTo>
                <a:lnTo>
                  <a:pt x="1129900" y="1614171"/>
                </a:lnTo>
                <a:lnTo>
                  <a:pt x="1127989" y="1619568"/>
                </a:lnTo>
                <a:lnTo>
                  <a:pt x="1126396" y="1624966"/>
                </a:lnTo>
                <a:lnTo>
                  <a:pt x="1121617" y="1635444"/>
                </a:lnTo>
                <a:lnTo>
                  <a:pt x="1116519" y="1646239"/>
                </a:lnTo>
                <a:lnTo>
                  <a:pt x="1113333" y="1651636"/>
                </a:lnTo>
                <a:lnTo>
                  <a:pt x="1110466" y="1657034"/>
                </a:lnTo>
                <a:lnTo>
                  <a:pt x="1106961" y="1661796"/>
                </a:lnTo>
                <a:lnTo>
                  <a:pt x="1103457" y="1666876"/>
                </a:lnTo>
                <a:lnTo>
                  <a:pt x="1099634" y="1671956"/>
                </a:lnTo>
                <a:lnTo>
                  <a:pt x="1095492" y="1676719"/>
                </a:lnTo>
                <a:lnTo>
                  <a:pt x="1091669" y="1681164"/>
                </a:lnTo>
                <a:lnTo>
                  <a:pt x="1087527" y="1685926"/>
                </a:lnTo>
                <a:lnTo>
                  <a:pt x="1083067" y="1690371"/>
                </a:lnTo>
                <a:lnTo>
                  <a:pt x="1078607" y="1694181"/>
                </a:lnTo>
                <a:lnTo>
                  <a:pt x="1073828" y="1698309"/>
                </a:lnTo>
                <a:lnTo>
                  <a:pt x="1069049" y="1702119"/>
                </a:lnTo>
                <a:lnTo>
                  <a:pt x="1063951" y="1705294"/>
                </a:lnTo>
                <a:lnTo>
                  <a:pt x="1059172" y="1708469"/>
                </a:lnTo>
                <a:lnTo>
                  <a:pt x="1054075" y="1711009"/>
                </a:lnTo>
                <a:lnTo>
                  <a:pt x="1048659" y="1713549"/>
                </a:lnTo>
                <a:lnTo>
                  <a:pt x="1043243" y="1715771"/>
                </a:lnTo>
                <a:lnTo>
                  <a:pt x="1037827" y="1717676"/>
                </a:lnTo>
                <a:lnTo>
                  <a:pt x="1032411" y="1718946"/>
                </a:lnTo>
                <a:lnTo>
                  <a:pt x="1026995" y="1719899"/>
                </a:lnTo>
                <a:lnTo>
                  <a:pt x="1020941" y="1720534"/>
                </a:lnTo>
                <a:lnTo>
                  <a:pt x="1015207" y="1720851"/>
                </a:lnTo>
                <a:lnTo>
                  <a:pt x="1009472" y="1720534"/>
                </a:lnTo>
                <a:lnTo>
                  <a:pt x="1003737" y="1719899"/>
                </a:lnTo>
                <a:lnTo>
                  <a:pt x="998003" y="1718946"/>
                </a:lnTo>
                <a:lnTo>
                  <a:pt x="992587" y="1717676"/>
                </a:lnTo>
                <a:lnTo>
                  <a:pt x="987489" y="1715771"/>
                </a:lnTo>
                <a:lnTo>
                  <a:pt x="982073" y="1713549"/>
                </a:lnTo>
                <a:lnTo>
                  <a:pt x="976657" y="1711009"/>
                </a:lnTo>
                <a:lnTo>
                  <a:pt x="971559" y="1708469"/>
                </a:lnTo>
                <a:lnTo>
                  <a:pt x="966462" y="1705294"/>
                </a:lnTo>
                <a:lnTo>
                  <a:pt x="961683" y="1702119"/>
                </a:lnTo>
                <a:lnTo>
                  <a:pt x="956904" y="1698309"/>
                </a:lnTo>
                <a:lnTo>
                  <a:pt x="952125" y="1694181"/>
                </a:lnTo>
                <a:lnTo>
                  <a:pt x="947346" y="1690371"/>
                </a:lnTo>
                <a:lnTo>
                  <a:pt x="943204" y="1685926"/>
                </a:lnTo>
                <a:lnTo>
                  <a:pt x="939063" y="1681164"/>
                </a:lnTo>
                <a:lnTo>
                  <a:pt x="934602" y="1676719"/>
                </a:lnTo>
                <a:lnTo>
                  <a:pt x="931098" y="1671956"/>
                </a:lnTo>
                <a:lnTo>
                  <a:pt x="927275" y="1666876"/>
                </a:lnTo>
                <a:lnTo>
                  <a:pt x="923770" y="1661796"/>
                </a:lnTo>
                <a:lnTo>
                  <a:pt x="920266" y="1657034"/>
                </a:lnTo>
                <a:lnTo>
                  <a:pt x="914212" y="1646239"/>
                </a:lnTo>
                <a:lnTo>
                  <a:pt x="908796" y="1635444"/>
                </a:lnTo>
                <a:lnTo>
                  <a:pt x="904336" y="1624966"/>
                </a:lnTo>
                <a:lnTo>
                  <a:pt x="902424" y="1619568"/>
                </a:lnTo>
                <a:lnTo>
                  <a:pt x="900832" y="1614171"/>
                </a:lnTo>
                <a:lnTo>
                  <a:pt x="899239" y="1608773"/>
                </a:lnTo>
                <a:lnTo>
                  <a:pt x="898283" y="1603693"/>
                </a:lnTo>
                <a:lnTo>
                  <a:pt x="897327" y="1598931"/>
                </a:lnTo>
                <a:lnTo>
                  <a:pt x="896690" y="1593851"/>
                </a:lnTo>
                <a:lnTo>
                  <a:pt x="895734" y="1589406"/>
                </a:lnTo>
                <a:lnTo>
                  <a:pt x="894778" y="1585596"/>
                </a:lnTo>
                <a:lnTo>
                  <a:pt x="893822" y="1582421"/>
                </a:lnTo>
                <a:lnTo>
                  <a:pt x="892548" y="1579881"/>
                </a:lnTo>
                <a:lnTo>
                  <a:pt x="891592" y="1577341"/>
                </a:lnTo>
                <a:lnTo>
                  <a:pt x="890318" y="1575753"/>
                </a:lnTo>
                <a:lnTo>
                  <a:pt x="887451" y="1572578"/>
                </a:lnTo>
                <a:lnTo>
                  <a:pt x="885220" y="1569721"/>
                </a:lnTo>
                <a:lnTo>
                  <a:pt x="882990" y="1566228"/>
                </a:lnTo>
                <a:lnTo>
                  <a:pt x="881079" y="1562418"/>
                </a:lnTo>
                <a:lnTo>
                  <a:pt x="879486" y="1557973"/>
                </a:lnTo>
                <a:lnTo>
                  <a:pt x="878211" y="1552893"/>
                </a:lnTo>
                <a:lnTo>
                  <a:pt x="877256" y="1546543"/>
                </a:lnTo>
                <a:lnTo>
                  <a:pt x="876300" y="1539558"/>
                </a:lnTo>
                <a:lnTo>
                  <a:pt x="876300" y="1531621"/>
                </a:lnTo>
                <a:lnTo>
                  <a:pt x="876300" y="1527176"/>
                </a:lnTo>
                <a:lnTo>
                  <a:pt x="877256" y="1523683"/>
                </a:lnTo>
                <a:lnTo>
                  <a:pt x="877893" y="1520191"/>
                </a:lnTo>
                <a:lnTo>
                  <a:pt x="878849" y="1517651"/>
                </a:lnTo>
                <a:lnTo>
                  <a:pt x="879804" y="1514793"/>
                </a:lnTo>
                <a:lnTo>
                  <a:pt x="881079" y="1512888"/>
                </a:lnTo>
                <a:lnTo>
                  <a:pt x="882353" y="1511301"/>
                </a:lnTo>
                <a:lnTo>
                  <a:pt x="883946" y="1509713"/>
                </a:lnTo>
                <a:lnTo>
                  <a:pt x="886813" y="1507491"/>
                </a:lnTo>
                <a:lnTo>
                  <a:pt x="889044" y="1506221"/>
                </a:lnTo>
                <a:lnTo>
                  <a:pt x="890955" y="1505586"/>
                </a:lnTo>
                <a:lnTo>
                  <a:pt x="891592" y="1505586"/>
                </a:lnTo>
                <a:lnTo>
                  <a:pt x="890318" y="1496378"/>
                </a:lnTo>
                <a:lnTo>
                  <a:pt x="889362" y="1487488"/>
                </a:lnTo>
                <a:lnTo>
                  <a:pt x="889362" y="1479233"/>
                </a:lnTo>
                <a:lnTo>
                  <a:pt x="889999" y="1471296"/>
                </a:lnTo>
                <a:lnTo>
                  <a:pt x="890955" y="1463676"/>
                </a:lnTo>
                <a:lnTo>
                  <a:pt x="892548" y="1456373"/>
                </a:lnTo>
                <a:lnTo>
                  <a:pt x="894460" y="1449388"/>
                </a:lnTo>
                <a:lnTo>
                  <a:pt x="897008" y="1443038"/>
                </a:lnTo>
                <a:lnTo>
                  <a:pt x="899876" y="1437006"/>
                </a:lnTo>
                <a:lnTo>
                  <a:pt x="903380" y="1431608"/>
                </a:lnTo>
                <a:lnTo>
                  <a:pt x="906885" y="1426211"/>
                </a:lnTo>
                <a:lnTo>
                  <a:pt x="910708" y="1421131"/>
                </a:lnTo>
                <a:lnTo>
                  <a:pt x="914850" y="1416051"/>
                </a:lnTo>
                <a:lnTo>
                  <a:pt x="919629" y="1411606"/>
                </a:lnTo>
                <a:lnTo>
                  <a:pt x="924407" y="1407796"/>
                </a:lnTo>
                <a:lnTo>
                  <a:pt x="929505" y="1403986"/>
                </a:lnTo>
                <a:lnTo>
                  <a:pt x="934602" y="1400493"/>
                </a:lnTo>
                <a:lnTo>
                  <a:pt x="940018" y="1397001"/>
                </a:lnTo>
                <a:lnTo>
                  <a:pt x="945435" y="1394461"/>
                </a:lnTo>
                <a:lnTo>
                  <a:pt x="951169" y="1391603"/>
                </a:lnTo>
                <a:lnTo>
                  <a:pt x="956904" y="1389063"/>
                </a:lnTo>
                <a:lnTo>
                  <a:pt x="962639" y="1387158"/>
                </a:lnTo>
                <a:lnTo>
                  <a:pt x="968373" y="1384936"/>
                </a:lnTo>
                <a:lnTo>
                  <a:pt x="974108" y="1383348"/>
                </a:lnTo>
                <a:lnTo>
                  <a:pt x="985259" y="1380491"/>
                </a:lnTo>
                <a:lnTo>
                  <a:pt x="996091" y="1378268"/>
                </a:lnTo>
                <a:lnTo>
                  <a:pt x="1006286" y="1376998"/>
                </a:lnTo>
                <a:lnTo>
                  <a:pt x="1015207" y="1376363"/>
                </a:lnTo>
                <a:close/>
                <a:moveTo>
                  <a:pt x="297497" y="1376363"/>
                </a:moveTo>
                <a:lnTo>
                  <a:pt x="306726" y="1376998"/>
                </a:lnTo>
                <a:lnTo>
                  <a:pt x="316591" y="1378268"/>
                </a:lnTo>
                <a:lnTo>
                  <a:pt x="327729" y="1380491"/>
                </a:lnTo>
                <a:lnTo>
                  <a:pt x="338867" y="1383348"/>
                </a:lnTo>
                <a:lnTo>
                  <a:pt x="344595" y="1384936"/>
                </a:lnTo>
                <a:lnTo>
                  <a:pt x="350323" y="1387158"/>
                </a:lnTo>
                <a:lnTo>
                  <a:pt x="355733" y="1389063"/>
                </a:lnTo>
                <a:lnTo>
                  <a:pt x="361461" y="1391603"/>
                </a:lnTo>
                <a:lnTo>
                  <a:pt x="367189" y="1394461"/>
                </a:lnTo>
                <a:lnTo>
                  <a:pt x="372599" y="1397001"/>
                </a:lnTo>
                <a:lnTo>
                  <a:pt x="378009" y="1400493"/>
                </a:lnTo>
                <a:lnTo>
                  <a:pt x="383419" y="1403986"/>
                </a:lnTo>
                <a:lnTo>
                  <a:pt x="388510" y="1407796"/>
                </a:lnTo>
                <a:lnTo>
                  <a:pt x="392966" y="1411606"/>
                </a:lnTo>
                <a:lnTo>
                  <a:pt x="397739" y="1416051"/>
                </a:lnTo>
                <a:lnTo>
                  <a:pt x="402194" y="1421131"/>
                </a:lnTo>
                <a:lnTo>
                  <a:pt x="406013" y="1426211"/>
                </a:lnTo>
                <a:lnTo>
                  <a:pt x="409832" y="1431608"/>
                </a:lnTo>
                <a:lnTo>
                  <a:pt x="412696" y="1437006"/>
                </a:lnTo>
                <a:lnTo>
                  <a:pt x="415878" y="1443038"/>
                </a:lnTo>
                <a:lnTo>
                  <a:pt x="418106" y="1449388"/>
                </a:lnTo>
                <a:lnTo>
                  <a:pt x="420015" y="1456373"/>
                </a:lnTo>
                <a:lnTo>
                  <a:pt x="421924" y="1463676"/>
                </a:lnTo>
                <a:lnTo>
                  <a:pt x="422879" y="1471296"/>
                </a:lnTo>
                <a:lnTo>
                  <a:pt x="423197" y="1479233"/>
                </a:lnTo>
                <a:lnTo>
                  <a:pt x="423197" y="1487488"/>
                </a:lnTo>
                <a:lnTo>
                  <a:pt x="422561" y="1496378"/>
                </a:lnTo>
                <a:lnTo>
                  <a:pt x="421288" y="1505586"/>
                </a:lnTo>
                <a:lnTo>
                  <a:pt x="421924" y="1505586"/>
                </a:lnTo>
                <a:lnTo>
                  <a:pt x="423516" y="1506221"/>
                </a:lnTo>
                <a:lnTo>
                  <a:pt x="426061" y="1507491"/>
                </a:lnTo>
                <a:lnTo>
                  <a:pt x="428925" y="1509713"/>
                </a:lnTo>
                <a:lnTo>
                  <a:pt x="430198" y="1511301"/>
                </a:lnTo>
                <a:lnTo>
                  <a:pt x="431471" y="1512888"/>
                </a:lnTo>
                <a:lnTo>
                  <a:pt x="432744" y="1514793"/>
                </a:lnTo>
                <a:lnTo>
                  <a:pt x="434017" y="1517651"/>
                </a:lnTo>
                <a:lnTo>
                  <a:pt x="434972" y="1520191"/>
                </a:lnTo>
                <a:lnTo>
                  <a:pt x="435926" y="1523683"/>
                </a:lnTo>
                <a:lnTo>
                  <a:pt x="436245" y="1527176"/>
                </a:lnTo>
                <a:lnTo>
                  <a:pt x="436563" y="1531621"/>
                </a:lnTo>
                <a:lnTo>
                  <a:pt x="436245" y="1539558"/>
                </a:lnTo>
                <a:lnTo>
                  <a:pt x="435608" y="1546543"/>
                </a:lnTo>
                <a:lnTo>
                  <a:pt x="434653" y="1552893"/>
                </a:lnTo>
                <a:lnTo>
                  <a:pt x="433062" y="1557973"/>
                </a:lnTo>
                <a:lnTo>
                  <a:pt x="431471" y="1562418"/>
                </a:lnTo>
                <a:lnTo>
                  <a:pt x="429562" y="1566228"/>
                </a:lnTo>
                <a:lnTo>
                  <a:pt x="427652" y="1569721"/>
                </a:lnTo>
                <a:lnTo>
                  <a:pt x="425107" y="1572578"/>
                </a:lnTo>
                <a:lnTo>
                  <a:pt x="422879" y="1575753"/>
                </a:lnTo>
                <a:lnTo>
                  <a:pt x="421606" y="1577341"/>
                </a:lnTo>
                <a:lnTo>
                  <a:pt x="420015" y="1579881"/>
                </a:lnTo>
                <a:lnTo>
                  <a:pt x="418742" y="1582421"/>
                </a:lnTo>
                <a:lnTo>
                  <a:pt x="417787" y="1585596"/>
                </a:lnTo>
                <a:lnTo>
                  <a:pt x="416833" y="1589406"/>
                </a:lnTo>
                <a:lnTo>
                  <a:pt x="416515" y="1593851"/>
                </a:lnTo>
                <a:lnTo>
                  <a:pt x="415560" y="1598931"/>
                </a:lnTo>
                <a:lnTo>
                  <a:pt x="414923" y="1603693"/>
                </a:lnTo>
                <a:lnTo>
                  <a:pt x="413332" y="1608773"/>
                </a:lnTo>
                <a:lnTo>
                  <a:pt x="412059" y="1614171"/>
                </a:lnTo>
                <a:lnTo>
                  <a:pt x="410468" y="1619568"/>
                </a:lnTo>
                <a:lnTo>
                  <a:pt x="408559" y="1624966"/>
                </a:lnTo>
                <a:lnTo>
                  <a:pt x="404104" y="1635444"/>
                </a:lnTo>
                <a:lnTo>
                  <a:pt x="398694" y="1646239"/>
                </a:lnTo>
                <a:lnTo>
                  <a:pt x="395830" y="1651636"/>
                </a:lnTo>
                <a:lnTo>
                  <a:pt x="392329" y="1657034"/>
                </a:lnTo>
                <a:lnTo>
                  <a:pt x="389147" y="1661796"/>
                </a:lnTo>
                <a:lnTo>
                  <a:pt x="385646" y="1666876"/>
                </a:lnTo>
                <a:lnTo>
                  <a:pt x="381509" y="1671956"/>
                </a:lnTo>
                <a:lnTo>
                  <a:pt x="378009" y="1676719"/>
                </a:lnTo>
                <a:lnTo>
                  <a:pt x="373872" y="1681164"/>
                </a:lnTo>
                <a:lnTo>
                  <a:pt x="369735" y="1685926"/>
                </a:lnTo>
                <a:lnTo>
                  <a:pt x="365280" y="1690371"/>
                </a:lnTo>
                <a:lnTo>
                  <a:pt x="360825" y="1694181"/>
                </a:lnTo>
                <a:lnTo>
                  <a:pt x="356369" y="1698309"/>
                </a:lnTo>
                <a:lnTo>
                  <a:pt x="351278" y="1702119"/>
                </a:lnTo>
                <a:lnTo>
                  <a:pt x="346504" y="1705294"/>
                </a:lnTo>
                <a:lnTo>
                  <a:pt x="341413" y="1708469"/>
                </a:lnTo>
                <a:lnTo>
                  <a:pt x="336003" y="1711009"/>
                </a:lnTo>
                <a:lnTo>
                  <a:pt x="331229" y="1713549"/>
                </a:lnTo>
                <a:lnTo>
                  <a:pt x="325820" y="1715771"/>
                </a:lnTo>
                <a:lnTo>
                  <a:pt x="320092" y="1717676"/>
                </a:lnTo>
                <a:lnTo>
                  <a:pt x="314682" y="1718946"/>
                </a:lnTo>
                <a:lnTo>
                  <a:pt x="308954" y="1719899"/>
                </a:lnTo>
                <a:lnTo>
                  <a:pt x="303225" y="1720534"/>
                </a:lnTo>
                <a:lnTo>
                  <a:pt x="297497" y="1720851"/>
                </a:lnTo>
                <a:lnTo>
                  <a:pt x="292087" y="1720534"/>
                </a:lnTo>
                <a:lnTo>
                  <a:pt x="286359" y="1719899"/>
                </a:lnTo>
                <a:lnTo>
                  <a:pt x="280631" y="1718946"/>
                </a:lnTo>
                <a:lnTo>
                  <a:pt x="274903" y="1717676"/>
                </a:lnTo>
                <a:lnTo>
                  <a:pt x="269493" y="1715771"/>
                </a:lnTo>
                <a:lnTo>
                  <a:pt x="264083" y="1713549"/>
                </a:lnTo>
                <a:lnTo>
                  <a:pt x="258674" y="1711009"/>
                </a:lnTo>
                <a:lnTo>
                  <a:pt x="253900" y="1708469"/>
                </a:lnTo>
                <a:lnTo>
                  <a:pt x="248808" y="1705294"/>
                </a:lnTo>
                <a:lnTo>
                  <a:pt x="243717" y="1702119"/>
                </a:lnTo>
                <a:lnTo>
                  <a:pt x="238943" y="1698309"/>
                </a:lnTo>
                <a:lnTo>
                  <a:pt x="234488" y="1694181"/>
                </a:lnTo>
                <a:lnTo>
                  <a:pt x="230033" y="1690371"/>
                </a:lnTo>
                <a:lnTo>
                  <a:pt x="225578" y="1685926"/>
                </a:lnTo>
                <a:lnTo>
                  <a:pt x="221441" y="1681164"/>
                </a:lnTo>
                <a:lnTo>
                  <a:pt x="217304" y="1676719"/>
                </a:lnTo>
                <a:lnTo>
                  <a:pt x="213167" y="1671956"/>
                </a:lnTo>
                <a:lnTo>
                  <a:pt x="209666" y="1666876"/>
                </a:lnTo>
                <a:lnTo>
                  <a:pt x="206166" y="1661796"/>
                </a:lnTo>
                <a:lnTo>
                  <a:pt x="202984" y="1657034"/>
                </a:lnTo>
                <a:lnTo>
                  <a:pt x="196619" y="1646239"/>
                </a:lnTo>
                <a:lnTo>
                  <a:pt x="191209" y="1635444"/>
                </a:lnTo>
                <a:lnTo>
                  <a:pt x="186754" y="1624966"/>
                </a:lnTo>
                <a:lnTo>
                  <a:pt x="184845" y="1619568"/>
                </a:lnTo>
                <a:lnTo>
                  <a:pt x="183253" y="1614171"/>
                </a:lnTo>
                <a:lnTo>
                  <a:pt x="181981" y="1608773"/>
                </a:lnTo>
                <a:lnTo>
                  <a:pt x="180389" y="1603693"/>
                </a:lnTo>
                <a:lnTo>
                  <a:pt x="179435" y="1598931"/>
                </a:lnTo>
                <a:lnTo>
                  <a:pt x="178798" y="1593851"/>
                </a:lnTo>
                <a:lnTo>
                  <a:pt x="178162" y="1589406"/>
                </a:lnTo>
                <a:lnTo>
                  <a:pt x="177525" y="1585596"/>
                </a:lnTo>
                <a:lnTo>
                  <a:pt x="176252" y="1582421"/>
                </a:lnTo>
                <a:lnTo>
                  <a:pt x="174980" y="1579881"/>
                </a:lnTo>
                <a:lnTo>
                  <a:pt x="173707" y="1577341"/>
                </a:lnTo>
                <a:lnTo>
                  <a:pt x="172434" y="1575753"/>
                </a:lnTo>
                <a:lnTo>
                  <a:pt x="170206" y="1572578"/>
                </a:lnTo>
                <a:lnTo>
                  <a:pt x="167660" y="1569721"/>
                </a:lnTo>
                <a:lnTo>
                  <a:pt x="165433" y="1566228"/>
                </a:lnTo>
                <a:lnTo>
                  <a:pt x="163842" y="1562418"/>
                </a:lnTo>
                <a:lnTo>
                  <a:pt x="161932" y="1557973"/>
                </a:lnTo>
                <a:lnTo>
                  <a:pt x="160659" y="1552893"/>
                </a:lnTo>
                <a:lnTo>
                  <a:pt x="159705" y="1546543"/>
                </a:lnTo>
                <a:lnTo>
                  <a:pt x="159068" y="1539558"/>
                </a:lnTo>
                <a:lnTo>
                  <a:pt x="158750" y="1531621"/>
                </a:lnTo>
                <a:lnTo>
                  <a:pt x="159068" y="1527176"/>
                </a:lnTo>
                <a:lnTo>
                  <a:pt x="159386" y="1523683"/>
                </a:lnTo>
                <a:lnTo>
                  <a:pt x="160023" y="1520191"/>
                </a:lnTo>
                <a:lnTo>
                  <a:pt x="160978" y="1517651"/>
                </a:lnTo>
                <a:lnTo>
                  <a:pt x="162569" y="1514793"/>
                </a:lnTo>
                <a:lnTo>
                  <a:pt x="163842" y="1512888"/>
                </a:lnTo>
                <a:lnTo>
                  <a:pt x="165114" y="1511301"/>
                </a:lnTo>
                <a:lnTo>
                  <a:pt x="166387" y="1509713"/>
                </a:lnTo>
                <a:lnTo>
                  <a:pt x="169251" y="1507491"/>
                </a:lnTo>
                <a:lnTo>
                  <a:pt x="171797" y="1506221"/>
                </a:lnTo>
                <a:lnTo>
                  <a:pt x="173388" y="1505586"/>
                </a:lnTo>
                <a:lnTo>
                  <a:pt x="174025" y="1505586"/>
                </a:lnTo>
                <a:lnTo>
                  <a:pt x="172752" y="1496378"/>
                </a:lnTo>
                <a:lnTo>
                  <a:pt x="172116" y="1487488"/>
                </a:lnTo>
                <a:lnTo>
                  <a:pt x="171797" y="1479233"/>
                </a:lnTo>
                <a:lnTo>
                  <a:pt x="172434" y="1471296"/>
                </a:lnTo>
                <a:lnTo>
                  <a:pt x="173388" y="1463676"/>
                </a:lnTo>
                <a:lnTo>
                  <a:pt x="174661" y="1456373"/>
                </a:lnTo>
                <a:lnTo>
                  <a:pt x="176889" y="1449388"/>
                </a:lnTo>
                <a:lnTo>
                  <a:pt x="179435" y="1443038"/>
                </a:lnTo>
                <a:lnTo>
                  <a:pt x="182299" y="1437006"/>
                </a:lnTo>
                <a:lnTo>
                  <a:pt x="185481" y="1431608"/>
                </a:lnTo>
                <a:lnTo>
                  <a:pt x="189300" y="1426211"/>
                </a:lnTo>
                <a:lnTo>
                  <a:pt x="193119" y="1421131"/>
                </a:lnTo>
                <a:lnTo>
                  <a:pt x="197574" y="1416051"/>
                </a:lnTo>
                <a:lnTo>
                  <a:pt x="202029" y="1411606"/>
                </a:lnTo>
                <a:lnTo>
                  <a:pt x="206802" y="1407796"/>
                </a:lnTo>
                <a:lnTo>
                  <a:pt x="211894" y="1403986"/>
                </a:lnTo>
                <a:lnTo>
                  <a:pt x="216986" y="1400493"/>
                </a:lnTo>
                <a:lnTo>
                  <a:pt x="222396" y="1397001"/>
                </a:lnTo>
                <a:lnTo>
                  <a:pt x="228124" y="1394461"/>
                </a:lnTo>
                <a:lnTo>
                  <a:pt x="233852" y="1391603"/>
                </a:lnTo>
                <a:lnTo>
                  <a:pt x="239262" y="1389063"/>
                </a:lnTo>
                <a:lnTo>
                  <a:pt x="244990" y="1387158"/>
                </a:lnTo>
                <a:lnTo>
                  <a:pt x="250718" y="1384936"/>
                </a:lnTo>
                <a:lnTo>
                  <a:pt x="256446" y="1383348"/>
                </a:lnTo>
                <a:lnTo>
                  <a:pt x="267584" y="1380491"/>
                </a:lnTo>
                <a:lnTo>
                  <a:pt x="278085" y="1378268"/>
                </a:lnTo>
                <a:lnTo>
                  <a:pt x="288269" y="1376998"/>
                </a:lnTo>
                <a:lnTo>
                  <a:pt x="297497" y="1376363"/>
                </a:lnTo>
                <a:close/>
                <a:moveTo>
                  <a:pt x="1006793" y="977900"/>
                </a:moveTo>
                <a:lnTo>
                  <a:pt x="1009651" y="977900"/>
                </a:lnTo>
                <a:lnTo>
                  <a:pt x="1012508" y="977900"/>
                </a:lnTo>
                <a:lnTo>
                  <a:pt x="1015683" y="978536"/>
                </a:lnTo>
                <a:lnTo>
                  <a:pt x="1018541" y="979173"/>
                </a:lnTo>
                <a:lnTo>
                  <a:pt x="1021398" y="980445"/>
                </a:lnTo>
                <a:lnTo>
                  <a:pt x="1023938" y="981718"/>
                </a:lnTo>
                <a:lnTo>
                  <a:pt x="1026478" y="982990"/>
                </a:lnTo>
                <a:lnTo>
                  <a:pt x="1028701" y="984581"/>
                </a:lnTo>
                <a:lnTo>
                  <a:pt x="1030923" y="986807"/>
                </a:lnTo>
                <a:lnTo>
                  <a:pt x="1032828" y="989034"/>
                </a:lnTo>
                <a:lnTo>
                  <a:pt x="1034733" y="991261"/>
                </a:lnTo>
                <a:lnTo>
                  <a:pt x="1036003" y="993806"/>
                </a:lnTo>
                <a:lnTo>
                  <a:pt x="1037273" y="996351"/>
                </a:lnTo>
                <a:lnTo>
                  <a:pt x="1038226" y="998896"/>
                </a:lnTo>
                <a:lnTo>
                  <a:pt x="1039178" y="1002077"/>
                </a:lnTo>
                <a:lnTo>
                  <a:pt x="1039496" y="1004940"/>
                </a:lnTo>
                <a:lnTo>
                  <a:pt x="1039813" y="1008121"/>
                </a:lnTo>
                <a:lnTo>
                  <a:pt x="1039813" y="1276292"/>
                </a:lnTo>
                <a:lnTo>
                  <a:pt x="1039496" y="1279473"/>
                </a:lnTo>
                <a:lnTo>
                  <a:pt x="1039178" y="1282336"/>
                </a:lnTo>
                <a:lnTo>
                  <a:pt x="1038226" y="1285199"/>
                </a:lnTo>
                <a:lnTo>
                  <a:pt x="1037273" y="1288062"/>
                </a:lnTo>
                <a:lnTo>
                  <a:pt x="1036003" y="1290925"/>
                </a:lnTo>
                <a:lnTo>
                  <a:pt x="1034733" y="1293152"/>
                </a:lnTo>
                <a:lnTo>
                  <a:pt x="1032828" y="1295379"/>
                </a:lnTo>
                <a:lnTo>
                  <a:pt x="1030923" y="1297606"/>
                </a:lnTo>
                <a:lnTo>
                  <a:pt x="1028701" y="1299515"/>
                </a:lnTo>
                <a:lnTo>
                  <a:pt x="1026478" y="1301105"/>
                </a:lnTo>
                <a:lnTo>
                  <a:pt x="1023938" y="1303014"/>
                </a:lnTo>
                <a:lnTo>
                  <a:pt x="1021398" y="1304286"/>
                </a:lnTo>
                <a:lnTo>
                  <a:pt x="1018541" y="1305241"/>
                </a:lnTo>
                <a:lnTo>
                  <a:pt x="1015683" y="1305877"/>
                </a:lnTo>
                <a:lnTo>
                  <a:pt x="1012508" y="1306195"/>
                </a:lnTo>
                <a:lnTo>
                  <a:pt x="1009651" y="1306513"/>
                </a:lnTo>
                <a:lnTo>
                  <a:pt x="1006793" y="1306195"/>
                </a:lnTo>
                <a:lnTo>
                  <a:pt x="1003618" y="1305877"/>
                </a:lnTo>
                <a:lnTo>
                  <a:pt x="1000761" y="1305241"/>
                </a:lnTo>
                <a:lnTo>
                  <a:pt x="997903" y="1304286"/>
                </a:lnTo>
                <a:lnTo>
                  <a:pt x="995363" y="1303014"/>
                </a:lnTo>
                <a:lnTo>
                  <a:pt x="992506" y="1301105"/>
                </a:lnTo>
                <a:lnTo>
                  <a:pt x="990601" y="1299515"/>
                </a:lnTo>
                <a:lnTo>
                  <a:pt x="988378" y="1297606"/>
                </a:lnTo>
                <a:lnTo>
                  <a:pt x="986156" y="1295379"/>
                </a:lnTo>
                <a:lnTo>
                  <a:pt x="984568" y="1293152"/>
                </a:lnTo>
                <a:lnTo>
                  <a:pt x="983298" y="1290925"/>
                </a:lnTo>
                <a:lnTo>
                  <a:pt x="982028" y="1288062"/>
                </a:lnTo>
                <a:lnTo>
                  <a:pt x="981076" y="1285199"/>
                </a:lnTo>
                <a:lnTo>
                  <a:pt x="979806" y="1282336"/>
                </a:lnTo>
                <a:lnTo>
                  <a:pt x="979488" y="1279473"/>
                </a:lnTo>
                <a:lnTo>
                  <a:pt x="979488" y="1276292"/>
                </a:lnTo>
                <a:lnTo>
                  <a:pt x="979488" y="1008121"/>
                </a:lnTo>
                <a:lnTo>
                  <a:pt x="979488" y="1004940"/>
                </a:lnTo>
                <a:lnTo>
                  <a:pt x="979806" y="1002077"/>
                </a:lnTo>
                <a:lnTo>
                  <a:pt x="981076" y="998896"/>
                </a:lnTo>
                <a:lnTo>
                  <a:pt x="982028" y="996351"/>
                </a:lnTo>
                <a:lnTo>
                  <a:pt x="983298" y="993806"/>
                </a:lnTo>
                <a:lnTo>
                  <a:pt x="984568" y="991261"/>
                </a:lnTo>
                <a:lnTo>
                  <a:pt x="986156" y="989034"/>
                </a:lnTo>
                <a:lnTo>
                  <a:pt x="988378" y="986807"/>
                </a:lnTo>
                <a:lnTo>
                  <a:pt x="990601" y="984581"/>
                </a:lnTo>
                <a:lnTo>
                  <a:pt x="992506" y="982990"/>
                </a:lnTo>
                <a:lnTo>
                  <a:pt x="995363" y="981718"/>
                </a:lnTo>
                <a:lnTo>
                  <a:pt x="997903" y="980445"/>
                </a:lnTo>
                <a:lnTo>
                  <a:pt x="1000761" y="979173"/>
                </a:lnTo>
                <a:lnTo>
                  <a:pt x="1003618" y="978536"/>
                </a:lnTo>
                <a:lnTo>
                  <a:pt x="1006793" y="977900"/>
                </a:lnTo>
                <a:close/>
                <a:moveTo>
                  <a:pt x="1223947" y="968375"/>
                </a:moveTo>
                <a:lnTo>
                  <a:pt x="1227121" y="968375"/>
                </a:lnTo>
                <a:lnTo>
                  <a:pt x="1229976" y="968375"/>
                </a:lnTo>
                <a:lnTo>
                  <a:pt x="1233150" y="968693"/>
                </a:lnTo>
                <a:lnTo>
                  <a:pt x="1236006" y="969646"/>
                </a:lnTo>
                <a:lnTo>
                  <a:pt x="1238861" y="970599"/>
                </a:lnTo>
                <a:lnTo>
                  <a:pt x="1241400" y="971870"/>
                </a:lnTo>
                <a:lnTo>
                  <a:pt x="1243939" y="973141"/>
                </a:lnTo>
                <a:lnTo>
                  <a:pt x="1246477" y="975048"/>
                </a:lnTo>
                <a:lnTo>
                  <a:pt x="1248381" y="976955"/>
                </a:lnTo>
                <a:lnTo>
                  <a:pt x="1250285" y="978862"/>
                </a:lnTo>
                <a:lnTo>
                  <a:pt x="1252189" y="981404"/>
                </a:lnTo>
                <a:lnTo>
                  <a:pt x="1253776" y="983946"/>
                </a:lnTo>
                <a:lnTo>
                  <a:pt x="1254727" y="986488"/>
                </a:lnTo>
                <a:lnTo>
                  <a:pt x="1255679" y="989348"/>
                </a:lnTo>
                <a:lnTo>
                  <a:pt x="1256631" y="992208"/>
                </a:lnTo>
                <a:lnTo>
                  <a:pt x="1256949" y="995386"/>
                </a:lnTo>
                <a:lnTo>
                  <a:pt x="1256949" y="998246"/>
                </a:lnTo>
                <a:lnTo>
                  <a:pt x="1256949" y="1068473"/>
                </a:lnTo>
                <a:lnTo>
                  <a:pt x="1257583" y="1072604"/>
                </a:lnTo>
                <a:lnTo>
                  <a:pt x="1258535" y="1076417"/>
                </a:lnTo>
                <a:lnTo>
                  <a:pt x="1259805" y="1080549"/>
                </a:lnTo>
                <a:lnTo>
                  <a:pt x="1261709" y="1084362"/>
                </a:lnTo>
                <a:lnTo>
                  <a:pt x="1264247" y="1087539"/>
                </a:lnTo>
                <a:lnTo>
                  <a:pt x="1266786" y="1091035"/>
                </a:lnTo>
                <a:lnTo>
                  <a:pt x="1269959" y="1093895"/>
                </a:lnTo>
                <a:lnTo>
                  <a:pt x="1273767" y="1097073"/>
                </a:lnTo>
                <a:lnTo>
                  <a:pt x="1277575" y="1099615"/>
                </a:lnTo>
                <a:lnTo>
                  <a:pt x="1281700" y="1101839"/>
                </a:lnTo>
                <a:lnTo>
                  <a:pt x="1286460" y="1104064"/>
                </a:lnTo>
                <a:lnTo>
                  <a:pt x="1291219" y="1105652"/>
                </a:lnTo>
                <a:lnTo>
                  <a:pt x="1296297" y="1106924"/>
                </a:lnTo>
                <a:lnTo>
                  <a:pt x="1301374" y="1107877"/>
                </a:lnTo>
                <a:lnTo>
                  <a:pt x="1306768" y="1108512"/>
                </a:lnTo>
                <a:lnTo>
                  <a:pt x="1312480" y="1108512"/>
                </a:lnTo>
                <a:lnTo>
                  <a:pt x="1643763" y="1108512"/>
                </a:lnTo>
                <a:lnTo>
                  <a:pt x="1649157" y="1108830"/>
                </a:lnTo>
                <a:lnTo>
                  <a:pt x="1655186" y="1109148"/>
                </a:lnTo>
                <a:lnTo>
                  <a:pt x="1660898" y="1110101"/>
                </a:lnTo>
                <a:lnTo>
                  <a:pt x="1666610" y="1111055"/>
                </a:lnTo>
                <a:lnTo>
                  <a:pt x="1672322" y="1112326"/>
                </a:lnTo>
                <a:lnTo>
                  <a:pt x="1677716" y="1113915"/>
                </a:lnTo>
                <a:lnTo>
                  <a:pt x="1683110" y="1115503"/>
                </a:lnTo>
                <a:lnTo>
                  <a:pt x="1688188" y="1118046"/>
                </a:lnTo>
                <a:lnTo>
                  <a:pt x="1693265" y="1120270"/>
                </a:lnTo>
                <a:lnTo>
                  <a:pt x="1698342" y="1122812"/>
                </a:lnTo>
                <a:lnTo>
                  <a:pt x="1703419" y="1125672"/>
                </a:lnTo>
                <a:lnTo>
                  <a:pt x="1708179" y="1128532"/>
                </a:lnTo>
                <a:lnTo>
                  <a:pt x="1712304" y="1131710"/>
                </a:lnTo>
                <a:lnTo>
                  <a:pt x="1717064" y="1135523"/>
                </a:lnTo>
                <a:lnTo>
                  <a:pt x="1721189" y="1138701"/>
                </a:lnTo>
                <a:lnTo>
                  <a:pt x="1724997" y="1142832"/>
                </a:lnTo>
                <a:lnTo>
                  <a:pt x="1729122" y="1146645"/>
                </a:lnTo>
                <a:lnTo>
                  <a:pt x="1732295" y="1150776"/>
                </a:lnTo>
                <a:lnTo>
                  <a:pt x="1736103" y="1155225"/>
                </a:lnTo>
                <a:lnTo>
                  <a:pt x="1738959" y="1159674"/>
                </a:lnTo>
                <a:lnTo>
                  <a:pt x="1742132" y="1164440"/>
                </a:lnTo>
                <a:lnTo>
                  <a:pt x="1744988" y="1169525"/>
                </a:lnTo>
                <a:lnTo>
                  <a:pt x="1747527" y="1174291"/>
                </a:lnTo>
                <a:lnTo>
                  <a:pt x="1749748" y="1179375"/>
                </a:lnTo>
                <a:lnTo>
                  <a:pt x="1751969" y="1184460"/>
                </a:lnTo>
                <a:lnTo>
                  <a:pt x="1753873" y="1189862"/>
                </a:lnTo>
                <a:lnTo>
                  <a:pt x="1755460" y="1195582"/>
                </a:lnTo>
                <a:lnTo>
                  <a:pt x="1756729" y="1201302"/>
                </a:lnTo>
                <a:lnTo>
                  <a:pt x="1757681" y="1207022"/>
                </a:lnTo>
                <a:lnTo>
                  <a:pt x="1758316" y="1212741"/>
                </a:lnTo>
                <a:lnTo>
                  <a:pt x="1758633" y="1218144"/>
                </a:lnTo>
                <a:lnTo>
                  <a:pt x="1758950" y="1224181"/>
                </a:lnTo>
                <a:lnTo>
                  <a:pt x="1758950" y="1309980"/>
                </a:lnTo>
                <a:lnTo>
                  <a:pt x="1758633" y="1312840"/>
                </a:lnTo>
                <a:lnTo>
                  <a:pt x="1758316" y="1316017"/>
                </a:lnTo>
                <a:lnTo>
                  <a:pt x="1757681" y="1318877"/>
                </a:lnTo>
                <a:lnTo>
                  <a:pt x="1756412" y="1321419"/>
                </a:lnTo>
                <a:lnTo>
                  <a:pt x="1755460" y="1324279"/>
                </a:lnTo>
                <a:lnTo>
                  <a:pt x="1753873" y="1326504"/>
                </a:lnTo>
                <a:lnTo>
                  <a:pt x="1751969" y="1329046"/>
                </a:lnTo>
                <a:lnTo>
                  <a:pt x="1750065" y="1331270"/>
                </a:lnTo>
                <a:lnTo>
                  <a:pt x="1748161" y="1332859"/>
                </a:lnTo>
                <a:lnTo>
                  <a:pt x="1745623" y="1334766"/>
                </a:lnTo>
                <a:lnTo>
                  <a:pt x="1743084" y="1336355"/>
                </a:lnTo>
                <a:lnTo>
                  <a:pt x="1740546" y="1337626"/>
                </a:lnTo>
                <a:lnTo>
                  <a:pt x="1737690" y="1338579"/>
                </a:lnTo>
                <a:lnTo>
                  <a:pt x="1734834" y="1339215"/>
                </a:lnTo>
                <a:lnTo>
                  <a:pt x="1731978" y="1339532"/>
                </a:lnTo>
                <a:lnTo>
                  <a:pt x="1728805" y="1339850"/>
                </a:lnTo>
                <a:lnTo>
                  <a:pt x="1725631" y="1339532"/>
                </a:lnTo>
                <a:lnTo>
                  <a:pt x="1722776" y="1339215"/>
                </a:lnTo>
                <a:lnTo>
                  <a:pt x="1719920" y="1338579"/>
                </a:lnTo>
                <a:lnTo>
                  <a:pt x="1717064" y="1337626"/>
                </a:lnTo>
                <a:lnTo>
                  <a:pt x="1714525" y="1336355"/>
                </a:lnTo>
                <a:lnTo>
                  <a:pt x="1711987" y="1334766"/>
                </a:lnTo>
                <a:lnTo>
                  <a:pt x="1709765" y="1332859"/>
                </a:lnTo>
                <a:lnTo>
                  <a:pt x="1707544" y="1331270"/>
                </a:lnTo>
                <a:lnTo>
                  <a:pt x="1705640" y="1329046"/>
                </a:lnTo>
                <a:lnTo>
                  <a:pt x="1704054" y="1326504"/>
                </a:lnTo>
                <a:lnTo>
                  <a:pt x="1702467" y="1324279"/>
                </a:lnTo>
                <a:lnTo>
                  <a:pt x="1700880" y="1321419"/>
                </a:lnTo>
                <a:lnTo>
                  <a:pt x="1699928" y="1318877"/>
                </a:lnTo>
                <a:lnTo>
                  <a:pt x="1699294" y="1316017"/>
                </a:lnTo>
                <a:lnTo>
                  <a:pt x="1698977" y="1312840"/>
                </a:lnTo>
                <a:lnTo>
                  <a:pt x="1698659" y="1309980"/>
                </a:lnTo>
                <a:lnTo>
                  <a:pt x="1698659" y="1224181"/>
                </a:lnTo>
                <a:lnTo>
                  <a:pt x="1698342" y="1218461"/>
                </a:lnTo>
                <a:lnTo>
                  <a:pt x="1697707" y="1213377"/>
                </a:lnTo>
                <a:lnTo>
                  <a:pt x="1696438" y="1207975"/>
                </a:lnTo>
                <a:lnTo>
                  <a:pt x="1694217" y="1202891"/>
                </a:lnTo>
                <a:lnTo>
                  <a:pt x="1691995" y="1197806"/>
                </a:lnTo>
                <a:lnTo>
                  <a:pt x="1689457" y="1193675"/>
                </a:lnTo>
                <a:lnTo>
                  <a:pt x="1685966" y="1189226"/>
                </a:lnTo>
                <a:lnTo>
                  <a:pt x="1682793" y="1185095"/>
                </a:lnTo>
                <a:lnTo>
                  <a:pt x="1678668" y="1181918"/>
                </a:lnTo>
                <a:lnTo>
                  <a:pt x="1674226" y="1178422"/>
                </a:lnTo>
                <a:lnTo>
                  <a:pt x="1670100" y="1175880"/>
                </a:lnTo>
                <a:lnTo>
                  <a:pt x="1665023" y="1173338"/>
                </a:lnTo>
                <a:lnTo>
                  <a:pt x="1659946" y="1171431"/>
                </a:lnTo>
                <a:lnTo>
                  <a:pt x="1654552" y="1170160"/>
                </a:lnTo>
                <a:lnTo>
                  <a:pt x="1649157" y="1169525"/>
                </a:lnTo>
                <a:lnTo>
                  <a:pt x="1643763" y="1169207"/>
                </a:lnTo>
                <a:lnTo>
                  <a:pt x="1312480" y="1169207"/>
                </a:lnTo>
                <a:lnTo>
                  <a:pt x="1306451" y="1169207"/>
                </a:lnTo>
                <a:lnTo>
                  <a:pt x="1300739" y="1168571"/>
                </a:lnTo>
                <a:lnTo>
                  <a:pt x="1294710" y="1167936"/>
                </a:lnTo>
                <a:lnTo>
                  <a:pt x="1288998" y="1166982"/>
                </a:lnTo>
                <a:lnTo>
                  <a:pt x="1283604" y="1165711"/>
                </a:lnTo>
                <a:lnTo>
                  <a:pt x="1278209" y="1164440"/>
                </a:lnTo>
                <a:lnTo>
                  <a:pt x="1272815" y="1163169"/>
                </a:lnTo>
                <a:lnTo>
                  <a:pt x="1267420" y="1161262"/>
                </a:lnTo>
                <a:lnTo>
                  <a:pt x="1262343" y="1159038"/>
                </a:lnTo>
                <a:lnTo>
                  <a:pt x="1257583" y="1157131"/>
                </a:lnTo>
                <a:lnTo>
                  <a:pt x="1252824" y="1154272"/>
                </a:lnTo>
                <a:lnTo>
                  <a:pt x="1248064" y="1152047"/>
                </a:lnTo>
                <a:lnTo>
                  <a:pt x="1243304" y="1149187"/>
                </a:lnTo>
                <a:lnTo>
                  <a:pt x="1239179" y="1146009"/>
                </a:lnTo>
                <a:lnTo>
                  <a:pt x="1234736" y="1143150"/>
                </a:lnTo>
                <a:lnTo>
                  <a:pt x="1230611" y="1139654"/>
                </a:lnTo>
                <a:lnTo>
                  <a:pt x="1227121" y="1136159"/>
                </a:lnTo>
                <a:lnTo>
                  <a:pt x="1223313" y="1132345"/>
                </a:lnTo>
                <a:lnTo>
                  <a:pt x="1220140" y="1128532"/>
                </a:lnTo>
                <a:lnTo>
                  <a:pt x="1216649" y="1124719"/>
                </a:lnTo>
                <a:lnTo>
                  <a:pt x="1213793" y="1120588"/>
                </a:lnTo>
                <a:lnTo>
                  <a:pt x="1210937" y="1116457"/>
                </a:lnTo>
                <a:lnTo>
                  <a:pt x="1208399" y="1112008"/>
                </a:lnTo>
                <a:lnTo>
                  <a:pt x="1206177" y="1107559"/>
                </a:lnTo>
                <a:lnTo>
                  <a:pt x="1203956" y="1103428"/>
                </a:lnTo>
                <a:lnTo>
                  <a:pt x="1202052" y="1098661"/>
                </a:lnTo>
                <a:lnTo>
                  <a:pt x="1200783" y="1093577"/>
                </a:lnTo>
                <a:lnTo>
                  <a:pt x="1199196" y="1088811"/>
                </a:lnTo>
                <a:lnTo>
                  <a:pt x="1198244" y="1084044"/>
                </a:lnTo>
                <a:lnTo>
                  <a:pt x="1197610" y="1078960"/>
                </a:lnTo>
                <a:lnTo>
                  <a:pt x="1196975" y="1073875"/>
                </a:lnTo>
                <a:lnTo>
                  <a:pt x="1196975" y="1068473"/>
                </a:lnTo>
                <a:lnTo>
                  <a:pt x="1196975" y="998246"/>
                </a:lnTo>
                <a:lnTo>
                  <a:pt x="1196975" y="995386"/>
                </a:lnTo>
                <a:lnTo>
                  <a:pt x="1197610" y="992208"/>
                </a:lnTo>
                <a:lnTo>
                  <a:pt x="1198244" y="989348"/>
                </a:lnTo>
                <a:lnTo>
                  <a:pt x="1199196" y="986488"/>
                </a:lnTo>
                <a:lnTo>
                  <a:pt x="1200783" y="983946"/>
                </a:lnTo>
                <a:lnTo>
                  <a:pt x="1202052" y="981404"/>
                </a:lnTo>
                <a:lnTo>
                  <a:pt x="1203956" y="978862"/>
                </a:lnTo>
                <a:lnTo>
                  <a:pt x="1205543" y="976955"/>
                </a:lnTo>
                <a:lnTo>
                  <a:pt x="1208081" y="975048"/>
                </a:lnTo>
                <a:lnTo>
                  <a:pt x="1210303" y="973141"/>
                </a:lnTo>
                <a:lnTo>
                  <a:pt x="1212841" y="971870"/>
                </a:lnTo>
                <a:lnTo>
                  <a:pt x="1215380" y="970599"/>
                </a:lnTo>
                <a:lnTo>
                  <a:pt x="1217918" y="969646"/>
                </a:lnTo>
                <a:lnTo>
                  <a:pt x="1221092" y="968693"/>
                </a:lnTo>
                <a:lnTo>
                  <a:pt x="1223947" y="968375"/>
                </a:lnTo>
                <a:close/>
                <a:moveTo>
                  <a:pt x="792181" y="968375"/>
                </a:moveTo>
                <a:lnTo>
                  <a:pt x="795354" y="968375"/>
                </a:lnTo>
                <a:lnTo>
                  <a:pt x="798528" y="968375"/>
                </a:lnTo>
                <a:lnTo>
                  <a:pt x="801701" y="968693"/>
                </a:lnTo>
                <a:lnTo>
                  <a:pt x="804239" y="969646"/>
                </a:lnTo>
                <a:lnTo>
                  <a:pt x="807413" y="970599"/>
                </a:lnTo>
                <a:lnTo>
                  <a:pt x="809634" y="971870"/>
                </a:lnTo>
                <a:lnTo>
                  <a:pt x="812172" y="973141"/>
                </a:lnTo>
                <a:lnTo>
                  <a:pt x="814711" y="975048"/>
                </a:lnTo>
                <a:lnTo>
                  <a:pt x="816615" y="976955"/>
                </a:lnTo>
                <a:lnTo>
                  <a:pt x="818519" y="978862"/>
                </a:lnTo>
                <a:lnTo>
                  <a:pt x="820423" y="981404"/>
                </a:lnTo>
                <a:lnTo>
                  <a:pt x="822009" y="983946"/>
                </a:lnTo>
                <a:lnTo>
                  <a:pt x="822961" y="986488"/>
                </a:lnTo>
                <a:lnTo>
                  <a:pt x="824231" y="989348"/>
                </a:lnTo>
                <a:lnTo>
                  <a:pt x="824865" y="992208"/>
                </a:lnTo>
                <a:lnTo>
                  <a:pt x="825183" y="995386"/>
                </a:lnTo>
                <a:lnTo>
                  <a:pt x="825500" y="998246"/>
                </a:lnTo>
                <a:lnTo>
                  <a:pt x="825500" y="1083408"/>
                </a:lnTo>
                <a:lnTo>
                  <a:pt x="825183" y="1089446"/>
                </a:lnTo>
                <a:lnTo>
                  <a:pt x="824865" y="1095484"/>
                </a:lnTo>
                <a:lnTo>
                  <a:pt x="824231" y="1101204"/>
                </a:lnTo>
                <a:lnTo>
                  <a:pt x="823279" y="1106924"/>
                </a:lnTo>
                <a:lnTo>
                  <a:pt x="822009" y="1112643"/>
                </a:lnTo>
                <a:lnTo>
                  <a:pt x="820423" y="1118046"/>
                </a:lnTo>
                <a:lnTo>
                  <a:pt x="818519" y="1123448"/>
                </a:lnTo>
                <a:lnTo>
                  <a:pt x="816298" y="1128532"/>
                </a:lnTo>
                <a:lnTo>
                  <a:pt x="814076" y="1133616"/>
                </a:lnTo>
                <a:lnTo>
                  <a:pt x="811538" y="1138701"/>
                </a:lnTo>
                <a:lnTo>
                  <a:pt x="808682" y="1143467"/>
                </a:lnTo>
                <a:lnTo>
                  <a:pt x="805509" y="1147916"/>
                </a:lnTo>
                <a:lnTo>
                  <a:pt x="802653" y="1152683"/>
                </a:lnTo>
                <a:lnTo>
                  <a:pt x="799162" y="1157131"/>
                </a:lnTo>
                <a:lnTo>
                  <a:pt x="795672" y="1161580"/>
                </a:lnTo>
                <a:lnTo>
                  <a:pt x="791547" y="1165394"/>
                </a:lnTo>
                <a:lnTo>
                  <a:pt x="787739" y="1169207"/>
                </a:lnTo>
                <a:lnTo>
                  <a:pt x="783614" y="1172702"/>
                </a:lnTo>
                <a:lnTo>
                  <a:pt x="779171" y="1176198"/>
                </a:lnTo>
                <a:lnTo>
                  <a:pt x="774729" y="1179375"/>
                </a:lnTo>
                <a:lnTo>
                  <a:pt x="769969" y="1182553"/>
                </a:lnTo>
                <a:lnTo>
                  <a:pt x="764892" y="1185095"/>
                </a:lnTo>
                <a:lnTo>
                  <a:pt x="760132" y="1187955"/>
                </a:lnTo>
                <a:lnTo>
                  <a:pt x="754737" y="1190180"/>
                </a:lnTo>
                <a:lnTo>
                  <a:pt x="749978" y="1192086"/>
                </a:lnTo>
                <a:lnTo>
                  <a:pt x="744583" y="1193993"/>
                </a:lnTo>
                <a:lnTo>
                  <a:pt x="738871" y="1195582"/>
                </a:lnTo>
                <a:lnTo>
                  <a:pt x="733160" y="1196853"/>
                </a:lnTo>
                <a:lnTo>
                  <a:pt x="727448" y="1197806"/>
                </a:lnTo>
                <a:lnTo>
                  <a:pt x="721736" y="1198442"/>
                </a:lnTo>
                <a:lnTo>
                  <a:pt x="716024" y="1199077"/>
                </a:lnTo>
                <a:lnTo>
                  <a:pt x="710312" y="1199077"/>
                </a:lnTo>
                <a:lnTo>
                  <a:pt x="379030" y="1199077"/>
                </a:lnTo>
                <a:lnTo>
                  <a:pt x="373318" y="1199395"/>
                </a:lnTo>
                <a:lnTo>
                  <a:pt x="367923" y="1200348"/>
                </a:lnTo>
                <a:lnTo>
                  <a:pt x="362846" y="1201302"/>
                </a:lnTo>
                <a:lnTo>
                  <a:pt x="357769" y="1202573"/>
                </a:lnTo>
                <a:lnTo>
                  <a:pt x="353009" y="1204162"/>
                </a:lnTo>
                <a:lnTo>
                  <a:pt x="348250" y="1206386"/>
                </a:lnTo>
                <a:lnTo>
                  <a:pt x="344124" y="1208610"/>
                </a:lnTo>
                <a:lnTo>
                  <a:pt x="340316" y="1211153"/>
                </a:lnTo>
                <a:lnTo>
                  <a:pt x="336509" y="1214013"/>
                </a:lnTo>
                <a:lnTo>
                  <a:pt x="333335" y="1217190"/>
                </a:lnTo>
                <a:lnTo>
                  <a:pt x="330797" y="1220686"/>
                </a:lnTo>
                <a:lnTo>
                  <a:pt x="328258" y="1223863"/>
                </a:lnTo>
                <a:lnTo>
                  <a:pt x="326354" y="1227677"/>
                </a:lnTo>
                <a:lnTo>
                  <a:pt x="325085" y="1231490"/>
                </a:lnTo>
                <a:lnTo>
                  <a:pt x="324133" y="1235303"/>
                </a:lnTo>
                <a:lnTo>
                  <a:pt x="324133" y="1239434"/>
                </a:lnTo>
                <a:lnTo>
                  <a:pt x="324133" y="1309980"/>
                </a:lnTo>
                <a:lnTo>
                  <a:pt x="323498" y="1312840"/>
                </a:lnTo>
                <a:lnTo>
                  <a:pt x="323181" y="1316017"/>
                </a:lnTo>
                <a:lnTo>
                  <a:pt x="322547" y="1318877"/>
                </a:lnTo>
                <a:lnTo>
                  <a:pt x="321595" y="1321419"/>
                </a:lnTo>
                <a:lnTo>
                  <a:pt x="320325" y="1324279"/>
                </a:lnTo>
                <a:lnTo>
                  <a:pt x="318739" y="1326504"/>
                </a:lnTo>
                <a:lnTo>
                  <a:pt x="316835" y="1329046"/>
                </a:lnTo>
                <a:lnTo>
                  <a:pt x="314931" y="1331270"/>
                </a:lnTo>
                <a:lnTo>
                  <a:pt x="313027" y="1332859"/>
                </a:lnTo>
                <a:lnTo>
                  <a:pt x="310488" y="1334766"/>
                </a:lnTo>
                <a:lnTo>
                  <a:pt x="307950" y="1336355"/>
                </a:lnTo>
                <a:lnTo>
                  <a:pt x="305411" y="1337626"/>
                </a:lnTo>
                <a:lnTo>
                  <a:pt x="302555" y="1338579"/>
                </a:lnTo>
                <a:lnTo>
                  <a:pt x="300017" y="1339215"/>
                </a:lnTo>
                <a:lnTo>
                  <a:pt x="296844" y="1339532"/>
                </a:lnTo>
                <a:lnTo>
                  <a:pt x="293670" y="1339850"/>
                </a:lnTo>
                <a:lnTo>
                  <a:pt x="290497" y="1339532"/>
                </a:lnTo>
                <a:lnTo>
                  <a:pt x="287641" y="1339215"/>
                </a:lnTo>
                <a:lnTo>
                  <a:pt x="284785" y="1338579"/>
                </a:lnTo>
                <a:lnTo>
                  <a:pt x="281930" y="1337626"/>
                </a:lnTo>
                <a:lnTo>
                  <a:pt x="279391" y="1336355"/>
                </a:lnTo>
                <a:lnTo>
                  <a:pt x="276852" y="1334766"/>
                </a:lnTo>
                <a:lnTo>
                  <a:pt x="274631" y="1332859"/>
                </a:lnTo>
                <a:lnTo>
                  <a:pt x="272727" y="1331270"/>
                </a:lnTo>
                <a:lnTo>
                  <a:pt x="270506" y="1329046"/>
                </a:lnTo>
                <a:lnTo>
                  <a:pt x="268919" y="1326504"/>
                </a:lnTo>
                <a:lnTo>
                  <a:pt x="267333" y="1324279"/>
                </a:lnTo>
                <a:lnTo>
                  <a:pt x="265746" y="1321419"/>
                </a:lnTo>
                <a:lnTo>
                  <a:pt x="264794" y="1318877"/>
                </a:lnTo>
                <a:lnTo>
                  <a:pt x="264160" y="1316017"/>
                </a:lnTo>
                <a:lnTo>
                  <a:pt x="263842" y="1312840"/>
                </a:lnTo>
                <a:lnTo>
                  <a:pt x="263525" y="1309980"/>
                </a:lnTo>
                <a:lnTo>
                  <a:pt x="263525" y="1239434"/>
                </a:lnTo>
                <a:lnTo>
                  <a:pt x="263842" y="1234350"/>
                </a:lnTo>
                <a:lnTo>
                  <a:pt x="264160" y="1229266"/>
                </a:lnTo>
                <a:lnTo>
                  <a:pt x="264794" y="1224181"/>
                </a:lnTo>
                <a:lnTo>
                  <a:pt x="265746" y="1219415"/>
                </a:lnTo>
                <a:lnTo>
                  <a:pt x="267333" y="1214330"/>
                </a:lnTo>
                <a:lnTo>
                  <a:pt x="268919" y="1209564"/>
                </a:lnTo>
                <a:lnTo>
                  <a:pt x="270506" y="1204797"/>
                </a:lnTo>
                <a:lnTo>
                  <a:pt x="272727" y="1200348"/>
                </a:lnTo>
                <a:lnTo>
                  <a:pt x="274948" y="1195900"/>
                </a:lnTo>
                <a:lnTo>
                  <a:pt x="277487" y="1191451"/>
                </a:lnTo>
                <a:lnTo>
                  <a:pt x="280343" y="1187638"/>
                </a:lnTo>
                <a:lnTo>
                  <a:pt x="283199" y="1183189"/>
                </a:lnTo>
                <a:lnTo>
                  <a:pt x="286689" y="1179375"/>
                </a:lnTo>
                <a:lnTo>
                  <a:pt x="289863" y="1175562"/>
                </a:lnTo>
                <a:lnTo>
                  <a:pt x="293670" y="1171749"/>
                </a:lnTo>
                <a:lnTo>
                  <a:pt x="297478" y="1168571"/>
                </a:lnTo>
                <a:lnTo>
                  <a:pt x="301603" y="1165076"/>
                </a:lnTo>
                <a:lnTo>
                  <a:pt x="305729" y="1162216"/>
                </a:lnTo>
                <a:lnTo>
                  <a:pt x="309854" y="1159038"/>
                </a:lnTo>
                <a:lnTo>
                  <a:pt x="314614" y="1156178"/>
                </a:lnTo>
                <a:lnTo>
                  <a:pt x="319373" y="1153318"/>
                </a:lnTo>
                <a:lnTo>
                  <a:pt x="324133" y="1151094"/>
                </a:lnTo>
                <a:lnTo>
                  <a:pt x="328893" y="1149187"/>
                </a:lnTo>
                <a:lnTo>
                  <a:pt x="334287" y="1146963"/>
                </a:lnTo>
                <a:lnTo>
                  <a:pt x="339365" y="1145056"/>
                </a:lnTo>
                <a:lnTo>
                  <a:pt x="344759" y="1143467"/>
                </a:lnTo>
                <a:lnTo>
                  <a:pt x="350471" y="1142196"/>
                </a:lnTo>
                <a:lnTo>
                  <a:pt x="355548" y="1140925"/>
                </a:lnTo>
                <a:lnTo>
                  <a:pt x="361260" y="1139972"/>
                </a:lnTo>
                <a:lnTo>
                  <a:pt x="367289" y="1139336"/>
                </a:lnTo>
                <a:lnTo>
                  <a:pt x="373001" y="1139018"/>
                </a:lnTo>
                <a:lnTo>
                  <a:pt x="379030" y="1139018"/>
                </a:lnTo>
                <a:lnTo>
                  <a:pt x="710312" y="1139018"/>
                </a:lnTo>
                <a:lnTo>
                  <a:pt x="715707" y="1138701"/>
                </a:lnTo>
                <a:lnTo>
                  <a:pt x="721101" y="1138065"/>
                </a:lnTo>
                <a:lnTo>
                  <a:pt x="726496" y="1136476"/>
                </a:lnTo>
                <a:lnTo>
                  <a:pt x="731573" y="1134570"/>
                </a:lnTo>
                <a:lnTo>
                  <a:pt x="736650" y="1132345"/>
                </a:lnTo>
                <a:lnTo>
                  <a:pt x="740775" y="1129803"/>
                </a:lnTo>
                <a:lnTo>
                  <a:pt x="745218" y="1126308"/>
                </a:lnTo>
                <a:lnTo>
                  <a:pt x="749343" y="1122812"/>
                </a:lnTo>
                <a:lnTo>
                  <a:pt x="752833" y="1118999"/>
                </a:lnTo>
                <a:lnTo>
                  <a:pt x="756007" y="1114550"/>
                </a:lnTo>
                <a:lnTo>
                  <a:pt x="758545" y="1110101"/>
                </a:lnTo>
                <a:lnTo>
                  <a:pt x="760766" y="1105335"/>
                </a:lnTo>
                <a:lnTo>
                  <a:pt x="762988" y="1099933"/>
                </a:lnTo>
                <a:lnTo>
                  <a:pt x="764257" y="1094848"/>
                </a:lnTo>
                <a:lnTo>
                  <a:pt x="765209" y="1089128"/>
                </a:lnTo>
                <a:lnTo>
                  <a:pt x="765209" y="1083408"/>
                </a:lnTo>
                <a:lnTo>
                  <a:pt x="765209" y="998246"/>
                </a:lnTo>
                <a:lnTo>
                  <a:pt x="765526" y="995386"/>
                </a:lnTo>
                <a:lnTo>
                  <a:pt x="765844" y="992208"/>
                </a:lnTo>
                <a:lnTo>
                  <a:pt x="766478" y="989348"/>
                </a:lnTo>
                <a:lnTo>
                  <a:pt x="767747" y="986488"/>
                </a:lnTo>
                <a:lnTo>
                  <a:pt x="769017" y="983946"/>
                </a:lnTo>
                <a:lnTo>
                  <a:pt x="770603" y="981404"/>
                </a:lnTo>
                <a:lnTo>
                  <a:pt x="772190" y="978862"/>
                </a:lnTo>
                <a:lnTo>
                  <a:pt x="774094" y="976955"/>
                </a:lnTo>
                <a:lnTo>
                  <a:pt x="776315" y="975048"/>
                </a:lnTo>
                <a:lnTo>
                  <a:pt x="778536" y="973141"/>
                </a:lnTo>
                <a:lnTo>
                  <a:pt x="781392" y="971870"/>
                </a:lnTo>
                <a:lnTo>
                  <a:pt x="783614" y="970599"/>
                </a:lnTo>
                <a:lnTo>
                  <a:pt x="786469" y="969646"/>
                </a:lnTo>
                <a:lnTo>
                  <a:pt x="789325" y="968693"/>
                </a:lnTo>
                <a:lnTo>
                  <a:pt x="792181" y="968375"/>
                </a:lnTo>
                <a:close/>
                <a:moveTo>
                  <a:pt x="854248" y="475049"/>
                </a:moveTo>
                <a:lnTo>
                  <a:pt x="968334" y="729382"/>
                </a:lnTo>
                <a:lnTo>
                  <a:pt x="999072" y="623496"/>
                </a:lnTo>
                <a:lnTo>
                  <a:pt x="996361" y="622927"/>
                </a:lnTo>
                <a:lnTo>
                  <a:pt x="990612" y="621333"/>
                </a:lnTo>
                <a:lnTo>
                  <a:pt x="985184" y="619103"/>
                </a:lnTo>
                <a:lnTo>
                  <a:pt x="980393" y="616553"/>
                </a:lnTo>
                <a:lnTo>
                  <a:pt x="975603" y="614004"/>
                </a:lnTo>
                <a:lnTo>
                  <a:pt x="971132" y="611136"/>
                </a:lnTo>
                <a:lnTo>
                  <a:pt x="966981" y="607950"/>
                </a:lnTo>
                <a:lnTo>
                  <a:pt x="963468" y="604444"/>
                </a:lnTo>
                <a:lnTo>
                  <a:pt x="959636" y="600620"/>
                </a:lnTo>
                <a:lnTo>
                  <a:pt x="956762" y="597115"/>
                </a:lnTo>
                <a:lnTo>
                  <a:pt x="953568" y="593291"/>
                </a:lnTo>
                <a:lnTo>
                  <a:pt x="951014" y="589467"/>
                </a:lnTo>
                <a:lnTo>
                  <a:pt x="948778" y="585325"/>
                </a:lnTo>
                <a:lnTo>
                  <a:pt x="944308" y="577677"/>
                </a:lnTo>
                <a:lnTo>
                  <a:pt x="940795" y="570029"/>
                </a:lnTo>
                <a:lnTo>
                  <a:pt x="938559" y="563018"/>
                </a:lnTo>
                <a:lnTo>
                  <a:pt x="936643" y="556645"/>
                </a:lnTo>
                <a:lnTo>
                  <a:pt x="935366" y="550909"/>
                </a:lnTo>
                <a:lnTo>
                  <a:pt x="934089" y="546767"/>
                </a:lnTo>
                <a:lnTo>
                  <a:pt x="933450" y="543261"/>
                </a:lnTo>
                <a:lnTo>
                  <a:pt x="937921" y="545492"/>
                </a:lnTo>
                <a:lnTo>
                  <a:pt x="942711" y="547723"/>
                </a:lnTo>
                <a:lnTo>
                  <a:pt x="949098" y="550909"/>
                </a:lnTo>
                <a:lnTo>
                  <a:pt x="957081" y="554096"/>
                </a:lnTo>
                <a:lnTo>
                  <a:pt x="966342" y="557601"/>
                </a:lnTo>
                <a:lnTo>
                  <a:pt x="976880" y="560469"/>
                </a:lnTo>
                <a:lnTo>
                  <a:pt x="982629" y="561744"/>
                </a:lnTo>
                <a:lnTo>
                  <a:pt x="988377" y="563337"/>
                </a:lnTo>
                <a:lnTo>
                  <a:pt x="994445" y="564293"/>
                </a:lnTo>
                <a:lnTo>
                  <a:pt x="1000831" y="565249"/>
                </a:lnTo>
                <a:lnTo>
                  <a:pt x="1007218" y="565886"/>
                </a:lnTo>
                <a:lnTo>
                  <a:pt x="1013924" y="566205"/>
                </a:lnTo>
                <a:lnTo>
                  <a:pt x="1020631" y="566205"/>
                </a:lnTo>
                <a:lnTo>
                  <a:pt x="1027656" y="565886"/>
                </a:lnTo>
                <a:lnTo>
                  <a:pt x="1034682" y="565568"/>
                </a:lnTo>
                <a:lnTo>
                  <a:pt x="1041707" y="564293"/>
                </a:lnTo>
                <a:lnTo>
                  <a:pt x="1048733" y="563018"/>
                </a:lnTo>
                <a:lnTo>
                  <a:pt x="1055758" y="560788"/>
                </a:lnTo>
                <a:lnTo>
                  <a:pt x="1063103" y="558557"/>
                </a:lnTo>
                <a:lnTo>
                  <a:pt x="1070129" y="555371"/>
                </a:lnTo>
                <a:lnTo>
                  <a:pt x="1077474" y="552184"/>
                </a:lnTo>
                <a:lnTo>
                  <a:pt x="1084499" y="548041"/>
                </a:lnTo>
                <a:lnTo>
                  <a:pt x="1091525" y="543580"/>
                </a:lnTo>
                <a:lnTo>
                  <a:pt x="1098550" y="538163"/>
                </a:lnTo>
                <a:lnTo>
                  <a:pt x="1098231" y="541668"/>
                </a:lnTo>
                <a:lnTo>
                  <a:pt x="1097592" y="545811"/>
                </a:lnTo>
                <a:lnTo>
                  <a:pt x="1096315" y="551228"/>
                </a:lnTo>
                <a:lnTo>
                  <a:pt x="1095037" y="557920"/>
                </a:lnTo>
                <a:lnTo>
                  <a:pt x="1092802" y="564930"/>
                </a:lnTo>
                <a:lnTo>
                  <a:pt x="1089928" y="572578"/>
                </a:lnTo>
                <a:lnTo>
                  <a:pt x="1086734" y="580545"/>
                </a:lnTo>
                <a:lnTo>
                  <a:pt x="1084818" y="584687"/>
                </a:lnTo>
                <a:lnTo>
                  <a:pt x="1082264" y="588830"/>
                </a:lnTo>
                <a:lnTo>
                  <a:pt x="1080028" y="592654"/>
                </a:lnTo>
                <a:lnTo>
                  <a:pt x="1077474" y="596478"/>
                </a:lnTo>
                <a:lnTo>
                  <a:pt x="1074280" y="599983"/>
                </a:lnTo>
                <a:lnTo>
                  <a:pt x="1071406" y="603807"/>
                </a:lnTo>
                <a:lnTo>
                  <a:pt x="1067574" y="606994"/>
                </a:lnTo>
                <a:lnTo>
                  <a:pt x="1063742" y="610499"/>
                </a:lnTo>
                <a:lnTo>
                  <a:pt x="1059910" y="613367"/>
                </a:lnTo>
                <a:lnTo>
                  <a:pt x="1055439" y="616235"/>
                </a:lnTo>
                <a:lnTo>
                  <a:pt x="1050968" y="618465"/>
                </a:lnTo>
                <a:lnTo>
                  <a:pt x="1046178" y="621015"/>
                </a:lnTo>
                <a:lnTo>
                  <a:pt x="1043098" y="621918"/>
                </a:lnTo>
                <a:lnTo>
                  <a:pt x="1058953" y="723182"/>
                </a:lnTo>
                <a:lnTo>
                  <a:pt x="1183794" y="477832"/>
                </a:lnTo>
                <a:lnTo>
                  <a:pt x="1184474" y="476886"/>
                </a:lnTo>
                <a:lnTo>
                  <a:pt x="1201924" y="486411"/>
                </a:lnTo>
                <a:lnTo>
                  <a:pt x="1218105" y="495301"/>
                </a:lnTo>
                <a:lnTo>
                  <a:pt x="1234286" y="505143"/>
                </a:lnTo>
                <a:lnTo>
                  <a:pt x="1249515" y="514351"/>
                </a:lnTo>
                <a:lnTo>
                  <a:pt x="1264744" y="524193"/>
                </a:lnTo>
                <a:lnTo>
                  <a:pt x="1279021" y="534036"/>
                </a:lnTo>
                <a:lnTo>
                  <a:pt x="1292664" y="544513"/>
                </a:lnTo>
                <a:lnTo>
                  <a:pt x="1305989" y="554673"/>
                </a:lnTo>
                <a:lnTo>
                  <a:pt x="1318680" y="565468"/>
                </a:lnTo>
                <a:lnTo>
                  <a:pt x="1330736" y="576263"/>
                </a:lnTo>
                <a:lnTo>
                  <a:pt x="1342475" y="587693"/>
                </a:lnTo>
                <a:lnTo>
                  <a:pt x="1353263" y="599123"/>
                </a:lnTo>
                <a:lnTo>
                  <a:pt x="1363733" y="611188"/>
                </a:lnTo>
                <a:lnTo>
                  <a:pt x="1373885" y="623253"/>
                </a:lnTo>
                <a:lnTo>
                  <a:pt x="1383086" y="635953"/>
                </a:lnTo>
                <a:lnTo>
                  <a:pt x="1391970" y="649288"/>
                </a:lnTo>
                <a:lnTo>
                  <a:pt x="1400536" y="662623"/>
                </a:lnTo>
                <a:lnTo>
                  <a:pt x="1408150" y="676593"/>
                </a:lnTo>
                <a:lnTo>
                  <a:pt x="1415130" y="691516"/>
                </a:lnTo>
                <a:lnTo>
                  <a:pt x="1422110" y="706121"/>
                </a:lnTo>
                <a:lnTo>
                  <a:pt x="1428139" y="721678"/>
                </a:lnTo>
                <a:lnTo>
                  <a:pt x="1433849" y="737871"/>
                </a:lnTo>
                <a:lnTo>
                  <a:pt x="1438926" y="754381"/>
                </a:lnTo>
                <a:lnTo>
                  <a:pt x="1443368" y="771526"/>
                </a:lnTo>
                <a:lnTo>
                  <a:pt x="1447492" y="789623"/>
                </a:lnTo>
                <a:lnTo>
                  <a:pt x="1450982" y="808039"/>
                </a:lnTo>
                <a:lnTo>
                  <a:pt x="1453837" y="827406"/>
                </a:lnTo>
                <a:lnTo>
                  <a:pt x="1456058" y="847091"/>
                </a:lnTo>
                <a:lnTo>
                  <a:pt x="1457962" y="867729"/>
                </a:lnTo>
                <a:lnTo>
                  <a:pt x="1459231" y="888684"/>
                </a:lnTo>
                <a:lnTo>
                  <a:pt x="1460183" y="910909"/>
                </a:lnTo>
                <a:lnTo>
                  <a:pt x="1460500" y="933451"/>
                </a:lnTo>
                <a:lnTo>
                  <a:pt x="581025" y="933451"/>
                </a:lnTo>
                <a:lnTo>
                  <a:pt x="581342" y="910274"/>
                </a:lnTo>
                <a:lnTo>
                  <a:pt x="581660" y="887414"/>
                </a:lnTo>
                <a:lnTo>
                  <a:pt x="582929" y="865506"/>
                </a:lnTo>
                <a:lnTo>
                  <a:pt x="584198" y="844234"/>
                </a:lnTo>
                <a:lnTo>
                  <a:pt x="585784" y="823914"/>
                </a:lnTo>
                <a:lnTo>
                  <a:pt x="587688" y="804228"/>
                </a:lnTo>
                <a:lnTo>
                  <a:pt x="590543" y="785178"/>
                </a:lnTo>
                <a:lnTo>
                  <a:pt x="593399" y="767081"/>
                </a:lnTo>
                <a:lnTo>
                  <a:pt x="596889" y="749618"/>
                </a:lnTo>
                <a:lnTo>
                  <a:pt x="600696" y="732791"/>
                </a:lnTo>
                <a:lnTo>
                  <a:pt x="605455" y="716598"/>
                </a:lnTo>
                <a:lnTo>
                  <a:pt x="610531" y="700723"/>
                </a:lnTo>
                <a:lnTo>
                  <a:pt x="616242" y="685801"/>
                </a:lnTo>
                <a:lnTo>
                  <a:pt x="622270" y="670878"/>
                </a:lnTo>
                <a:lnTo>
                  <a:pt x="629250" y="656908"/>
                </a:lnTo>
                <a:lnTo>
                  <a:pt x="636548" y="643573"/>
                </a:lnTo>
                <a:lnTo>
                  <a:pt x="644479" y="630238"/>
                </a:lnTo>
                <a:lnTo>
                  <a:pt x="653363" y="617856"/>
                </a:lnTo>
                <a:lnTo>
                  <a:pt x="662564" y="605473"/>
                </a:lnTo>
                <a:lnTo>
                  <a:pt x="673034" y="594043"/>
                </a:lnTo>
                <a:lnTo>
                  <a:pt x="683504" y="582296"/>
                </a:lnTo>
                <a:lnTo>
                  <a:pt x="695243" y="571183"/>
                </a:lnTo>
                <a:lnTo>
                  <a:pt x="707299" y="560388"/>
                </a:lnTo>
                <a:lnTo>
                  <a:pt x="720624" y="550228"/>
                </a:lnTo>
                <a:lnTo>
                  <a:pt x="734267" y="539751"/>
                </a:lnTo>
                <a:lnTo>
                  <a:pt x="748861" y="530226"/>
                </a:lnTo>
                <a:lnTo>
                  <a:pt x="764408" y="520383"/>
                </a:lnTo>
                <a:lnTo>
                  <a:pt x="780589" y="510858"/>
                </a:lnTo>
                <a:lnTo>
                  <a:pt x="798038" y="501651"/>
                </a:lnTo>
                <a:lnTo>
                  <a:pt x="816123" y="492443"/>
                </a:lnTo>
                <a:lnTo>
                  <a:pt x="835159" y="483236"/>
                </a:lnTo>
                <a:lnTo>
                  <a:pt x="854248" y="475049"/>
                </a:lnTo>
                <a:close/>
                <a:moveTo>
                  <a:pt x="855147" y="474663"/>
                </a:moveTo>
                <a:lnTo>
                  <a:pt x="855153" y="474670"/>
                </a:lnTo>
                <a:lnTo>
                  <a:pt x="855131" y="474670"/>
                </a:lnTo>
                <a:lnTo>
                  <a:pt x="855147" y="474663"/>
                </a:lnTo>
                <a:close/>
                <a:moveTo>
                  <a:pt x="1020763" y="0"/>
                </a:moveTo>
                <a:lnTo>
                  <a:pt x="1027440" y="318"/>
                </a:lnTo>
                <a:lnTo>
                  <a:pt x="1034436" y="1272"/>
                </a:lnTo>
                <a:lnTo>
                  <a:pt x="1041750" y="1908"/>
                </a:lnTo>
                <a:lnTo>
                  <a:pt x="1049064" y="2863"/>
                </a:lnTo>
                <a:lnTo>
                  <a:pt x="1057014" y="4135"/>
                </a:lnTo>
                <a:lnTo>
                  <a:pt x="1065282" y="5726"/>
                </a:lnTo>
                <a:lnTo>
                  <a:pt x="1073231" y="7952"/>
                </a:lnTo>
                <a:lnTo>
                  <a:pt x="1081499" y="10179"/>
                </a:lnTo>
                <a:lnTo>
                  <a:pt x="1089767" y="12406"/>
                </a:lnTo>
                <a:lnTo>
                  <a:pt x="1098671" y="15587"/>
                </a:lnTo>
                <a:lnTo>
                  <a:pt x="1106939" y="18767"/>
                </a:lnTo>
                <a:lnTo>
                  <a:pt x="1115207" y="22585"/>
                </a:lnTo>
                <a:lnTo>
                  <a:pt x="1123474" y="26720"/>
                </a:lnTo>
                <a:lnTo>
                  <a:pt x="1131742" y="30855"/>
                </a:lnTo>
                <a:lnTo>
                  <a:pt x="1139374" y="35626"/>
                </a:lnTo>
                <a:lnTo>
                  <a:pt x="1147006" y="40716"/>
                </a:lnTo>
                <a:lnTo>
                  <a:pt x="1154638" y="46442"/>
                </a:lnTo>
                <a:lnTo>
                  <a:pt x="1161952" y="52167"/>
                </a:lnTo>
                <a:lnTo>
                  <a:pt x="1168629" y="59166"/>
                </a:lnTo>
                <a:lnTo>
                  <a:pt x="1174989" y="65846"/>
                </a:lnTo>
                <a:lnTo>
                  <a:pt x="1181031" y="73480"/>
                </a:lnTo>
                <a:lnTo>
                  <a:pt x="1186119" y="81432"/>
                </a:lnTo>
                <a:lnTo>
                  <a:pt x="1190889" y="89703"/>
                </a:lnTo>
                <a:lnTo>
                  <a:pt x="1195341" y="98927"/>
                </a:lnTo>
                <a:lnTo>
                  <a:pt x="1197249" y="103381"/>
                </a:lnTo>
                <a:lnTo>
                  <a:pt x="1198839" y="108152"/>
                </a:lnTo>
                <a:lnTo>
                  <a:pt x="1200429" y="113242"/>
                </a:lnTo>
                <a:lnTo>
                  <a:pt x="1202019" y="118331"/>
                </a:lnTo>
                <a:lnTo>
                  <a:pt x="1202973" y="123739"/>
                </a:lnTo>
                <a:lnTo>
                  <a:pt x="1203927" y="128828"/>
                </a:lnTo>
                <a:lnTo>
                  <a:pt x="1204881" y="134554"/>
                </a:lnTo>
                <a:lnTo>
                  <a:pt x="1205517" y="140280"/>
                </a:lnTo>
                <a:lnTo>
                  <a:pt x="1205835" y="146005"/>
                </a:lnTo>
                <a:lnTo>
                  <a:pt x="1206153" y="152049"/>
                </a:lnTo>
                <a:lnTo>
                  <a:pt x="1206153" y="158093"/>
                </a:lnTo>
                <a:lnTo>
                  <a:pt x="1206153" y="164455"/>
                </a:lnTo>
                <a:lnTo>
                  <a:pt x="1205517" y="170817"/>
                </a:lnTo>
                <a:lnTo>
                  <a:pt x="1204881" y="177497"/>
                </a:lnTo>
                <a:lnTo>
                  <a:pt x="1204245" y="184177"/>
                </a:lnTo>
                <a:lnTo>
                  <a:pt x="1203291" y="191175"/>
                </a:lnTo>
                <a:lnTo>
                  <a:pt x="1204245" y="191175"/>
                </a:lnTo>
                <a:lnTo>
                  <a:pt x="1206789" y="192129"/>
                </a:lnTo>
                <a:lnTo>
                  <a:pt x="1210286" y="194038"/>
                </a:lnTo>
                <a:lnTo>
                  <a:pt x="1212194" y="195628"/>
                </a:lnTo>
                <a:lnTo>
                  <a:pt x="1214420" y="197219"/>
                </a:lnTo>
                <a:lnTo>
                  <a:pt x="1216328" y="199445"/>
                </a:lnTo>
                <a:lnTo>
                  <a:pt x="1218554" y="202308"/>
                </a:lnTo>
                <a:lnTo>
                  <a:pt x="1220462" y="205171"/>
                </a:lnTo>
                <a:lnTo>
                  <a:pt x="1222052" y="208988"/>
                </a:lnTo>
                <a:lnTo>
                  <a:pt x="1223642" y="212805"/>
                </a:lnTo>
                <a:lnTo>
                  <a:pt x="1224596" y="217895"/>
                </a:lnTo>
                <a:lnTo>
                  <a:pt x="1225232" y="223302"/>
                </a:lnTo>
                <a:lnTo>
                  <a:pt x="1225550" y="229664"/>
                </a:lnTo>
                <a:lnTo>
                  <a:pt x="1225232" y="241752"/>
                </a:lnTo>
                <a:lnTo>
                  <a:pt x="1224278" y="251931"/>
                </a:lnTo>
                <a:lnTo>
                  <a:pt x="1223006" y="261156"/>
                </a:lnTo>
                <a:lnTo>
                  <a:pt x="1221098" y="268790"/>
                </a:lnTo>
                <a:lnTo>
                  <a:pt x="1218236" y="275152"/>
                </a:lnTo>
                <a:lnTo>
                  <a:pt x="1215692" y="280878"/>
                </a:lnTo>
                <a:lnTo>
                  <a:pt x="1212194" y="285967"/>
                </a:lnTo>
                <a:lnTo>
                  <a:pt x="1209015" y="290102"/>
                </a:lnTo>
                <a:lnTo>
                  <a:pt x="1205199" y="294556"/>
                </a:lnTo>
                <a:lnTo>
                  <a:pt x="1203609" y="297737"/>
                </a:lnTo>
                <a:lnTo>
                  <a:pt x="1201701" y="300918"/>
                </a:lnTo>
                <a:lnTo>
                  <a:pt x="1199793" y="305053"/>
                </a:lnTo>
                <a:lnTo>
                  <a:pt x="1198203" y="309506"/>
                </a:lnTo>
                <a:lnTo>
                  <a:pt x="1196931" y="314914"/>
                </a:lnTo>
                <a:lnTo>
                  <a:pt x="1195977" y="321276"/>
                </a:lnTo>
                <a:lnTo>
                  <a:pt x="1195023" y="328592"/>
                </a:lnTo>
                <a:lnTo>
                  <a:pt x="1193433" y="335908"/>
                </a:lnTo>
                <a:lnTo>
                  <a:pt x="1191843" y="343860"/>
                </a:lnTo>
                <a:lnTo>
                  <a:pt x="1189617" y="351495"/>
                </a:lnTo>
                <a:lnTo>
                  <a:pt x="1187391" y="359447"/>
                </a:lnTo>
                <a:lnTo>
                  <a:pt x="1184211" y="367081"/>
                </a:lnTo>
                <a:lnTo>
                  <a:pt x="1181349" y="375352"/>
                </a:lnTo>
                <a:lnTo>
                  <a:pt x="1177851" y="383304"/>
                </a:lnTo>
                <a:lnTo>
                  <a:pt x="1173717" y="391257"/>
                </a:lnTo>
                <a:lnTo>
                  <a:pt x="1169901" y="398891"/>
                </a:lnTo>
                <a:lnTo>
                  <a:pt x="1165449" y="406843"/>
                </a:lnTo>
                <a:lnTo>
                  <a:pt x="1160680" y="414796"/>
                </a:lnTo>
                <a:lnTo>
                  <a:pt x="1155910" y="422430"/>
                </a:lnTo>
                <a:lnTo>
                  <a:pt x="1150504" y="429746"/>
                </a:lnTo>
                <a:lnTo>
                  <a:pt x="1145098" y="437062"/>
                </a:lnTo>
                <a:lnTo>
                  <a:pt x="1139374" y="444378"/>
                </a:lnTo>
                <a:lnTo>
                  <a:pt x="1133332" y="451058"/>
                </a:lnTo>
                <a:lnTo>
                  <a:pt x="1126972" y="457738"/>
                </a:lnTo>
                <a:lnTo>
                  <a:pt x="1120612" y="464100"/>
                </a:lnTo>
                <a:lnTo>
                  <a:pt x="1113935" y="470144"/>
                </a:lnTo>
                <a:lnTo>
                  <a:pt x="1106939" y="475870"/>
                </a:lnTo>
                <a:lnTo>
                  <a:pt x="1099943" y="481596"/>
                </a:lnTo>
                <a:lnTo>
                  <a:pt x="1092947" y="486367"/>
                </a:lnTo>
                <a:lnTo>
                  <a:pt x="1085633" y="490820"/>
                </a:lnTo>
                <a:lnTo>
                  <a:pt x="1078001" y="495274"/>
                </a:lnTo>
                <a:lnTo>
                  <a:pt x="1070052" y="499091"/>
                </a:lnTo>
                <a:lnTo>
                  <a:pt x="1062102" y="501954"/>
                </a:lnTo>
                <a:lnTo>
                  <a:pt x="1054152" y="504816"/>
                </a:lnTo>
                <a:lnTo>
                  <a:pt x="1046202" y="506725"/>
                </a:lnTo>
                <a:lnTo>
                  <a:pt x="1037616" y="508315"/>
                </a:lnTo>
                <a:lnTo>
                  <a:pt x="1029348" y="509270"/>
                </a:lnTo>
                <a:lnTo>
                  <a:pt x="1020763" y="509588"/>
                </a:lnTo>
                <a:lnTo>
                  <a:pt x="1012177" y="509270"/>
                </a:lnTo>
                <a:lnTo>
                  <a:pt x="1003909" y="508315"/>
                </a:lnTo>
                <a:lnTo>
                  <a:pt x="995641" y="506725"/>
                </a:lnTo>
                <a:lnTo>
                  <a:pt x="987691" y="504816"/>
                </a:lnTo>
                <a:lnTo>
                  <a:pt x="979423" y="501954"/>
                </a:lnTo>
                <a:lnTo>
                  <a:pt x="971473" y="499091"/>
                </a:lnTo>
                <a:lnTo>
                  <a:pt x="963842" y="495274"/>
                </a:lnTo>
                <a:lnTo>
                  <a:pt x="956210" y="490820"/>
                </a:lnTo>
                <a:lnTo>
                  <a:pt x="948896" y="486367"/>
                </a:lnTo>
                <a:lnTo>
                  <a:pt x="941264" y="481596"/>
                </a:lnTo>
                <a:lnTo>
                  <a:pt x="934268" y="475870"/>
                </a:lnTo>
                <a:lnTo>
                  <a:pt x="927590" y="470144"/>
                </a:lnTo>
                <a:lnTo>
                  <a:pt x="920913" y="464100"/>
                </a:lnTo>
                <a:lnTo>
                  <a:pt x="914553" y="457738"/>
                </a:lnTo>
                <a:lnTo>
                  <a:pt x="908193" y="451058"/>
                </a:lnTo>
                <a:lnTo>
                  <a:pt x="902151" y="444378"/>
                </a:lnTo>
                <a:lnTo>
                  <a:pt x="896427" y="437062"/>
                </a:lnTo>
                <a:lnTo>
                  <a:pt x="891339" y="429746"/>
                </a:lnTo>
                <a:lnTo>
                  <a:pt x="885933" y="422430"/>
                </a:lnTo>
                <a:lnTo>
                  <a:pt x="880845" y="414796"/>
                </a:lnTo>
                <a:lnTo>
                  <a:pt x="876076" y="406843"/>
                </a:lnTo>
                <a:lnTo>
                  <a:pt x="871942" y="398891"/>
                </a:lnTo>
                <a:lnTo>
                  <a:pt x="867808" y="391257"/>
                </a:lnTo>
                <a:lnTo>
                  <a:pt x="863674" y="383304"/>
                </a:lnTo>
                <a:lnTo>
                  <a:pt x="860494" y="375352"/>
                </a:lnTo>
                <a:lnTo>
                  <a:pt x="856996" y="367081"/>
                </a:lnTo>
                <a:lnTo>
                  <a:pt x="854452" y="359447"/>
                </a:lnTo>
                <a:lnTo>
                  <a:pt x="852226" y="351495"/>
                </a:lnTo>
                <a:lnTo>
                  <a:pt x="849682" y="343860"/>
                </a:lnTo>
                <a:lnTo>
                  <a:pt x="848092" y="335908"/>
                </a:lnTo>
                <a:lnTo>
                  <a:pt x="846820" y="328592"/>
                </a:lnTo>
                <a:lnTo>
                  <a:pt x="845866" y="321276"/>
                </a:lnTo>
                <a:lnTo>
                  <a:pt x="844594" y="314914"/>
                </a:lnTo>
                <a:lnTo>
                  <a:pt x="843322" y="309506"/>
                </a:lnTo>
                <a:lnTo>
                  <a:pt x="841732" y="305053"/>
                </a:lnTo>
                <a:lnTo>
                  <a:pt x="840142" y="300918"/>
                </a:lnTo>
                <a:lnTo>
                  <a:pt x="837916" y="297737"/>
                </a:lnTo>
                <a:lnTo>
                  <a:pt x="836326" y="294556"/>
                </a:lnTo>
                <a:lnTo>
                  <a:pt x="832829" y="290102"/>
                </a:lnTo>
                <a:lnTo>
                  <a:pt x="829013" y="285967"/>
                </a:lnTo>
                <a:lnTo>
                  <a:pt x="826151" y="280878"/>
                </a:lnTo>
                <a:lnTo>
                  <a:pt x="822971" y="275152"/>
                </a:lnTo>
                <a:lnTo>
                  <a:pt x="820745" y="268790"/>
                </a:lnTo>
                <a:lnTo>
                  <a:pt x="818519" y="261156"/>
                </a:lnTo>
                <a:lnTo>
                  <a:pt x="817247" y="251931"/>
                </a:lnTo>
                <a:lnTo>
                  <a:pt x="816293" y="241752"/>
                </a:lnTo>
                <a:lnTo>
                  <a:pt x="815975" y="229664"/>
                </a:lnTo>
                <a:lnTo>
                  <a:pt x="816293" y="223302"/>
                </a:lnTo>
                <a:lnTo>
                  <a:pt x="816929" y="217895"/>
                </a:lnTo>
                <a:lnTo>
                  <a:pt x="817883" y="212805"/>
                </a:lnTo>
                <a:lnTo>
                  <a:pt x="819791" y="208988"/>
                </a:lnTo>
                <a:lnTo>
                  <a:pt x="821381" y="205171"/>
                </a:lnTo>
                <a:lnTo>
                  <a:pt x="822971" y="202308"/>
                </a:lnTo>
                <a:lnTo>
                  <a:pt x="824879" y="199445"/>
                </a:lnTo>
                <a:lnTo>
                  <a:pt x="827423" y="197219"/>
                </a:lnTo>
                <a:lnTo>
                  <a:pt x="829331" y="195628"/>
                </a:lnTo>
                <a:lnTo>
                  <a:pt x="831239" y="194038"/>
                </a:lnTo>
                <a:lnTo>
                  <a:pt x="835054" y="192129"/>
                </a:lnTo>
                <a:lnTo>
                  <a:pt x="837280" y="191175"/>
                </a:lnTo>
                <a:lnTo>
                  <a:pt x="838234" y="191175"/>
                </a:lnTo>
                <a:lnTo>
                  <a:pt x="837280" y="184177"/>
                </a:lnTo>
                <a:lnTo>
                  <a:pt x="836326" y="177497"/>
                </a:lnTo>
                <a:lnTo>
                  <a:pt x="835690" y="170817"/>
                </a:lnTo>
                <a:lnTo>
                  <a:pt x="835372" y="164455"/>
                </a:lnTo>
                <a:lnTo>
                  <a:pt x="835372" y="158093"/>
                </a:lnTo>
                <a:lnTo>
                  <a:pt x="835372" y="152049"/>
                </a:lnTo>
                <a:lnTo>
                  <a:pt x="835690" y="146005"/>
                </a:lnTo>
                <a:lnTo>
                  <a:pt x="836008" y="140280"/>
                </a:lnTo>
                <a:lnTo>
                  <a:pt x="836644" y="134554"/>
                </a:lnTo>
                <a:lnTo>
                  <a:pt x="837280" y="128828"/>
                </a:lnTo>
                <a:lnTo>
                  <a:pt x="838234" y="123739"/>
                </a:lnTo>
                <a:lnTo>
                  <a:pt x="839824" y="118331"/>
                </a:lnTo>
                <a:lnTo>
                  <a:pt x="841096" y="113242"/>
                </a:lnTo>
                <a:lnTo>
                  <a:pt x="842686" y="108152"/>
                </a:lnTo>
                <a:lnTo>
                  <a:pt x="844276" y="103381"/>
                </a:lnTo>
                <a:lnTo>
                  <a:pt x="846502" y="98927"/>
                </a:lnTo>
                <a:lnTo>
                  <a:pt x="850636" y="89703"/>
                </a:lnTo>
                <a:lnTo>
                  <a:pt x="855406" y="81432"/>
                </a:lnTo>
                <a:lnTo>
                  <a:pt x="860812" y="73480"/>
                </a:lnTo>
                <a:lnTo>
                  <a:pt x="866854" y="65846"/>
                </a:lnTo>
                <a:lnTo>
                  <a:pt x="873214" y="59166"/>
                </a:lnTo>
                <a:lnTo>
                  <a:pt x="879891" y="52167"/>
                </a:lnTo>
                <a:lnTo>
                  <a:pt x="886887" y="46442"/>
                </a:lnTo>
                <a:lnTo>
                  <a:pt x="894201" y="40716"/>
                </a:lnTo>
                <a:lnTo>
                  <a:pt x="901833" y="35626"/>
                </a:lnTo>
                <a:lnTo>
                  <a:pt x="910101" y="30855"/>
                </a:lnTo>
                <a:lnTo>
                  <a:pt x="918051" y="26720"/>
                </a:lnTo>
                <a:lnTo>
                  <a:pt x="926318" y="22585"/>
                </a:lnTo>
                <a:lnTo>
                  <a:pt x="934586" y="18767"/>
                </a:lnTo>
                <a:lnTo>
                  <a:pt x="943172" y="15587"/>
                </a:lnTo>
                <a:lnTo>
                  <a:pt x="951440" y="12406"/>
                </a:lnTo>
                <a:lnTo>
                  <a:pt x="959708" y="10179"/>
                </a:lnTo>
                <a:lnTo>
                  <a:pt x="968294" y="7952"/>
                </a:lnTo>
                <a:lnTo>
                  <a:pt x="976561" y="5726"/>
                </a:lnTo>
                <a:lnTo>
                  <a:pt x="984511" y="4135"/>
                </a:lnTo>
                <a:lnTo>
                  <a:pt x="992143" y="2863"/>
                </a:lnTo>
                <a:lnTo>
                  <a:pt x="999775" y="1908"/>
                </a:lnTo>
                <a:lnTo>
                  <a:pt x="1007407" y="1272"/>
                </a:lnTo>
                <a:lnTo>
                  <a:pt x="1014403" y="318"/>
                </a:lnTo>
                <a:lnTo>
                  <a:pt x="1020763"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文本框 13"/>
          <p:cNvSpPr txBox="1"/>
          <p:nvPr/>
        </p:nvSpPr>
        <p:spPr>
          <a:xfrm>
            <a:off x="1226225" y="5431685"/>
            <a:ext cx="3523204"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rPr>
              <a:t>请在这里添加相应的文字内容请在这里添加相应的文字内容</a:t>
            </a:r>
          </a:p>
        </p:txBody>
      </p:sp>
      <p:sp>
        <p:nvSpPr>
          <p:cNvPr id="15" name="文本框 14"/>
          <p:cNvSpPr txBox="1"/>
          <p:nvPr/>
        </p:nvSpPr>
        <p:spPr>
          <a:xfrm>
            <a:off x="1196827" y="4970020"/>
            <a:ext cx="2031325" cy="461665"/>
          </a:xfrm>
          <a:prstGeom prst="rect">
            <a:avLst/>
          </a:prstGeom>
          <a:noFill/>
        </p:spPr>
        <p:txBody>
          <a:bodyPr wrap="none" rtlCol="0">
            <a:spAutoFit/>
          </a:bodyPr>
          <a:lstStyle/>
          <a:p>
            <a:pPr algn="ctr"/>
            <a:r>
              <a:rPr lang="zh-CN" altLang="en-US" sz="2400" b="1" dirty="0">
                <a:solidFill>
                  <a:schemeClr val="accent6"/>
                </a:solidFill>
              </a:rPr>
              <a:t>这里添加标题</a:t>
            </a:r>
          </a:p>
        </p:txBody>
      </p:sp>
      <p:sp>
        <p:nvSpPr>
          <p:cNvPr id="16" name="圆角矩形 15"/>
          <p:cNvSpPr/>
          <p:nvPr/>
        </p:nvSpPr>
        <p:spPr>
          <a:xfrm>
            <a:off x="725689" y="1289507"/>
            <a:ext cx="2438400" cy="691693"/>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56502" y="1404520"/>
            <a:ext cx="2031325" cy="461665"/>
          </a:xfrm>
          <a:prstGeom prst="rect">
            <a:avLst/>
          </a:prstGeom>
          <a:noFill/>
        </p:spPr>
        <p:txBody>
          <a:bodyPr wrap="none" rtlCol="0">
            <a:spAutoFit/>
          </a:bodyPr>
          <a:lstStyle/>
          <a:p>
            <a:pPr algn="ctr"/>
            <a:r>
              <a:rPr lang="zh-CN" altLang="en-US" sz="2400" b="1" dirty="0">
                <a:solidFill>
                  <a:schemeClr val="bg1"/>
                </a:solidFill>
              </a:rPr>
              <a:t>这里添加标题</a:t>
            </a: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grpSp>
        <p:nvGrpSpPr>
          <p:cNvPr id="19" name="组合 18"/>
          <p:cNvGrpSpPr/>
          <p:nvPr/>
        </p:nvGrpSpPr>
        <p:grpSpPr>
          <a:xfrm>
            <a:off x="133707" y="125190"/>
            <a:ext cx="638977" cy="638977"/>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241020"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KSO_Shape"/>
            <p:cNvSpPr>
              <a:spLocks/>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23" name="文本框 2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添加论文内容第一部分标题</a:t>
            </a:r>
          </a:p>
        </p:txBody>
      </p:sp>
      <p:cxnSp>
        <p:nvCxnSpPr>
          <p:cNvPr id="24" name="直接连接符 2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4864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67450" y="0"/>
            <a:ext cx="5924550" cy="68580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图表 4"/>
          <p:cNvGraphicFramePr/>
          <p:nvPr>
            <p:extLst>
              <p:ext uri="{D42A27DB-BD31-4B8C-83A1-F6EECF244321}">
                <p14:modId xmlns:p14="http://schemas.microsoft.com/office/powerpoint/2010/main" val="1772417371"/>
              </p:ext>
            </p:extLst>
          </p:nvPr>
        </p:nvGraphicFramePr>
        <p:xfrm>
          <a:off x="488950" y="681566"/>
          <a:ext cx="556895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p:cNvSpPr txBox="1"/>
          <p:nvPr/>
        </p:nvSpPr>
        <p:spPr>
          <a:xfrm>
            <a:off x="8134563" y="1765062"/>
            <a:ext cx="3377984" cy="757130"/>
          </a:xfrm>
          <a:prstGeom prst="rect">
            <a:avLst/>
          </a:prstGeom>
          <a:noFill/>
        </p:spPr>
        <p:txBody>
          <a:bodyPr wrap="square" rtlCol="0">
            <a:spAutoFit/>
          </a:bodyPr>
          <a:lstStyle/>
          <a:p>
            <a:pPr algn="just">
              <a:lnSpc>
                <a:spcPct val="120000"/>
              </a:lnSpc>
            </a:pPr>
            <a:r>
              <a:rPr lang="zh-CN" altLang="en-US" dirty="0">
                <a:solidFill>
                  <a:schemeClr val="bg1"/>
                </a:solidFill>
              </a:rPr>
              <a:t>请在这里添加相应的文字内容请在这里添加相应的文字内容</a:t>
            </a:r>
          </a:p>
        </p:txBody>
      </p:sp>
      <p:sp>
        <p:nvSpPr>
          <p:cNvPr id="7" name="文本框 6"/>
          <p:cNvSpPr txBox="1"/>
          <p:nvPr/>
        </p:nvSpPr>
        <p:spPr>
          <a:xfrm>
            <a:off x="8134563" y="1303397"/>
            <a:ext cx="2031325" cy="461665"/>
          </a:xfrm>
          <a:prstGeom prst="rect">
            <a:avLst/>
          </a:prstGeom>
          <a:noFill/>
        </p:spPr>
        <p:txBody>
          <a:bodyPr wrap="none" rtlCol="0">
            <a:spAutoFit/>
          </a:bodyPr>
          <a:lstStyle/>
          <a:p>
            <a:pPr algn="ctr"/>
            <a:r>
              <a:rPr lang="zh-CN" altLang="en-US" sz="2400" b="1" dirty="0">
                <a:solidFill>
                  <a:schemeClr val="bg1"/>
                </a:solidFill>
              </a:rPr>
              <a:t>这里添加标题</a:t>
            </a:r>
          </a:p>
        </p:txBody>
      </p:sp>
      <p:sp>
        <p:nvSpPr>
          <p:cNvPr id="8" name="文本框 7"/>
          <p:cNvSpPr txBox="1"/>
          <p:nvPr/>
        </p:nvSpPr>
        <p:spPr>
          <a:xfrm>
            <a:off x="8134563" y="3379444"/>
            <a:ext cx="3377984" cy="757130"/>
          </a:xfrm>
          <a:prstGeom prst="rect">
            <a:avLst/>
          </a:prstGeom>
          <a:noFill/>
        </p:spPr>
        <p:txBody>
          <a:bodyPr wrap="square" rtlCol="0">
            <a:spAutoFit/>
          </a:bodyPr>
          <a:lstStyle/>
          <a:p>
            <a:pPr algn="just">
              <a:lnSpc>
                <a:spcPct val="120000"/>
              </a:lnSpc>
            </a:pPr>
            <a:r>
              <a:rPr lang="zh-CN" altLang="en-US" dirty="0">
                <a:solidFill>
                  <a:schemeClr val="bg1"/>
                </a:solidFill>
              </a:rPr>
              <a:t>请在这里添加相应的文字内容请在这里添加相应的文字内容</a:t>
            </a:r>
          </a:p>
        </p:txBody>
      </p:sp>
      <p:sp>
        <p:nvSpPr>
          <p:cNvPr id="9" name="文本框 8"/>
          <p:cNvSpPr txBox="1"/>
          <p:nvPr/>
        </p:nvSpPr>
        <p:spPr>
          <a:xfrm>
            <a:off x="8134563" y="2917779"/>
            <a:ext cx="2031325" cy="461665"/>
          </a:xfrm>
          <a:prstGeom prst="rect">
            <a:avLst/>
          </a:prstGeom>
          <a:noFill/>
        </p:spPr>
        <p:txBody>
          <a:bodyPr wrap="none" rtlCol="0">
            <a:spAutoFit/>
          </a:bodyPr>
          <a:lstStyle/>
          <a:p>
            <a:pPr algn="ctr"/>
            <a:r>
              <a:rPr lang="zh-CN" altLang="en-US" sz="2400" b="1" dirty="0">
                <a:solidFill>
                  <a:schemeClr val="bg1"/>
                </a:solidFill>
              </a:rPr>
              <a:t>这里添加标题</a:t>
            </a:r>
          </a:p>
        </p:txBody>
      </p:sp>
      <p:sp>
        <p:nvSpPr>
          <p:cNvPr id="10" name="文本框 9"/>
          <p:cNvSpPr txBox="1"/>
          <p:nvPr/>
        </p:nvSpPr>
        <p:spPr>
          <a:xfrm>
            <a:off x="8134563" y="5059904"/>
            <a:ext cx="3377984" cy="757130"/>
          </a:xfrm>
          <a:prstGeom prst="rect">
            <a:avLst/>
          </a:prstGeom>
          <a:noFill/>
        </p:spPr>
        <p:txBody>
          <a:bodyPr wrap="square" rtlCol="0">
            <a:spAutoFit/>
          </a:bodyPr>
          <a:lstStyle/>
          <a:p>
            <a:pPr algn="just">
              <a:lnSpc>
                <a:spcPct val="120000"/>
              </a:lnSpc>
            </a:pPr>
            <a:r>
              <a:rPr lang="zh-CN" altLang="en-US" dirty="0">
                <a:solidFill>
                  <a:schemeClr val="bg1"/>
                </a:solidFill>
              </a:rPr>
              <a:t>请在这里添加相应的文字内容请在这里添加相应的文字内容</a:t>
            </a:r>
          </a:p>
        </p:txBody>
      </p:sp>
      <p:sp>
        <p:nvSpPr>
          <p:cNvPr id="11" name="文本框 10"/>
          <p:cNvSpPr txBox="1"/>
          <p:nvPr/>
        </p:nvSpPr>
        <p:spPr>
          <a:xfrm>
            <a:off x="8134563" y="4598239"/>
            <a:ext cx="2031325" cy="461665"/>
          </a:xfrm>
          <a:prstGeom prst="rect">
            <a:avLst/>
          </a:prstGeom>
          <a:noFill/>
        </p:spPr>
        <p:txBody>
          <a:bodyPr wrap="none" rtlCol="0">
            <a:spAutoFit/>
          </a:bodyPr>
          <a:lstStyle/>
          <a:p>
            <a:pPr algn="ctr"/>
            <a:r>
              <a:rPr lang="zh-CN" altLang="en-US" sz="2400" b="1" dirty="0">
                <a:solidFill>
                  <a:schemeClr val="bg1"/>
                </a:solidFill>
              </a:rPr>
              <a:t>这里添加标题</a:t>
            </a:r>
          </a:p>
        </p:txBody>
      </p:sp>
      <p:sp>
        <p:nvSpPr>
          <p:cNvPr id="12" name="Freeform 19"/>
          <p:cNvSpPr>
            <a:spLocks noEditPoints="1"/>
          </p:cNvSpPr>
          <p:nvPr/>
        </p:nvSpPr>
        <p:spPr>
          <a:xfrm>
            <a:off x="7056438" y="3243253"/>
            <a:ext cx="673169" cy="623914"/>
          </a:xfrm>
          <a:custGeom>
            <a:avLst/>
            <a:gdLst/>
            <a:ahLst/>
            <a:cxnLst>
              <a:cxn ang="0">
                <a:pos x="244779" y="0"/>
              </a:cxn>
              <a:cxn ang="0">
                <a:pos x="81593" y="0"/>
              </a:cxn>
              <a:cxn ang="0">
                <a:pos x="0" y="82000"/>
              </a:cxn>
              <a:cxn ang="0">
                <a:pos x="0" y="136667"/>
              </a:cxn>
              <a:cxn ang="0">
                <a:pos x="81593" y="218667"/>
              </a:cxn>
              <a:cxn ang="0">
                <a:pos x="95192" y="218667"/>
              </a:cxn>
              <a:cxn ang="0">
                <a:pos x="95192" y="300667"/>
              </a:cxn>
              <a:cxn ang="0">
                <a:pos x="188117" y="218667"/>
              </a:cxn>
              <a:cxn ang="0">
                <a:pos x="244779" y="218667"/>
              </a:cxn>
              <a:cxn ang="0">
                <a:pos x="326372" y="136667"/>
              </a:cxn>
              <a:cxn ang="0">
                <a:pos x="326372" y="82000"/>
              </a:cxn>
              <a:cxn ang="0">
                <a:pos x="244779" y="0"/>
              </a:cxn>
              <a:cxn ang="0">
                <a:pos x="81593" y="136667"/>
              </a:cxn>
              <a:cxn ang="0">
                <a:pos x="54395" y="109333"/>
              </a:cxn>
              <a:cxn ang="0">
                <a:pos x="81593" y="82000"/>
              </a:cxn>
              <a:cxn ang="0">
                <a:pos x="108791" y="109333"/>
              </a:cxn>
              <a:cxn ang="0">
                <a:pos x="81593" y="136667"/>
              </a:cxn>
              <a:cxn ang="0">
                <a:pos x="163186" y="136667"/>
              </a:cxn>
              <a:cxn ang="0">
                <a:pos x="135988" y="109333"/>
              </a:cxn>
              <a:cxn ang="0">
                <a:pos x="163186" y="82000"/>
              </a:cxn>
              <a:cxn ang="0">
                <a:pos x="190384" y="109333"/>
              </a:cxn>
              <a:cxn ang="0">
                <a:pos x="163186" y="136667"/>
              </a:cxn>
              <a:cxn ang="0">
                <a:pos x="244779" y="136667"/>
              </a:cxn>
              <a:cxn ang="0">
                <a:pos x="217581" y="109333"/>
              </a:cxn>
              <a:cxn ang="0">
                <a:pos x="244779" y="82000"/>
              </a:cxn>
              <a:cxn ang="0">
                <a:pos x="271977" y="109333"/>
              </a:cxn>
              <a:cxn ang="0">
                <a:pos x="244779" y="136667"/>
              </a:cxn>
            </a:cxnLst>
            <a:rect l="0" t="0" r="0" b="0"/>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moveTo>
                  <a:pt x="36" y="60"/>
                </a:moveTo>
                <a:cubicBezTo>
                  <a:pt x="29" y="60"/>
                  <a:pt x="24" y="55"/>
                  <a:pt x="24" y="48"/>
                </a:cubicBezTo>
                <a:cubicBezTo>
                  <a:pt x="24" y="41"/>
                  <a:pt x="29" y="36"/>
                  <a:pt x="36" y="36"/>
                </a:cubicBezTo>
                <a:cubicBezTo>
                  <a:pt x="43" y="36"/>
                  <a:pt x="48" y="41"/>
                  <a:pt x="48" y="48"/>
                </a:cubicBezTo>
                <a:cubicBezTo>
                  <a:pt x="48" y="55"/>
                  <a:pt x="43" y="60"/>
                  <a:pt x="36" y="60"/>
                </a:cubicBezTo>
                <a:moveTo>
                  <a:pt x="72" y="60"/>
                </a:moveTo>
                <a:cubicBezTo>
                  <a:pt x="65" y="60"/>
                  <a:pt x="60" y="55"/>
                  <a:pt x="60" y="48"/>
                </a:cubicBezTo>
                <a:cubicBezTo>
                  <a:pt x="60" y="41"/>
                  <a:pt x="65" y="36"/>
                  <a:pt x="72" y="36"/>
                </a:cubicBezTo>
                <a:cubicBezTo>
                  <a:pt x="79" y="36"/>
                  <a:pt x="84" y="41"/>
                  <a:pt x="84" y="48"/>
                </a:cubicBezTo>
                <a:cubicBezTo>
                  <a:pt x="84" y="55"/>
                  <a:pt x="79" y="60"/>
                  <a:pt x="72" y="60"/>
                </a:cubicBezTo>
                <a:moveTo>
                  <a:pt x="108" y="60"/>
                </a:moveTo>
                <a:cubicBezTo>
                  <a:pt x="101" y="60"/>
                  <a:pt x="96" y="55"/>
                  <a:pt x="96" y="48"/>
                </a:cubicBezTo>
                <a:cubicBezTo>
                  <a:pt x="96" y="41"/>
                  <a:pt x="101" y="36"/>
                  <a:pt x="108" y="36"/>
                </a:cubicBezTo>
                <a:cubicBezTo>
                  <a:pt x="115" y="36"/>
                  <a:pt x="120" y="41"/>
                  <a:pt x="120" y="48"/>
                </a:cubicBezTo>
                <a:cubicBezTo>
                  <a:pt x="120" y="55"/>
                  <a:pt x="115" y="60"/>
                  <a:pt x="108" y="60"/>
                </a:cubicBezTo>
              </a:path>
            </a:pathLst>
          </a:custGeom>
          <a:solidFill>
            <a:schemeClr val="bg1"/>
          </a:solidFill>
          <a:ln w="9525">
            <a:noFill/>
          </a:ln>
        </p:spPr>
        <p:txBody>
          <a:bodyPr/>
          <a:lstStyle/>
          <a:p>
            <a:endParaRPr lang="zh-CN" altLang="en-US"/>
          </a:p>
        </p:txBody>
      </p:sp>
      <p:sp>
        <p:nvSpPr>
          <p:cNvPr id="13" name="Freeform 28"/>
          <p:cNvSpPr>
            <a:spLocks noEditPoints="1"/>
          </p:cNvSpPr>
          <p:nvPr/>
        </p:nvSpPr>
        <p:spPr>
          <a:xfrm>
            <a:off x="7125399" y="4818018"/>
            <a:ext cx="679736" cy="676454"/>
          </a:xfrm>
          <a:custGeom>
            <a:avLst/>
            <a:gdLst/>
            <a:ahLst/>
            <a:cxnLst>
              <a:cxn ang="0">
                <a:pos x="301531" y="138252"/>
              </a:cxn>
              <a:cxn ang="0">
                <a:pos x="276403" y="104255"/>
              </a:cxn>
              <a:cxn ang="0">
                <a:pos x="290109" y="74792"/>
              </a:cxn>
              <a:cxn ang="0">
                <a:pos x="271835" y="38529"/>
              </a:cxn>
              <a:cxn ang="0">
                <a:pos x="242139" y="49861"/>
              </a:cxn>
              <a:cxn ang="0">
                <a:pos x="201021" y="43062"/>
              </a:cxn>
              <a:cxn ang="0">
                <a:pos x="189599" y="13599"/>
              </a:cxn>
              <a:cxn ang="0">
                <a:pos x="150766" y="0"/>
              </a:cxn>
              <a:cxn ang="0">
                <a:pos x="139344" y="27197"/>
              </a:cxn>
              <a:cxn ang="0">
                <a:pos x="105079" y="52128"/>
              </a:cxn>
              <a:cxn ang="0">
                <a:pos x="75383" y="38529"/>
              </a:cxn>
              <a:cxn ang="0">
                <a:pos x="38834" y="56661"/>
              </a:cxn>
              <a:cxn ang="0">
                <a:pos x="50255" y="86124"/>
              </a:cxn>
              <a:cxn ang="0">
                <a:pos x="43402" y="126920"/>
              </a:cxn>
              <a:cxn ang="0">
                <a:pos x="13706" y="138252"/>
              </a:cxn>
              <a:cxn ang="0">
                <a:pos x="0" y="176781"/>
              </a:cxn>
              <a:cxn ang="0">
                <a:pos x="27412" y="188113"/>
              </a:cxn>
              <a:cxn ang="0">
                <a:pos x="52540" y="222110"/>
              </a:cxn>
              <a:cxn ang="0">
                <a:pos x="38834" y="251573"/>
              </a:cxn>
              <a:cxn ang="0">
                <a:pos x="57108" y="287836"/>
              </a:cxn>
              <a:cxn ang="0">
                <a:pos x="86804" y="276504"/>
              </a:cxn>
              <a:cxn ang="0">
                <a:pos x="127922" y="283303"/>
              </a:cxn>
              <a:cxn ang="0">
                <a:pos x="139344" y="312766"/>
              </a:cxn>
              <a:cxn ang="0">
                <a:pos x="178177" y="326365"/>
              </a:cxn>
              <a:cxn ang="0">
                <a:pos x="189599" y="299168"/>
              </a:cxn>
              <a:cxn ang="0">
                <a:pos x="223864" y="274237"/>
              </a:cxn>
              <a:cxn ang="0">
                <a:pos x="253560" y="287836"/>
              </a:cxn>
              <a:cxn ang="0">
                <a:pos x="290109" y="269704"/>
              </a:cxn>
              <a:cxn ang="0">
                <a:pos x="278688" y="240241"/>
              </a:cxn>
              <a:cxn ang="0">
                <a:pos x="285541" y="199445"/>
              </a:cxn>
              <a:cxn ang="0">
                <a:pos x="315237" y="188113"/>
              </a:cxn>
              <a:cxn ang="0">
                <a:pos x="328943" y="149584"/>
              </a:cxn>
              <a:cxn ang="0">
                <a:pos x="228433" y="163183"/>
              </a:cxn>
              <a:cxn ang="0">
                <a:pos x="100510" y="163183"/>
              </a:cxn>
              <a:cxn ang="0">
                <a:pos x="228433" y="163183"/>
              </a:cxn>
            </a:cxnLst>
            <a:rect l="0" t="0" r="0" b="0"/>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w="9525">
            <a:noFill/>
          </a:ln>
        </p:spPr>
        <p:txBody>
          <a:bodyPr/>
          <a:lstStyle/>
          <a:p>
            <a:endParaRPr lang="zh-CN" altLang="en-US"/>
          </a:p>
        </p:txBody>
      </p:sp>
      <p:grpSp>
        <p:nvGrpSpPr>
          <p:cNvPr id="14" name="组合 13"/>
          <p:cNvGrpSpPr/>
          <p:nvPr/>
        </p:nvGrpSpPr>
        <p:grpSpPr>
          <a:xfrm>
            <a:off x="7056438" y="1544458"/>
            <a:ext cx="748697" cy="535254"/>
            <a:chOff x="4122738" y="1968500"/>
            <a:chExt cx="361950" cy="258763"/>
          </a:xfrm>
          <a:solidFill>
            <a:schemeClr val="bg1"/>
          </a:solidFill>
        </p:grpSpPr>
        <p:sp>
          <p:nvSpPr>
            <p:cNvPr id="15" name="Freeform 39"/>
            <p:cNvSpPr/>
            <p:nvPr/>
          </p:nvSpPr>
          <p:spPr>
            <a:xfrm>
              <a:off x="4281488" y="2109788"/>
              <a:ext cx="203200" cy="117475"/>
            </a:xfrm>
            <a:custGeom>
              <a:avLst/>
              <a:gdLst/>
              <a:ahLst/>
              <a:cxnLst>
                <a:cxn ang="0">
                  <a:pos x="203019" y="63652"/>
                </a:cxn>
                <a:cxn ang="0">
                  <a:pos x="121811" y="9093"/>
                </a:cxn>
                <a:cxn ang="0">
                  <a:pos x="121811" y="43192"/>
                </a:cxn>
                <a:cxn ang="0">
                  <a:pos x="119556" y="43192"/>
                </a:cxn>
                <a:cxn ang="0">
                  <a:pos x="63161" y="43192"/>
                </a:cxn>
                <a:cxn ang="0">
                  <a:pos x="27069" y="0"/>
                </a:cxn>
                <a:cxn ang="0">
                  <a:pos x="0" y="31826"/>
                </a:cxn>
                <a:cxn ang="0">
                  <a:pos x="38348" y="77292"/>
                </a:cxn>
                <a:cxn ang="0">
                  <a:pos x="54138" y="84112"/>
                </a:cxn>
                <a:cxn ang="0">
                  <a:pos x="119556" y="84112"/>
                </a:cxn>
                <a:cxn ang="0">
                  <a:pos x="121811" y="84112"/>
                </a:cxn>
                <a:cxn ang="0">
                  <a:pos x="121811" y="118211"/>
                </a:cxn>
                <a:cxn ang="0">
                  <a:pos x="203019" y="63652"/>
                </a:cxn>
              </a:cxnLst>
              <a:rect l="0" t="0" r="0" b="0"/>
              <a:pathLst>
                <a:path w="90" h="52">
                  <a:moveTo>
                    <a:pt x="90" y="28"/>
                  </a:moveTo>
                  <a:cubicBezTo>
                    <a:pt x="54" y="4"/>
                    <a:pt x="54" y="4"/>
                    <a:pt x="54" y="4"/>
                  </a:cubicBezTo>
                  <a:cubicBezTo>
                    <a:pt x="54" y="19"/>
                    <a:pt x="54" y="19"/>
                    <a:pt x="54" y="19"/>
                  </a:cubicBezTo>
                  <a:cubicBezTo>
                    <a:pt x="53" y="19"/>
                    <a:pt x="53" y="19"/>
                    <a:pt x="53" y="19"/>
                  </a:cubicBezTo>
                  <a:cubicBezTo>
                    <a:pt x="28" y="19"/>
                    <a:pt x="28" y="19"/>
                    <a:pt x="28" y="19"/>
                  </a:cubicBezTo>
                  <a:cubicBezTo>
                    <a:pt x="12" y="0"/>
                    <a:pt x="12" y="0"/>
                    <a:pt x="12" y="0"/>
                  </a:cubicBezTo>
                  <a:cubicBezTo>
                    <a:pt x="0" y="14"/>
                    <a:pt x="0" y="14"/>
                    <a:pt x="0" y="14"/>
                  </a:cubicBezTo>
                  <a:cubicBezTo>
                    <a:pt x="17" y="34"/>
                    <a:pt x="17" y="34"/>
                    <a:pt x="17" y="34"/>
                  </a:cubicBezTo>
                  <a:cubicBezTo>
                    <a:pt x="18" y="36"/>
                    <a:pt x="21" y="37"/>
                    <a:pt x="24" y="37"/>
                  </a:cubicBezTo>
                  <a:cubicBezTo>
                    <a:pt x="53" y="37"/>
                    <a:pt x="53" y="37"/>
                    <a:pt x="53" y="37"/>
                  </a:cubicBezTo>
                  <a:cubicBezTo>
                    <a:pt x="54" y="37"/>
                    <a:pt x="54" y="37"/>
                    <a:pt x="54" y="37"/>
                  </a:cubicBezTo>
                  <a:cubicBezTo>
                    <a:pt x="54" y="52"/>
                    <a:pt x="54" y="52"/>
                    <a:pt x="54" y="52"/>
                  </a:cubicBezTo>
                  <a:lnTo>
                    <a:pt x="90" y="28"/>
                  </a:lnTo>
                  <a:close/>
                </a:path>
              </a:pathLst>
            </a:custGeom>
            <a:grpFill/>
            <a:ln w="9525">
              <a:noFill/>
            </a:ln>
          </p:spPr>
          <p:txBody>
            <a:bodyPr/>
            <a:lstStyle/>
            <a:p>
              <a:endParaRPr lang="zh-CN" altLang="en-US"/>
            </a:p>
          </p:txBody>
        </p:sp>
        <p:sp>
          <p:nvSpPr>
            <p:cNvPr id="16" name="Freeform 40"/>
            <p:cNvSpPr/>
            <p:nvPr/>
          </p:nvSpPr>
          <p:spPr>
            <a:xfrm>
              <a:off x="4124325" y="2001838"/>
              <a:ext cx="139700" cy="84137"/>
            </a:xfrm>
            <a:custGeom>
              <a:avLst/>
              <a:gdLst/>
              <a:ahLst/>
              <a:cxnLst>
                <a:cxn ang="0">
                  <a:pos x="87293" y="0"/>
                </a:cxn>
                <a:cxn ang="0">
                  <a:pos x="20144" y="0"/>
                </a:cxn>
                <a:cxn ang="0">
                  <a:pos x="0" y="20628"/>
                </a:cxn>
                <a:cxn ang="0">
                  <a:pos x="20144" y="41256"/>
                </a:cxn>
                <a:cxn ang="0">
                  <a:pos x="76101" y="41256"/>
                </a:cxn>
                <a:cxn ang="0">
                  <a:pos x="111914" y="84804"/>
                </a:cxn>
                <a:cxn ang="0">
                  <a:pos x="138773" y="52716"/>
                </a:cxn>
                <a:cxn ang="0">
                  <a:pos x="100722" y="6876"/>
                </a:cxn>
                <a:cxn ang="0">
                  <a:pos x="87293" y="0"/>
                </a:cxn>
              </a:cxnLst>
              <a:rect l="0" t="0" r="0" b="0"/>
              <a:pathLst>
                <a:path w="62" h="37">
                  <a:moveTo>
                    <a:pt x="39" y="0"/>
                  </a:moveTo>
                  <a:cubicBezTo>
                    <a:pt x="9" y="0"/>
                    <a:pt x="9" y="0"/>
                    <a:pt x="9" y="0"/>
                  </a:cubicBezTo>
                  <a:cubicBezTo>
                    <a:pt x="4" y="0"/>
                    <a:pt x="0" y="4"/>
                    <a:pt x="0" y="9"/>
                  </a:cubicBezTo>
                  <a:cubicBezTo>
                    <a:pt x="0" y="14"/>
                    <a:pt x="4" y="18"/>
                    <a:pt x="9" y="18"/>
                  </a:cubicBezTo>
                  <a:cubicBezTo>
                    <a:pt x="34" y="18"/>
                    <a:pt x="34" y="18"/>
                    <a:pt x="34" y="18"/>
                  </a:cubicBezTo>
                  <a:cubicBezTo>
                    <a:pt x="50" y="37"/>
                    <a:pt x="50" y="37"/>
                    <a:pt x="50" y="37"/>
                  </a:cubicBezTo>
                  <a:cubicBezTo>
                    <a:pt x="62" y="23"/>
                    <a:pt x="62" y="23"/>
                    <a:pt x="62" y="23"/>
                  </a:cubicBezTo>
                  <a:cubicBezTo>
                    <a:pt x="45" y="3"/>
                    <a:pt x="45" y="3"/>
                    <a:pt x="45" y="3"/>
                  </a:cubicBezTo>
                  <a:cubicBezTo>
                    <a:pt x="44" y="1"/>
                    <a:pt x="41" y="0"/>
                    <a:pt x="39" y="0"/>
                  </a:cubicBezTo>
                </a:path>
              </a:pathLst>
            </a:custGeom>
            <a:grpFill/>
            <a:ln w="9525">
              <a:noFill/>
            </a:ln>
          </p:spPr>
          <p:txBody>
            <a:bodyPr/>
            <a:lstStyle/>
            <a:p>
              <a:endParaRPr lang="zh-CN" altLang="en-US"/>
            </a:p>
          </p:txBody>
        </p:sp>
        <p:sp>
          <p:nvSpPr>
            <p:cNvPr id="17" name="Freeform 41"/>
            <p:cNvSpPr/>
            <p:nvPr/>
          </p:nvSpPr>
          <p:spPr>
            <a:xfrm>
              <a:off x="4122738" y="1968500"/>
              <a:ext cx="361950" cy="225425"/>
            </a:xfrm>
            <a:custGeom>
              <a:avLst/>
              <a:gdLst/>
              <a:ahLst/>
              <a:cxnLst>
                <a:cxn ang="0">
                  <a:pos x="362350" y="54823"/>
                </a:cxn>
                <a:cxn ang="0">
                  <a:pos x="280821" y="0"/>
                </a:cxn>
                <a:cxn ang="0">
                  <a:pos x="280821" y="34264"/>
                </a:cxn>
                <a:cxn ang="0">
                  <a:pos x="278557" y="34264"/>
                </a:cxn>
                <a:cxn ang="0">
                  <a:pos x="212881" y="34264"/>
                </a:cxn>
                <a:cxn ang="0">
                  <a:pos x="197028" y="41117"/>
                </a:cxn>
                <a:cxn ang="0">
                  <a:pos x="79264" y="185026"/>
                </a:cxn>
                <a:cxn ang="0">
                  <a:pos x="20382" y="185026"/>
                </a:cxn>
                <a:cxn ang="0">
                  <a:pos x="0" y="205585"/>
                </a:cxn>
                <a:cxn ang="0">
                  <a:pos x="20382" y="226143"/>
                </a:cxn>
                <a:cxn ang="0">
                  <a:pos x="90588" y="226143"/>
                </a:cxn>
                <a:cxn ang="0">
                  <a:pos x="104176" y="219290"/>
                </a:cxn>
                <a:cxn ang="0">
                  <a:pos x="221939" y="75381"/>
                </a:cxn>
                <a:cxn ang="0">
                  <a:pos x="278557" y="75381"/>
                </a:cxn>
                <a:cxn ang="0">
                  <a:pos x="280821" y="75381"/>
                </a:cxn>
                <a:cxn ang="0">
                  <a:pos x="280821" y="109645"/>
                </a:cxn>
                <a:cxn ang="0">
                  <a:pos x="362350" y="54823"/>
                </a:cxn>
              </a:cxnLst>
              <a:rect l="0" t="0" r="0" b="0"/>
              <a:pathLst>
                <a:path w="160" h="99">
                  <a:moveTo>
                    <a:pt x="160" y="24"/>
                  </a:moveTo>
                  <a:cubicBezTo>
                    <a:pt x="124" y="0"/>
                    <a:pt x="124" y="0"/>
                    <a:pt x="124" y="0"/>
                  </a:cubicBezTo>
                  <a:cubicBezTo>
                    <a:pt x="124" y="15"/>
                    <a:pt x="124" y="15"/>
                    <a:pt x="124" y="15"/>
                  </a:cubicBezTo>
                  <a:cubicBezTo>
                    <a:pt x="123" y="15"/>
                    <a:pt x="123" y="15"/>
                    <a:pt x="123" y="15"/>
                  </a:cubicBezTo>
                  <a:cubicBezTo>
                    <a:pt x="94" y="15"/>
                    <a:pt x="94" y="15"/>
                    <a:pt x="94" y="15"/>
                  </a:cubicBezTo>
                  <a:cubicBezTo>
                    <a:pt x="91" y="15"/>
                    <a:pt x="88" y="16"/>
                    <a:pt x="87" y="18"/>
                  </a:cubicBezTo>
                  <a:cubicBezTo>
                    <a:pt x="35" y="81"/>
                    <a:pt x="35" y="81"/>
                    <a:pt x="35" y="81"/>
                  </a:cubicBezTo>
                  <a:cubicBezTo>
                    <a:pt x="9" y="81"/>
                    <a:pt x="9" y="81"/>
                    <a:pt x="9" y="81"/>
                  </a:cubicBezTo>
                  <a:cubicBezTo>
                    <a:pt x="5" y="81"/>
                    <a:pt x="0" y="85"/>
                    <a:pt x="0" y="90"/>
                  </a:cubicBezTo>
                  <a:cubicBezTo>
                    <a:pt x="0" y="95"/>
                    <a:pt x="5" y="99"/>
                    <a:pt x="9" y="99"/>
                  </a:cubicBezTo>
                  <a:cubicBezTo>
                    <a:pt x="40" y="99"/>
                    <a:pt x="40" y="99"/>
                    <a:pt x="40" y="99"/>
                  </a:cubicBezTo>
                  <a:cubicBezTo>
                    <a:pt x="42" y="99"/>
                    <a:pt x="45" y="98"/>
                    <a:pt x="46" y="96"/>
                  </a:cubicBezTo>
                  <a:cubicBezTo>
                    <a:pt x="98" y="33"/>
                    <a:pt x="98" y="33"/>
                    <a:pt x="98" y="33"/>
                  </a:cubicBezTo>
                  <a:cubicBezTo>
                    <a:pt x="123" y="33"/>
                    <a:pt x="123" y="33"/>
                    <a:pt x="123" y="33"/>
                  </a:cubicBezTo>
                  <a:cubicBezTo>
                    <a:pt x="124" y="33"/>
                    <a:pt x="124" y="33"/>
                    <a:pt x="124" y="33"/>
                  </a:cubicBezTo>
                  <a:cubicBezTo>
                    <a:pt x="124" y="48"/>
                    <a:pt x="124" y="48"/>
                    <a:pt x="124" y="48"/>
                  </a:cubicBezTo>
                  <a:lnTo>
                    <a:pt x="160" y="24"/>
                  </a:lnTo>
                  <a:close/>
                </a:path>
              </a:pathLst>
            </a:custGeom>
            <a:grpFill/>
            <a:ln w="9525">
              <a:noFill/>
            </a:ln>
          </p:spPr>
          <p:txBody>
            <a:bodyPr/>
            <a:lstStyle/>
            <a:p>
              <a:endParaRPr lang="zh-CN" altLang="en-US"/>
            </a:p>
          </p:txBody>
        </p:sp>
      </p:grpSp>
    </p:spTree>
    <p:extLst>
      <p:ext uri="{BB962C8B-B14F-4D97-AF65-F5344CB8AC3E}">
        <p14:creationId xmlns:p14="http://schemas.microsoft.com/office/powerpoint/2010/main" val="2845859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grpSp>
        <p:nvGrpSpPr>
          <p:cNvPr id="3" name="组合 2"/>
          <p:cNvGrpSpPr/>
          <p:nvPr/>
        </p:nvGrpSpPr>
        <p:grpSpPr>
          <a:xfrm>
            <a:off x="133707" y="125190"/>
            <a:ext cx="638977" cy="638977"/>
            <a:chOff x="1131485" y="2234042"/>
            <a:chExt cx="1607262" cy="1607262"/>
          </a:xfrm>
        </p:grpSpPr>
        <p:sp>
          <p:nvSpPr>
            <p:cNvPr id="4" name="椭圆 3"/>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41020"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KSO_Shape"/>
            <p:cNvSpPr>
              <a:spLocks/>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7" name="文本框 6"/>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添加论文内容第一部分标题</a:t>
            </a:r>
          </a:p>
        </p:txBody>
      </p:sp>
      <p:cxnSp>
        <p:nvCxnSpPr>
          <p:cNvPr id="8" name="直接连接符 7"/>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843631" y="229418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1" name="文本框 10"/>
          <p:cNvSpPr txBox="1"/>
          <p:nvPr/>
        </p:nvSpPr>
        <p:spPr>
          <a:xfrm>
            <a:off x="4868212" y="229418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2" name="文本框 11"/>
          <p:cNvSpPr txBox="1"/>
          <p:nvPr/>
        </p:nvSpPr>
        <p:spPr>
          <a:xfrm>
            <a:off x="7904255" y="229418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3" name="文本框 12"/>
          <p:cNvSpPr txBox="1"/>
          <p:nvPr/>
        </p:nvSpPr>
        <p:spPr>
          <a:xfrm>
            <a:off x="1843631" y="466809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4" name="文本框 13"/>
          <p:cNvSpPr txBox="1"/>
          <p:nvPr/>
        </p:nvSpPr>
        <p:spPr>
          <a:xfrm>
            <a:off x="4868212" y="466809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5" name="文本框 14"/>
          <p:cNvSpPr txBox="1"/>
          <p:nvPr/>
        </p:nvSpPr>
        <p:spPr>
          <a:xfrm>
            <a:off x="7904255" y="466809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grpSp>
        <p:nvGrpSpPr>
          <p:cNvPr id="16" name="组合 15"/>
          <p:cNvGrpSpPr/>
          <p:nvPr/>
        </p:nvGrpSpPr>
        <p:grpSpPr>
          <a:xfrm>
            <a:off x="2624284" y="1642299"/>
            <a:ext cx="555189" cy="552266"/>
            <a:chOff x="922338" y="1316038"/>
            <a:chExt cx="301625" cy="300037"/>
          </a:xfrm>
          <a:solidFill>
            <a:srgbClr val="4B649F"/>
          </a:solidFill>
        </p:grpSpPr>
        <p:sp>
          <p:nvSpPr>
            <p:cNvPr id="17" name="Freeform 5"/>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endParaRPr lang="zh-CN" altLang="en-US">
                <a:solidFill>
                  <a:schemeClr val="accent1"/>
                </a:solidFill>
                <a:cs typeface="+mn-ea"/>
                <a:sym typeface="+mn-lt"/>
              </a:endParaRPr>
            </a:p>
          </p:txBody>
        </p:sp>
        <p:sp>
          <p:nvSpPr>
            <p:cNvPr id="18" name="Rectangle 6"/>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19" name="Rectangle 7"/>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20" name="Rectangle 8"/>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sp>
          <p:nvSpPr>
            <p:cNvPr id="21" name="Rectangle 9"/>
            <p:cNvSpPr/>
            <p:nvPr/>
          </p:nvSpPr>
          <p:spPr>
            <a:xfrm>
              <a:off x="1046163" y="1504950"/>
              <a:ext cx="53975" cy="111125"/>
            </a:xfrm>
            <a:prstGeom prst="rect">
              <a:avLst/>
            </a:prstGeom>
            <a:grpFill/>
            <a:ln w="9525">
              <a:noFill/>
              <a:miter/>
            </a:ln>
          </p:spPr>
          <p:txBody>
            <a:bodyPr/>
            <a:lstStyle/>
            <a:p>
              <a:pPr lvl="0" eaLnBrk="1" hangingPunct="1"/>
              <a:endParaRPr lang="zh-CN" altLang="en-US" sz="1800" dirty="0">
                <a:solidFill>
                  <a:schemeClr val="accent1"/>
                </a:solidFill>
                <a:cs typeface="+mn-ea"/>
                <a:sym typeface="+mn-lt"/>
              </a:endParaRPr>
            </a:p>
          </p:txBody>
        </p:sp>
      </p:grpSp>
      <p:sp>
        <p:nvSpPr>
          <p:cNvPr id="22" name="Freeform 15"/>
          <p:cNvSpPr>
            <a:spLocks noEditPoints="1"/>
          </p:cNvSpPr>
          <p:nvPr/>
        </p:nvSpPr>
        <p:spPr>
          <a:xfrm>
            <a:off x="5631535" y="1662752"/>
            <a:ext cx="552266" cy="555189"/>
          </a:xfrm>
          <a:custGeom>
            <a:avLst/>
            <a:gdLst/>
            <a:ahLst/>
            <a:cxnLst>
              <a:cxn ang="0">
                <a:pos x="246006" y="0"/>
              </a:cxn>
              <a:cxn ang="0">
                <a:pos x="54668" y="0"/>
              </a:cxn>
              <a:cxn ang="0">
                <a:pos x="0" y="54667"/>
              </a:cxn>
              <a:cxn ang="0">
                <a:pos x="0" y="246000"/>
              </a:cxn>
              <a:cxn ang="0">
                <a:pos x="54668" y="300667"/>
              </a:cxn>
              <a:cxn ang="0">
                <a:pos x="246006" y="300667"/>
              </a:cxn>
              <a:cxn ang="0">
                <a:pos x="300674" y="246000"/>
              </a:cxn>
              <a:cxn ang="0">
                <a:pos x="300674" y="54667"/>
              </a:cxn>
              <a:cxn ang="0">
                <a:pos x="246006" y="0"/>
              </a:cxn>
              <a:cxn ang="0">
                <a:pos x="246006" y="177667"/>
              </a:cxn>
              <a:cxn ang="0">
                <a:pos x="177671" y="177667"/>
              </a:cxn>
              <a:cxn ang="0">
                <a:pos x="177671" y="246000"/>
              </a:cxn>
              <a:cxn ang="0">
                <a:pos x="123003" y="246000"/>
              </a:cxn>
              <a:cxn ang="0">
                <a:pos x="123003" y="177667"/>
              </a:cxn>
              <a:cxn ang="0">
                <a:pos x="54668" y="177667"/>
              </a:cxn>
              <a:cxn ang="0">
                <a:pos x="54668" y="123000"/>
              </a:cxn>
              <a:cxn ang="0">
                <a:pos x="123003" y="123000"/>
              </a:cxn>
              <a:cxn ang="0">
                <a:pos x="123003" y="54667"/>
              </a:cxn>
              <a:cxn ang="0">
                <a:pos x="177671" y="54667"/>
              </a:cxn>
              <a:cxn ang="0">
                <a:pos x="177671" y="123000"/>
              </a:cxn>
              <a:cxn ang="0">
                <a:pos x="246006" y="123000"/>
              </a:cxn>
              <a:cxn ang="0">
                <a:pos x="246006" y="177667"/>
              </a:cxn>
            </a:cxnLst>
            <a:rect l="0" t="0" r="0" b="0"/>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rgbClr val="4B649F"/>
          </a:solidFill>
          <a:ln w="9525">
            <a:noFill/>
          </a:ln>
        </p:spPr>
        <p:txBody>
          <a:bodyPr/>
          <a:lstStyle/>
          <a:p>
            <a:endParaRPr lang="zh-CN" altLang="en-US">
              <a:solidFill>
                <a:schemeClr val="accent1"/>
              </a:solidFill>
              <a:cs typeface="+mn-ea"/>
              <a:sym typeface="+mn-lt"/>
            </a:endParaRPr>
          </a:p>
        </p:txBody>
      </p:sp>
      <p:sp>
        <p:nvSpPr>
          <p:cNvPr id="23" name="Freeform 16"/>
          <p:cNvSpPr>
            <a:spLocks noEditPoints="1"/>
          </p:cNvSpPr>
          <p:nvPr/>
        </p:nvSpPr>
        <p:spPr>
          <a:xfrm>
            <a:off x="8743778" y="1618923"/>
            <a:ext cx="604862" cy="599018"/>
          </a:xfrm>
          <a:custGeom>
            <a:avLst/>
            <a:gdLst/>
            <a:ahLst/>
            <a:cxnLst>
              <a:cxn ang="0">
                <a:pos x="317600" y="281037"/>
              </a:cxn>
              <a:cxn ang="0">
                <a:pos x="240469" y="201712"/>
              </a:cxn>
              <a:cxn ang="0">
                <a:pos x="238200" y="199445"/>
              </a:cxn>
              <a:cxn ang="0">
                <a:pos x="258617" y="129186"/>
              </a:cxn>
              <a:cxn ang="0">
                <a:pos x="129309" y="0"/>
              </a:cxn>
              <a:cxn ang="0">
                <a:pos x="0" y="129186"/>
              </a:cxn>
              <a:cxn ang="0">
                <a:pos x="129309" y="258372"/>
              </a:cxn>
              <a:cxn ang="0">
                <a:pos x="199634" y="237974"/>
              </a:cxn>
              <a:cxn ang="0">
                <a:pos x="201903" y="240241"/>
              </a:cxn>
              <a:cxn ang="0">
                <a:pos x="281303" y="317299"/>
              </a:cxn>
              <a:cxn ang="0">
                <a:pos x="299452" y="326365"/>
              </a:cxn>
              <a:cxn ang="0">
                <a:pos x="317600" y="317299"/>
              </a:cxn>
              <a:cxn ang="0">
                <a:pos x="317600" y="281037"/>
              </a:cxn>
              <a:cxn ang="0">
                <a:pos x="129309" y="217577"/>
              </a:cxn>
              <a:cxn ang="0">
                <a:pos x="40834" y="129186"/>
              </a:cxn>
              <a:cxn ang="0">
                <a:pos x="129309" y="40796"/>
              </a:cxn>
              <a:cxn ang="0">
                <a:pos x="217783" y="129186"/>
              </a:cxn>
              <a:cxn ang="0">
                <a:pos x="129309" y="217577"/>
              </a:cxn>
            </a:cxnLst>
            <a:rect l="0" t="0" r="0" b="0"/>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rgbClr val="4B649F"/>
          </a:solidFill>
          <a:ln w="9525">
            <a:noFill/>
          </a:ln>
        </p:spPr>
        <p:txBody>
          <a:bodyPr/>
          <a:lstStyle/>
          <a:p>
            <a:endParaRPr lang="zh-CN" altLang="en-US">
              <a:solidFill>
                <a:schemeClr val="accent1"/>
              </a:solidFill>
              <a:cs typeface="+mn-ea"/>
              <a:sym typeface="+mn-lt"/>
            </a:endParaRPr>
          </a:p>
        </p:txBody>
      </p:sp>
      <p:sp>
        <p:nvSpPr>
          <p:cNvPr id="24" name="Freeform 33"/>
          <p:cNvSpPr>
            <a:spLocks noEditPoints="1"/>
          </p:cNvSpPr>
          <p:nvPr/>
        </p:nvSpPr>
        <p:spPr>
          <a:xfrm>
            <a:off x="2693054" y="4063114"/>
            <a:ext cx="502592" cy="601942"/>
          </a:xfrm>
          <a:custGeom>
            <a:avLst/>
            <a:gdLst/>
            <a:ahLst/>
            <a:cxnLst>
              <a:cxn ang="0">
                <a:pos x="231544" y="135985"/>
              </a:cxn>
              <a:cxn ang="0">
                <a:pos x="231544" y="95190"/>
              </a:cxn>
              <a:cxn ang="0">
                <a:pos x="136203" y="0"/>
              </a:cxn>
              <a:cxn ang="0">
                <a:pos x="40861" y="95190"/>
              </a:cxn>
              <a:cxn ang="0">
                <a:pos x="40861" y="135985"/>
              </a:cxn>
              <a:cxn ang="0">
                <a:pos x="0" y="135985"/>
              </a:cxn>
              <a:cxn ang="0">
                <a:pos x="0" y="326365"/>
              </a:cxn>
              <a:cxn ang="0">
                <a:pos x="272405" y="326365"/>
              </a:cxn>
              <a:cxn ang="0">
                <a:pos x="272405" y="135985"/>
              </a:cxn>
              <a:cxn ang="0">
                <a:pos x="231544" y="135985"/>
              </a:cxn>
              <a:cxn ang="0">
                <a:pos x="149823" y="240241"/>
              </a:cxn>
              <a:cxn ang="0">
                <a:pos x="149823" y="285569"/>
              </a:cxn>
              <a:cxn ang="0">
                <a:pos x="122582" y="285569"/>
              </a:cxn>
              <a:cxn ang="0">
                <a:pos x="122582" y="240241"/>
              </a:cxn>
              <a:cxn ang="0">
                <a:pos x="108962" y="217577"/>
              </a:cxn>
              <a:cxn ang="0">
                <a:pos x="136203" y="190380"/>
              </a:cxn>
              <a:cxn ang="0">
                <a:pos x="163443" y="217577"/>
              </a:cxn>
              <a:cxn ang="0">
                <a:pos x="149823" y="240241"/>
              </a:cxn>
              <a:cxn ang="0">
                <a:pos x="204304" y="135985"/>
              </a:cxn>
              <a:cxn ang="0">
                <a:pos x="68101" y="135985"/>
              </a:cxn>
              <a:cxn ang="0">
                <a:pos x="68101" y="95190"/>
              </a:cxn>
              <a:cxn ang="0">
                <a:pos x="136203" y="27197"/>
              </a:cxn>
              <a:cxn ang="0">
                <a:pos x="204304" y="95190"/>
              </a:cxn>
              <a:cxn ang="0">
                <a:pos x="204304" y="135985"/>
              </a:cxn>
            </a:cxnLst>
            <a:rect l="0" t="0" r="0" b="0"/>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rgbClr val="4B649F"/>
          </a:solidFill>
          <a:ln w="9525">
            <a:noFill/>
          </a:ln>
        </p:spPr>
        <p:txBody>
          <a:bodyPr/>
          <a:lstStyle/>
          <a:p>
            <a:endParaRPr lang="zh-CN" altLang="en-US">
              <a:solidFill>
                <a:schemeClr val="accent1"/>
              </a:solidFill>
              <a:cs typeface="+mn-ea"/>
              <a:sym typeface="+mn-lt"/>
            </a:endParaRPr>
          </a:p>
        </p:txBody>
      </p:sp>
      <p:grpSp>
        <p:nvGrpSpPr>
          <p:cNvPr id="25" name="组合 24"/>
          <p:cNvGrpSpPr/>
          <p:nvPr/>
        </p:nvGrpSpPr>
        <p:grpSpPr>
          <a:xfrm>
            <a:off x="5631535" y="3998829"/>
            <a:ext cx="753888" cy="631162"/>
            <a:chOff x="2197100" y="1916113"/>
            <a:chExt cx="409575" cy="342900"/>
          </a:xfrm>
          <a:solidFill>
            <a:srgbClr val="4B649F"/>
          </a:solidFill>
        </p:grpSpPr>
        <p:sp>
          <p:nvSpPr>
            <p:cNvPr id="26" name="Freeform 35"/>
            <p:cNvSpPr/>
            <p:nvPr/>
          </p:nvSpPr>
          <p:spPr>
            <a:xfrm>
              <a:off x="2197100" y="2006600"/>
              <a:ext cx="314325" cy="252413"/>
            </a:xfrm>
            <a:custGeom>
              <a:avLst/>
              <a:gdLst/>
              <a:ahLst/>
              <a:cxnLst>
                <a:cxn ang="0">
                  <a:pos x="279444" y="188314"/>
                </a:cxn>
                <a:cxn ang="0">
                  <a:pos x="202199" y="211002"/>
                </a:cxn>
                <a:cxn ang="0">
                  <a:pos x="193111" y="211002"/>
                </a:cxn>
                <a:cxn ang="0">
                  <a:pos x="188568" y="208733"/>
                </a:cxn>
                <a:cxn ang="0">
                  <a:pos x="179480" y="208733"/>
                </a:cxn>
                <a:cxn ang="0">
                  <a:pos x="174936" y="206464"/>
                </a:cxn>
                <a:cxn ang="0">
                  <a:pos x="168120" y="206464"/>
                </a:cxn>
                <a:cxn ang="0">
                  <a:pos x="163577" y="204195"/>
                </a:cxn>
                <a:cxn ang="0">
                  <a:pos x="154489" y="201927"/>
                </a:cxn>
                <a:cxn ang="0">
                  <a:pos x="152217" y="199658"/>
                </a:cxn>
                <a:cxn ang="0">
                  <a:pos x="143130" y="195120"/>
                </a:cxn>
                <a:cxn ang="0">
                  <a:pos x="143130" y="195120"/>
                </a:cxn>
                <a:cxn ang="0">
                  <a:pos x="113595" y="172432"/>
                </a:cxn>
                <a:cxn ang="0">
                  <a:pos x="113595" y="172432"/>
                </a:cxn>
                <a:cxn ang="0">
                  <a:pos x="104507" y="163356"/>
                </a:cxn>
                <a:cxn ang="0">
                  <a:pos x="102235" y="161087"/>
                </a:cxn>
                <a:cxn ang="0">
                  <a:pos x="74973" y="81678"/>
                </a:cxn>
                <a:cxn ang="0">
                  <a:pos x="109051" y="81678"/>
                </a:cxn>
                <a:cxn ang="0">
                  <a:pos x="54526" y="0"/>
                </a:cxn>
                <a:cxn ang="0">
                  <a:pos x="0" y="81678"/>
                </a:cxn>
                <a:cxn ang="0">
                  <a:pos x="34078" y="81678"/>
                </a:cxn>
                <a:cxn ang="0">
                  <a:pos x="63613" y="176969"/>
                </a:cxn>
                <a:cxn ang="0">
                  <a:pos x="65885" y="179238"/>
                </a:cxn>
                <a:cxn ang="0">
                  <a:pos x="70429" y="188314"/>
                </a:cxn>
                <a:cxn ang="0">
                  <a:pos x="72701" y="190582"/>
                </a:cxn>
                <a:cxn ang="0">
                  <a:pos x="84060" y="201927"/>
                </a:cxn>
                <a:cxn ang="0">
                  <a:pos x="84060" y="201927"/>
                </a:cxn>
                <a:cxn ang="0">
                  <a:pos x="122683" y="231421"/>
                </a:cxn>
                <a:cxn ang="0">
                  <a:pos x="122683" y="231421"/>
                </a:cxn>
                <a:cxn ang="0">
                  <a:pos x="136314" y="238228"/>
                </a:cxn>
                <a:cxn ang="0">
                  <a:pos x="138586" y="238228"/>
                </a:cxn>
                <a:cxn ang="0">
                  <a:pos x="149945" y="242766"/>
                </a:cxn>
                <a:cxn ang="0">
                  <a:pos x="154489" y="245034"/>
                </a:cxn>
                <a:cxn ang="0">
                  <a:pos x="165849" y="247303"/>
                </a:cxn>
                <a:cxn ang="0">
                  <a:pos x="172664" y="249572"/>
                </a:cxn>
                <a:cxn ang="0">
                  <a:pos x="174936" y="249572"/>
                </a:cxn>
                <a:cxn ang="0">
                  <a:pos x="184024" y="249572"/>
                </a:cxn>
                <a:cxn ang="0">
                  <a:pos x="188568" y="251841"/>
                </a:cxn>
                <a:cxn ang="0">
                  <a:pos x="204471" y="251841"/>
                </a:cxn>
                <a:cxn ang="0">
                  <a:pos x="302163" y="220077"/>
                </a:cxn>
                <a:cxn ang="0">
                  <a:pos x="306706" y="192851"/>
                </a:cxn>
                <a:cxn ang="0">
                  <a:pos x="279444" y="188314"/>
                </a:cxn>
              </a:cxnLst>
              <a:rect l="0" t="0" r="0" b="0"/>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grpFill/>
            <a:ln w="9525">
              <a:noFill/>
            </a:ln>
          </p:spPr>
          <p:txBody>
            <a:bodyPr/>
            <a:lstStyle/>
            <a:p>
              <a:endParaRPr lang="zh-CN" altLang="en-US">
                <a:solidFill>
                  <a:schemeClr val="accent1"/>
                </a:solidFill>
                <a:cs typeface="+mn-ea"/>
                <a:sym typeface="+mn-lt"/>
              </a:endParaRPr>
            </a:p>
          </p:txBody>
        </p:sp>
        <p:sp>
          <p:nvSpPr>
            <p:cNvPr id="27" name="Freeform 36"/>
            <p:cNvSpPr/>
            <p:nvPr/>
          </p:nvSpPr>
          <p:spPr>
            <a:xfrm>
              <a:off x="2292350" y="1916113"/>
              <a:ext cx="314325" cy="255587"/>
            </a:xfrm>
            <a:custGeom>
              <a:avLst/>
              <a:gdLst/>
              <a:ahLst/>
              <a:cxnLst>
                <a:cxn ang="0">
                  <a:pos x="279444" y="171899"/>
                </a:cxn>
                <a:cxn ang="0">
                  <a:pos x="249909" y="75636"/>
                </a:cxn>
                <a:cxn ang="0">
                  <a:pos x="247637" y="73344"/>
                </a:cxn>
                <a:cxn ang="0">
                  <a:pos x="240821" y="64176"/>
                </a:cxn>
                <a:cxn ang="0">
                  <a:pos x="240821" y="61884"/>
                </a:cxn>
                <a:cxn ang="0">
                  <a:pos x="177208" y="13752"/>
                </a:cxn>
                <a:cxn ang="0">
                  <a:pos x="174936" y="13752"/>
                </a:cxn>
                <a:cxn ang="0">
                  <a:pos x="163577" y="9168"/>
                </a:cxn>
                <a:cxn ang="0">
                  <a:pos x="159033" y="6876"/>
                </a:cxn>
                <a:cxn ang="0">
                  <a:pos x="147673" y="4584"/>
                </a:cxn>
                <a:cxn ang="0">
                  <a:pos x="140858" y="2292"/>
                </a:cxn>
                <a:cxn ang="0">
                  <a:pos x="138586" y="2292"/>
                </a:cxn>
                <a:cxn ang="0">
                  <a:pos x="129498" y="2292"/>
                </a:cxn>
                <a:cxn ang="0">
                  <a:pos x="124954" y="0"/>
                </a:cxn>
                <a:cxn ang="0">
                  <a:pos x="111323" y="0"/>
                </a:cxn>
                <a:cxn ang="0">
                  <a:pos x="109051" y="0"/>
                </a:cxn>
                <a:cxn ang="0">
                  <a:pos x="109051" y="0"/>
                </a:cxn>
                <a:cxn ang="0">
                  <a:pos x="11359" y="32088"/>
                </a:cxn>
                <a:cxn ang="0">
                  <a:pos x="6816" y="59592"/>
                </a:cxn>
                <a:cxn ang="0">
                  <a:pos x="34078" y="64176"/>
                </a:cxn>
                <a:cxn ang="0">
                  <a:pos x="109051" y="41256"/>
                </a:cxn>
                <a:cxn ang="0">
                  <a:pos x="120411" y="41256"/>
                </a:cxn>
                <a:cxn ang="0">
                  <a:pos x="124954" y="41256"/>
                </a:cxn>
                <a:cxn ang="0">
                  <a:pos x="134042" y="43548"/>
                </a:cxn>
                <a:cxn ang="0">
                  <a:pos x="138586" y="43548"/>
                </a:cxn>
                <a:cxn ang="0">
                  <a:pos x="147673" y="45840"/>
                </a:cxn>
                <a:cxn ang="0">
                  <a:pos x="149945" y="48132"/>
                </a:cxn>
                <a:cxn ang="0">
                  <a:pos x="159033" y="50424"/>
                </a:cxn>
                <a:cxn ang="0">
                  <a:pos x="159033" y="52716"/>
                </a:cxn>
                <a:cxn ang="0">
                  <a:pos x="209015" y="89388"/>
                </a:cxn>
                <a:cxn ang="0">
                  <a:pos x="209015" y="89388"/>
                </a:cxn>
                <a:cxn ang="0">
                  <a:pos x="238549" y="171899"/>
                </a:cxn>
                <a:cxn ang="0">
                  <a:pos x="204471" y="171899"/>
                </a:cxn>
                <a:cxn ang="0">
                  <a:pos x="258996" y="254411"/>
                </a:cxn>
                <a:cxn ang="0">
                  <a:pos x="313522" y="171899"/>
                </a:cxn>
                <a:cxn ang="0">
                  <a:pos x="279444" y="171899"/>
                </a:cxn>
              </a:cxnLst>
              <a:rect l="0" t="0" r="0" b="0"/>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grpFill/>
            <a:ln w="9525">
              <a:noFill/>
            </a:ln>
          </p:spPr>
          <p:txBody>
            <a:bodyPr/>
            <a:lstStyle/>
            <a:p>
              <a:endParaRPr lang="zh-CN" altLang="en-US">
                <a:solidFill>
                  <a:schemeClr val="accent1"/>
                </a:solidFill>
                <a:cs typeface="+mn-ea"/>
                <a:sym typeface="+mn-lt"/>
              </a:endParaRPr>
            </a:p>
          </p:txBody>
        </p:sp>
      </p:grpSp>
      <p:sp>
        <p:nvSpPr>
          <p:cNvPr id="28" name="Freeform 37"/>
          <p:cNvSpPr/>
          <p:nvPr/>
        </p:nvSpPr>
        <p:spPr>
          <a:xfrm>
            <a:off x="8656116" y="4098179"/>
            <a:ext cx="780187" cy="531812"/>
          </a:xfrm>
          <a:custGeom>
            <a:avLst/>
            <a:gdLst/>
            <a:ahLst/>
            <a:cxnLst>
              <a:cxn ang="0">
                <a:pos x="307761" y="20558"/>
              </a:cxn>
              <a:cxn ang="0">
                <a:pos x="191496" y="130203"/>
              </a:cxn>
              <a:cxn ang="0">
                <a:pos x="191496" y="130203"/>
              </a:cxn>
              <a:cxn ang="0">
                <a:pos x="191496" y="137056"/>
              </a:cxn>
              <a:cxn ang="0">
                <a:pos x="191496" y="150761"/>
              </a:cxn>
              <a:cxn ang="0">
                <a:pos x="116265" y="226142"/>
              </a:cxn>
              <a:cxn ang="0">
                <a:pos x="41035" y="150761"/>
              </a:cxn>
              <a:cxn ang="0">
                <a:pos x="116265" y="75381"/>
              </a:cxn>
              <a:cxn ang="0">
                <a:pos x="116265" y="109645"/>
              </a:cxn>
              <a:cxn ang="0">
                <a:pos x="198335" y="54822"/>
              </a:cxn>
              <a:cxn ang="0">
                <a:pos x="116265" y="0"/>
              </a:cxn>
              <a:cxn ang="0">
                <a:pos x="116265" y="34264"/>
              </a:cxn>
              <a:cxn ang="0">
                <a:pos x="0" y="150761"/>
              </a:cxn>
              <a:cxn ang="0">
                <a:pos x="116265" y="267259"/>
              </a:cxn>
              <a:cxn ang="0">
                <a:pos x="232530" y="157614"/>
              </a:cxn>
              <a:cxn ang="0">
                <a:pos x="232530" y="157614"/>
              </a:cxn>
              <a:cxn ang="0">
                <a:pos x="232530" y="150761"/>
              </a:cxn>
              <a:cxn ang="0">
                <a:pos x="232530" y="137056"/>
              </a:cxn>
              <a:cxn ang="0">
                <a:pos x="307761" y="61675"/>
              </a:cxn>
              <a:cxn ang="0">
                <a:pos x="382991" y="137056"/>
              </a:cxn>
              <a:cxn ang="0">
                <a:pos x="307761" y="212436"/>
              </a:cxn>
              <a:cxn ang="0">
                <a:pos x="307761" y="178172"/>
              </a:cxn>
              <a:cxn ang="0">
                <a:pos x="225691" y="232995"/>
              </a:cxn>
              <a:cxn ang="0">
                <a:pos x="307761" y="287817"/>
              </a:cxn>
              <a:cxn ang="0">
                <a:pos x="307761" y="253553"/>
              </a:cxn>
              <a:cxn ang="0">
                <a:pos x="424026" y="137056"/>
              </a:cxn>
              <a:cxn ang="0">
                <a:pos x="307761" y="20558"/>
              </a:cxn>
            </a:cxnLst>
            <a:rect l="0" t="0" r="0" b="0"/>
            <a:pathLst>
              <a:path w="186" h="126">
                <a:moveTo>
                  <a:pt x="135" y="9"/>
                </a:moveTo>
                <a:cubicBezTo>
                  <a:pt x="108" y="9"/>
                  <a:pt x="86" y="30"/>
                  <a:pt x="84" y="57"/>
                </a:cubicBezTo>
                <a:cubicBezTo>
                  <a:pt x="84" y="57"/>
                  <a:pt x="84" y="57"/>
                  <a:pt x="84" y="57"/>
                </a:cubicBezTo>
                <a:cubicBezTo>
                  <a:pt x="84" y="60"/>
                  <a:pt x="84" y="60"/>
                  <a:pt x="84" y="60"/>
                </a:cubicBezTo>
                <a:cubicBezTo>
                  <a:pt x="84" y="66"/>
                  <a:pt x="84" y="66"/>
                  <a:pt x="84" y="66"/>
                </a:cubicBezTo>
                <a:cubicBezTo>
                  <a:pt x="84" y="84"/>
                  <a:pt x="69" y="99"/>
                  <a:pt x="51" y="99"/>
                </a:cubicBezTo>
                <a:cubicBezTo>
                  <a:pt x="33" y="99"/>
                  <a:pt x="18" y="84"/>
                  <a:pt x="18" y="66"/>
                </a:cubicBezTo>
                <a:cubicBezTo>
                  <a:pt x="18" y="48"/>
                  <a:pt x="33" y="33"/>
                  <a:pt x="51" y="33"/>
                </a:cubicBezTo>
                <a:cubicBezTo>
                  <a:pt x="51" y="48"/>
                  <a:pt x="51" y="48"/>
                  <a:pt x="51" y="48"/>
                </a:cubicBezTo>
                <a:cubicBezTo>
                  <a:pt x="87" y="24"/>
                  <a:pt x="87" y="24"/>
                  <a:pt x="87" y="24"/>
                </a:cubicBezTo>
                <a:cubicBezTo>
                  <a:pt x="51" y="0"/>
                  <a:pt x="51" y="0"/>
                  <a:pt x="51" y="0"/>
                </a:cubicBezTo>
                <a:cubicBezTo>
                  <a:pt x="51" y="15"/>
                  <a:pt x="51" y="15"/>
                  <a:pt x="51" y="15"/>
                </a:cubicBezTo>
                <a:cubicBezTo>
                  <a:pt x="23" y="15"/>
                  <a:pt x="0" y="38"/>
                  <a:pt x="0" y="66"/>
                </a:cubicBezTo>
                <a:cubicBezTo>
                  <a:pt x="0" y="94"/>
                  <a:pt x="23" y="117"/>
                  <a:pt x="51" y="117"/>
                </a:cubicBezTo>
                <a:cubicBezTo>
                  <a:pt x="78" y="117"/>
                  <a:pt x="100" y="96"/>
                  <a:pt x="102" y="69"/>
                </a:cubicBezTo>
                <a:cubicBezTo>
                  <a:pt x="102" y="69"/>
                  <a:pt x="102" y="69"/>
                  <a:pt x="102" y="69"/>
                </a:cubicBezTo>
                <a:cubicBezTo>
                  <a:pt x="102" y="66"/>
                  <a:pt x="102" y="66"/>
                  <a:pt x="102" y="66"/>
                </a:cubicBezTo>
                <a:cubicBezTo>
                  <a:pt x="102" y="60"/>
                  <a:pt x="102" y="60"/>
                  <a:pt x="102" y="60"/>
                </a:cubicBezTo>
                <a:cubicBezTo>
                  <a:pt x="102" y="42"/>
                  <a:pt x="117" y="27"/>
                  <a:pt x="135" y="27"/>
                </a:cubicBezTo>
                <a:cubicBezTo>
                  <a:pt x="153" y="27"/>
                  <a:pt x="168" y="42"/>
                  <a:pt x="168" y="60"/>
                </a:cubicBezTo>
                <a:cubicBezTo>
                  <a:pt x="168" y="78"/>
                  <a:pt x="153" y="93"/>
                  <a:pt x="135" y="93"/>
                </a:cubicBezTo>
                <a:cubicBezTo>
                  <a:pt x="135" y="78"/>
                  <a:pt x="135" y="78"/>
                  <a:pt x="135" y="78"/>
                </a:cubicBezTo>
                <a:cubicBezTo>
                  <a:pt x="99" y="102"/>
                  <a:pt x="99" y="102"/>
                  <a:pt x="99" y="102"/>
                </a:cubicBezTo>
                <a:cubicBezTo>
                  <a:pt x="135" y="126"/>
                  <a:pt x="135" y="126"/>
                  <a:pt x="135" y="126"/>
                </a:cubicBezTo>
                <a:cubicBezTo>
                  <a:pt x="135" y="111"/>
                  <a:pt x="135" y="111"/>
                  <a:pt x="135" y="111"/>
                </a:cubicBezTo>
                <a:cubicBezTo>
                  <a:pt x="163" y="111"/>
                  <a:pt x="186" y="88"/>
                  <a:pt x="186" y="60"/>
                </a:cubicBezTo>
                <a:cubicBezTo>
                  <a:pt x="186" y="32"/>
                  <a:pt x="163" y="9"/>
                  <a:pt x="135" y="9"/>
                </a:cubicBezTo>
              </a:path>
            </a:pathLst>
          </a:custGeom>
          <a:solidFill>
            <a:srgbClr val="4B649F"/>
          </a:solidFill>
          <a:ln w="9525">
            <a:noFill/>
          </a:ln>
        </p:spPr>
        <p:txBody>
          <a:bodyPr/>
          <a:lstStyle/>
          <a:p>
            <a:endParaRPr lang="zh-CN" altLang="en-US">
              <a:solidFill>
                <a:schemeClr val="accent1"/>
              </a:solidFill>
              <a:cs typeface="+mn-ea"/>
              <a:sym typeface="+mn-lt"/>
            </a:endParaRPr>
          </a:p>
        </p:txBody>
      </p:sp>
      <p:cxnSp>
        <p:nvCxnSpPr>
          <p:cNvPr id="29" name="直接连接符 28"/>
          <p:cNvCxnSpPr/>
          <p:nvPr/>
        </p:nvCxnSpPr>
        <p:spPr>
          <a:xfrm>
            <a:off x="1843631" y="3695700"/>
            <a:ext cx="2283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868212" y="3695700"/>
            <a:ext cx="22839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79915" y="3695700"/>
            <a:ext cx="228391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0" y="2736956"/>
            <a:ext cx="844443" cy="1688886"/>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32"/>
          <p:cNvSpPr/>
          <p:nvPr/>
        </p:nvSpPr>
        <p:spPr>
          <a:xfrm flipH="1">
            <a:off x="11345597" y="2736956"/>
            <a:ext cx="844443" cy="1688886"/>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234112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375"/>
            <a:ext cx="5619750" cy="1965136"/>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55057" y="2292725"/>
            <a:ext cx="5708293" cy="923330"/>
          </a:xfrm>
          <a:prstGeom prst="rect">
            <a:avLst/>
          </a:prstGeom>
          <a:noFill/>
        </p:spPr>
        <p:txBody>
          <a:bodyPr wrap="square" rtlCol="0">
            <a:spAutoFit/>
          </a:bodyPr>
          <a:lstStyle/>
          <a:p>
            <a:pPr>
              <a:lnSpc>
                <a:spcPct val="150000"/>
              </a:lnSpc>
            </a:pPr>
            <a:r>
              <a:rPr lang="zh-CN" altLang="en-US" sz="3600" b="1" dirty="0">
                <a:solidFill>
                  <a:srgbClr val="4B649F"/>
                </a:solidFill>
              </a:rPr>
              <a:t>添加论文内容第二部分标题</a:t>
            </a:r>
          </a:p>
        </p:txBody>
      </p:sp>
      <p:sp>
        <p:nvSpPr>
          <p:cNvPr id="5" name="文本框 4"/>
          <p:cNvSpPr txBox="1"/>
          <p:nvPr/>
        </p:nvSpPr>
        <p:spPr>
          <a:xfrm>
            <a:off x="5855057" y="3216055"/>
            <a:ext cx="5708293" cy="1289456"/>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培养学生综合运用、巩固与扩展所学的基础理论和专业知识，培养学生独立分析、解决实际问题能力、培养学生处理数据和信息的能力。</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grpSp>
        <p:nvGrpSpPr>
          <p:cNvPr id="12" name="组合 11"/>
          <p:cNvGrpSpPr/>
          <p:nvPr/>
        </p:nvGrpSpPr>
        <p:grpSpPr>
          <a:xfrm>
            <a:off x="1518459" y="2231527"/>
            <a:ext cx="2582832" cy="2582832"/>
            <a:chOff x="3209823" y="2234042"/>
            <a:chExt cx="1607262" cy="1607262"/>
          </a:xfrm>
        </p:grpSpPr>
        <p:sp>
          <p:nvSpPr>
            <p:cNvPr id="13" name="椭圆 12"/>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319358"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KSO_Shape"/>
            <p:cNvSpPr>
              <a:spLocks/>
            </p:cNvSpPr>
            <p:nvPr/>
          </p:nvSpPr>
          <p:spPr bwMode="auto">
            <a:xfrm>
              <a:off x="3550556" y="2597149"/>
              <a:ext cx="925796" cy="881048"/>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2363298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添加论文内容第二部分标题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08888" y="125190"/>
            <a:ext cx="638977" cy="638977"/>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19358"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3550556" y="2597149"/>
              <a:ext cx="925796" cy="881048"/>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0" name="MH_SubTitle_1"/>
          <p:cNvSpPr/>
          <p:nvPr>
            <p:custDataLst>
              <p:tags r:id="rId1"/>
            </p:custDataLst>
          </p:nvPr>
        </p:nvSpPr>
        <p:spPr bwMode="auto">
          <a:xfrm>
            <a:off x="1681163" y="1870519"/>
            <a:ext cx="2709830" cy="1730194"/>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dirty="0">
              <a:solidFill>
                <a:schemeClr val="accent1"/>
              </a:solidFill>
              <a:cs typeface="+mn-ea"/>
              <a:sym typeface="+mn-lt"/>
            </a:endParaRPr>
          </a:p>
        </p:txBody>
      </p:sp>
      <p:sp>
        <p:nvSpPr>
          <p:cNvPr id="11" name="MH_SubTitle_2"/>
          <p:cNvSpPr/>
          <p:nvPr>
            <p:custDataLst>
              <p:tags r:id="rId2"/>
            </p:custDataLst>
          </p:nvPr>
        </p:nvSpPr>
        <p:spPr bwMode="auto">
          <a:xfrm>
            <a:off x="4705744" y="1870519"/>
            <a:ext cx="2709830" cy="1730194"/>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ko-KR" altLang="en-US" dirty="0">
              <a:solidFill>
                <a:schemeClr val="accent1"/>
              </a:solidFill>
              <a:cs typeface="+mn-ea"/>
              <a:sym typeface="+mn-lt"/>
            </a:endParaRPr>
          </a:p>
        </p:txBody>
      </p:sp>
      <p:sp>
        <p:nvSpPr>
          <p:cNvPr id="12" name="MH_SubTitle_3"/>
          <p:cNvSpPr/>
          <p:nvPr>
            <p:custDataLst>
              <p:tags r:id="rId3"/>
            </p:custDataLst>
          </p:nvPr>
        </p:nvSpPr>
        <p:spPr bwMode="auto">
          <a:xfrm>
            <a:off x="7730326" y="1870519"/>
            <a:ext cx="2707969" cy="1730194"/>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ko-KR" altLang="en-US" dirty="0">
              <a:solidFill>
                <a:schemeClr val="accent1"/>
              </a:solidFill>
              <a:cs typeface="+mn-ea"/>
              <a:sym typeface="+mn-lt"/>
            </a:endParaRPr>
          </a:p>
        </p:txBody>
      </p:sp>
      <p:sp>
        <p:nvSpPr>
          <p:cNvPr id="13" name="MH_SubTitle_4"/>
          <p:cNvSpPr/>
          <p:nvPr>
            <p:custDataLst>
              <p:tags r:id="rId4"/>
            </p:custDataLst>
          </p:nvPr>
        </p:nvSpPr>
        <p:spPr bwMode="auto">
          <a:xfrm>
            <a:off x="1681163" y="4062594"/>
            <a:ext cx="2709830" cy="173019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ko-KR" altLang="en-US" dirty="0">
              <a:solidFill>
                <a:schemeClr val="accent1"/>
              </a:solidFill>
              <a:cs typeface="+mn-ea"/>
              <a:sym typeface="+mn-lt"/>
            </a:endParaRPr>
          </a:p>
        </p:txBody>
      </p:sp>
      <p:sp>
        <p:nvSpPr>
          <p:cNvPr id="14" name="MH_SubTitle_5"/>
          <p:cNvSpPr/>
          <p:nvPr>
            <p:custDataLst>
              <p:tags r:id="rId5"/>
            </p:custDataLst>
          </p:nvPr>
        </p:nvSpPr>
        <p:spPr bwMode="auto">
          <a:xfrm>
            <a:off x="4705744" y="4062594"/>
            <a:ext cx="2709830" cy="173019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ko-KR" altLang="en-US" dirty="0">
              <a:solidFill>
                <a:schemeClr val="accent1"/>
              </a:solidFill>
              <a:cs typeface="+mn-ea"/>
              <a:sym typeface="+mn-lt"/>
            </a:endParaRPr>
          </a:p>
        </p:txBody>
      </p:sp>
      <p:sp>
        <p:nvSpPr>
          <p:cNvPr id="15" name="MH_SubTitle_6"/>
          <p:cNvSpPr/>
          <p:nvPr>
            <p:custDataLst>
              <p:tags r:id="rId6"/>
            </p:custDataLst>
          </p:nvPr>
        </p:nvSpPr>
        <p:spPr bwMode="auto">
          <a:xfrm>
            <a:off x="7730326" y="4062594"/>
            <a:ext cx="2707969" cy="173019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ko-KR" altLang="en-US" dirty="0">
              <a:solidFill>
                <a:schemeClr val="accent1"/>
              </a:solidFill>
              <a:cs typeface="+mn-ea"/>
              <a:sym typeface="+mn-lt"/>
            </a:endParaRPr>
          </a:p>
        </p:txBody>
      </p:sp>
      <p:sp>
        <p:nvSpPr>
          <p:cNvPr id="16" name="MH_Other_1"/>
          <p:cNvSpPr/>
          <p:nvPr>
            <p:custDataLst>
              <p:tags r:id="rId7"/>
            </p:custDataLst>
          </p:nvPr>
        </p:nvSpPr>
        <p:spPr>
          <a:xfrm>
            <a:off x="3567801" y="1695451"/>
            <a:ext cx="597840" cy="540104"/>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a:defRPr/>
            </a:pPr>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sp>
        <p:nvSpPr>
          <p:cNvPr id="17" name="MH_Other_2"/>
          <p:cNvSpPr/>
          <p:nvPr>
            <p:custDataLst>
              <p:tags r:id="rId8"/>
            </p:custDataLst>
          </p:nvPr>
        </p:nvSpPr>
        <p:spPr>
          <a:xfrm>
            <a:off x="6592382" y="1695451"/>
            <a:ext cx="597840" cy="540104"/>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a:defRPr/>
            </a:pPr>
            <a:r>
              <a:rPr lang="en-US" altLang="zh-CN" sz="2000" dirty="0">
                <a:solidFill>
                  <a:schemeClr val="bg1"/>
                </a:solidFill>
                <a:cs typeface="+mn-ea"/>
                <a:sym typeface="+mn-lt"/>
              </a:rPr>
              <a:t>02</a:t>
            </a:r>
            <a:endParaRPr lang="zh-CN" altLang="en-US" sz="2000" dirty="0">
              <a:solidFill>
                <a:schemeClr val="bg1"/>
              </a:solidFill>
              <a:cs typeface="+mn-ea"/>
              <a:sym typeface="+mn-lt"/>
            </a:endParaRPr>
          </a:p>
        </p:txBody>
      </p:sp>
      <p:sp>
        <p:nvSpPr>
          <p:cNvPr id="18" name="MH_Other_3"/>
          <p:cNvSpPr/>
          <p:nvPr>
            <p:custDataLst>
              <p:tags r:id="rId9"/>
            </p:custDataLst>
          </p:nvPr>
        </p:nvSpPr>
        <p:spPr>
          <a:xfrm>
            <a:off x="9616963" y="1695451"/>
            <a:ext cx="597840" cy="540104"/>
          </a:xfrm>
          <a:custGeom>
            <a:avLst/>
            <a:gdLst>
              <a:gd name="connsiteX0" fmla="*/ 28344 w 509451"/>
              <a:gd name="connsiteY0" fmla="*/ 0 h 459661"/>
              <a:gd name="connsiteX1" fmla="*/ 481108 w 509451"/>
              <a:gd name="connsiteY1" fmla="*/ 0 h 459661"/>
              <a:gd name="connsiteX2" fmla="*/ 509451 w 509451"/>
              <a:gd name="connsiteY2" fmla="*/ 28344 h 459661"/>
              <a:gd name="connsiteX3" fmla="*/ 509451 w 509451"/>
              <a:gd name="connsiteY3" fmla="*/ 332765 h 459661"/>
              <a:gd name="connsiteX4" fmla="*/ 481108 w 509451"/>
              <a:gd name="connsiteY4" fmla="*/ 361109 h 459661"/>
              <a:gd name="connsiteX5" fmla="*/ 313285 w 509451"/>
              <a:gd name="connsiteY5" fmla="*/ 361109 h 459661"/>
              <a:gd name="connsiteX6" fmla="*/ 256124 w 509451"/>
              <a:gd name="connsiteY6" fmla="*/ 459661 h 459661"/>
              <a:gd name="connsiteX7" fmla="*/ 198965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8" y="0"/>
                </a:lnTo>
                <a:cubicBezTo>
                  <a:pt x="496761" y="0"/>
                  <a:pt x="509451" y="12690"/>
                  <a:pt x="509451" y="28344"/>
                </a:cubicBezTo>
                <a:lnTo>
                  <a:pt x="509451" y="332765"/>
                </a:lnTo>
                <a:cubicBezTo>
                  <a:pt x="509451" y="348419"/>
                  <a:pt x="496761" y="361109"/>
                  <a:pt x="481108" y="361109"/>
                </a:cubicBezTo>
                <a:lnTo>
                  <a:pt x="313285" y="361109"/>
                </a:lnTo>
                <a:lnTo>
                  <a:pt x="256124" y="459661"/>
                </a:lnTo>
                <a:lnTo>
                  <a:pt x="198965"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a:defRPr/>
            </a:pPr>
            <a:r>
              <a:rPr lang="en-US" altLang="zh-CN" sz="2000">
                <a:solidFill>
                  <a:schemeClr val="bg1"/>
                </a:solidFill>
                <a:cs typeface="+mn-ea"/>
                <a:sym typeface="+mn-lt"/>
              </a:rPr>
              <a:t>03</a:t>
            </a:r>
            <a:endParaRPr lang="zh-CN" altLang="en-US" sz="2000">
              <a:solidFill>
                <a:schemeClr val="bg1"/>
              </a:solidFill>
              <a:cs typeface="+mn-ea"/>
              <a:sym typeface="+mn-lt"/>
            </a:endParaRPr>
          </a:p>
        </p:txBody>
      </p:sp>
      <p:sp>
        <p:nvSpPr>
          <p:cNvPr id="19" name="MH_Other_4"/>
          <p:cNvSpPr/>
          <p:nvPr>
            <p:custDataLst>
              <p:tags r:id="rId10"/>
            </p:custDataLst>
          </p:nvPr>
        </p:nvSpPr>
        <p:spPr>
          <a:xfrm>
            <a:off x="3567801" y="3889390"/>
            <a:ext cx="597840" cy="538241"/>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a:defRPr/>
            </a:pPr>
            <a:r>
              <a:rPr lang="en-US" altLang="zh-CN" sz="2000">
                <a:solidFill>
                  <a:schemeClr val="bg1"/>
                </a:solidFill>
                <a:cs typeface="+mn-ea"/>
                <a:sym typeface="+mn-lt"/>
              </a:rPr>
              <a:t>04</a:t>
            </a:r>
            <a:endParaRPr lang="zh-CN" altLang="en-US" sz="2000">
              <a:solidFill>
                <a:schemeClr val="bg1"/>
              </a:solidFill>
              <a:cs typeface="+mn-ea"/>
              <a:sym typeface="+mn-lt"/>
            </a:endParaRPr>
          </a:p>
        </p:txBody>
      </p:sp>
      <p:sp>
        <p:nvSpPr>
          <p:cNvPr id="20" name="MH_Other_5"/>
          <p:cNvSpPr/>
          <p:nvPr>
            <p:custDataLst>
              <p:tags r:id="rId11"/>
            </p:custDataLst>
          </p:nvPr>
        </p:nvSpPr>
        <p:spPr>
          <a:xfrm>
            <a:off x="6592382" y="3889390"/>
            <a:ext cx="597840" cy="538241"/>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a:defRPr/>
            </a:pPr>
            <a:r>
              <a:rPr lang="en-US" altLang="zh-CN" sz="2000">
                <a:solidFill>
                  <a:schemeClr val="bg1"/>
                </a:solidFill>
                <a:cs typeface="+mn-ea"/>
                <a:sym typeface="+mn-lt"/>
              </a:rPr>
              <a:t>05</a:t>
            </a:r>
            <a:endParaRPr lang="zh-CN" altLang="en-US" sz="2000">
              <a:solidFill>
                <a:schemeClr val="bg1"/>
              </a:solidFill>
              <a:cs typeface="+mn-ea"/>
              <a:sym typeface="+mn-lt"/>
            </a:endParaRPr>
          </a:p>
        </p:txBody>
      </p:sp>
      <p:sp>
        <p:nvSpPr>
          <p:cNvPr id="21" name="MH_Other_6"/>
          <p:cNvSpPr/>
          <p:nvPr>
            <p:custDataLst>
              <p:tags r:id="rId12"/>
            </p:custDataLst>
          </p:nvPr>
        </p:nvSpPr>
        <p:spPr>
          <a:xfrm>
            <a:off x="9616963" y="3889390"/>
            <a:ext cx="597840" cy="538241"/>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a:defRPr/>
            </a:pPr>
            <a:r>
              <a:rPr lang="en-US" altLang="zh-CN" sz="2000">
                <a:solidFill>
                  <a:schemeClr val="bg1"/>
                </a:solidFill>
                <a:cs typeface="+mn-ea"/>
                <a:sym typeface="+mn-lt"/>
              </a:rPr>
              <a:t>06</a:t>
            </a:r>
            <a:endParaRPr lang="zh-CN" altLang="en-US" sz="2000">
              <a:solidFill>
                <a:schemeClr val="bg1"/>
              </a:solidFill>
              <a:cs typeface="+mn-ea"/>
              <a:sym typeface="+mn-lt"/>
            </a:endParaRPr>
          </a:p>
        </p:txBody>
      </p:sp>
      <p:sp>
        <p:nvSpPr>
          <p:cNvPr id="22" name="文本框 21"/>
          <p:cNvSpPr txBox="1"/>
          <p:nvPr/>
        </p:nvSpPr>
        <p:spPr>
          <a:xfrm>
            <a:off x="1881731" y="233228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23" name="文本框 22"/>
          <p:cNvSpPr txBox="1"/>
          <p:nvPr/>
        </p:nvSpPr>
        <p:spPr>
          <a:xfrm>
            <a:off x="4906312" y="233228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24" name="文本框 23"/>
          <p:cNvSpPr txBox="1"/>
          <p:nvPr/>
        </p:nvSpPr>
        <p:spPr>
          <a:xfrm>
            <a:off x="7942355" y="233228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25" name="文本框 24"/>
          <p:cNvSpPr txBox="1"/>
          <p:nvPr/>
        </p:nvSpPr>
        <p:spPr>
          <a:xfrm>
            <a:off x="1881731" y="445854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26" name="文本框 25"/>
          <p:cNvSpPr txBox="1"/>
          <p:nvPr/>
        </p:nvSpPr>
        <p:spPr>
          <a:xfrm>
            <a:off x="4906312" y="445854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27" name="文本框 26"/>
          <p:cNvSpPr txBox="1"/>
          <p:nvPr/>
        </p:nvSpPr>
        <p:spPr>
          <a:xfrm>
            <a:off x="7942355" y="4458541"/>
            <a:ext cx="2283910" cy="1089529"/>
          </a:xfrm>
          <a:prstGeom prst="rect">
            <a:avLst/>
          </a:prstGeom>
          <a:noFill/>
        </p:spPr>
        <p:txBody>
          <a:bodyPr wrap="square" rtlCol="0">
            <a:spAutoFit/>
          </a:bodyPr>
          <a:lstStyle/>
          <a:p>
            <a:pPr algn="just">
              <a:lnSpc>
                <a:spcPct val="12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Tree>
    <p:extLst>
      <p:ext uri="{BB962C8B-B14F-4D97-AF65-F5344CB8AC3E}">
        <p14:creationId xmlns:p14="http://schemas.microsoft.com/office/powerpoint/2010/main" val="3794826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添加论文内容第二部分标题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08888" y="125190"/>
            <a:ext cx="638977" cy="638977"/>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19358"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3550556" y="2597149"/>
              <a:ext cx="925796" cy="881048"/>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0" name="矩形 9"/>
          <p:cNvSpPr/>
          <p:nvPr/>
        </p:nvSpPr>
        <p:spPr>
          <a:xfrm>
            <a:off x="0" y="1969407"/>
            <a:ext cx="12192000" cy="32512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KSO_Shape"/>
          <p:cNvSpPr>
            <a:spLocks/>
          </p:cNvSpPr>
          <p:nvPr/>
        </p:nvSpPr>
        <p:spPr bwMode="auto">
          <a:xfrm>
            <a:off x="1145186" y="2436263"/>
            <a:ext cx="1260561" cy="94332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mn-lt"/>
              <a:ea typeface="+mn-ea"/>
              <a:cs typeface="+mn-ea"/>
              <a:sym typeface="+mn-lt"/>
            </a:endParaRPr>
          </a:p>
        </p:txBody>
      </p:sp>
      <p:sp>
        <p:nvSpPr>
          <p:cNvPr id="12" name="KSO_Shape"/>
          <p:cNvSpPr>
            <a:spLocks/>
          </p:cNvSpPr>
          <p:nvPr/>
        </p:nvSpPr>
        <p:spPr bwMode="auto">
          <a:xfrm>
            <a:off x="4502047" y="2436262"/>
            <a:ext cx="471660" cy="943319"/>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sp>
        <p:nvSpPr>
          <p:cNvPr id="13" name="KSO_Shape"/>
          <p:cNvSpPr>
            <a:spLocks/>
          </p:cNvSpPr>
          <p:nvPr/>
        </p:nvSpPr>
        <p:spPr bwMode="auto">
          <a:xfrm>
            <a:off x="7070007" y="2436262"/>
            <a:ext cx="896154" cy="943320"/>
          </a:xfrm>
          <a:custGeom>
            <a:avLst/>
            <a:gdLst>
              <a:gd name="T0" fmla="*/ 68306812 w 5831"/>
              <a:gd name="T1" fmla="*/ 194929901 h 6140"/>
              <a:gd name="T2" fmla="*/ 84877616 w 5831"/>
              <a:gd name="T3" fmla="*/ 273864227 h 6140"/>
              <a:gd name="T4" fmla="*/ 84877616 w 5831"/>
              <a:gd name="T5" fmla="*/ 0 h 6140"/>
              <a:gd name="T6" fmla="*/ 368221276 w 5831"/>
              <a:gd name="T7" fmla="*/ 0 h 6140"/>
              <a:gd name="T8" fmla="*/ 374387027 w 5831"/>
              <a:gd name="T9" fmla="*/ 1540134 h 6140"/>
              <a:gd name="T10" fmla="*/ 478918634 w 5831"/>
              <a:gd name="T11" fmla="*/ 55157817 h 6140"/>
              <a:gd name="T12" fmla="*/ 478918634 w 5831"/>
              <a:gd name="T13" fmla="*/ 273864227 h 6140"/>
              <a:gd name="T14" fmla="*/ 495200487 w 5831"/>
              <a:gd name="T15" fmla="*/ 194929901 h 6140"/>
              <a:gd name="T16" fmla="*/ 548863252 w 5831"/>
              <a:gd name="T17" fmla="*/ 194929901 h 6140"/>
              <a:gd name="T18" fmla="*/ 551657176 w 5831"/>
              <a:gd name="T19" fmla="*/ 212642057 h 6140"/>
              <a:gd name="T20" fmla="*/ 554162148 w 5831"/>
              <a:gd name="T21" fmla="*/ 230257722 h 6140"/>
              <a:gd name="T22" fmla="*/ 556281644 w 5831"/>
              <a:gd name="T23" fmla="*/ 247969879 h 6140"/>
              <a:gd name="T24" fmla="*/ 558112189 w 5831"/>
              <a:gd name="T25" fmla="*/ 265585854 h 6140"/>
              <a:gd name="T26" fmla="*/ 559653782 w 5831"/>
              <a:gd name="T27" fmla="*/ 283201830 h 6140"/>
              <a:gd name="T28" fmla="*/ 560713374 w 5831"/>
              <a:gd name="T29" fmla="*/ 300817495 h 6140"/>
              <a:gd name="T30" fmla="*/ 561387802 w 5831"/>
              <a:gd name="T31" fmla="*/ 318433471 h 6140"/>
              <a:gd name="T32" fmla="*/ 561773278 w 5831"/>
              <a:gd name="T33" fmla="*/ 336145627 h 6140"/>
              <a:gd name="T34" fmla="*/ 561773278 w 5831"/>
              <a:gd name="T35" fmla="*/ 353761603 h 6140"/>
              <a:gd name="T36" fmla="*/ 561195374 w 5831"/>
              <a:gd name="T37" fmla="*/ 371377268 h 6140"/>
              <a:gd name="T38" fmla="*/ 560328209 w 5831"/>
              <a:gd name="T39" fmla="*/ 389089424 h 6140"/>
              <a:gd name="T40" fmla="*/ 558979354 w 5831"/>
              <a:gd name="T41" fmla="*/ 406609219 h 6140"/>
              <a:gd name="T42" fmla="*/ 557148809 w 5831"/>
              <a:gd name="T43" fmla="*/ 424321375 h 6140"/>
              <a:gd name="T44" fmla="*/ 554836575 w 5831"/>
              <a:gd name="T45" fmla="*/ 441937041 h 6140"/>
              <a:gd name="T46" fmla="*/ 552042651 w 5831"/>
              <a:gd name="T47" fmla="*/ 459553016 h 6140"/>
              <a:gd name="T48" fmla="*/ 548863252 w 5831"/>
              <a:gd name="T49" fmla="*/ 477265173 h 6140"/>
              <a:gd name="T50" fmla="*/ 478918634 w 5831"/>
              <a:gd name="T51" fmla="*/ 591046417 h 6140"/>
              <a:gd name="T52" fmla="*/ 84877616 w 5831"/>
              <a:gd name="T53" fmla="*/ 591046417 h 6140"/>
              <a:gd name="T54" fmla="*/ 16474591 w 5831"/>
              <a:gd name="T55" fmla="*/ 477265173 h 6140"/>
              <a:gd name="T56" fmla="*/ 14451308 w 5831"/>
              <a:gd name="T57" fmla="*/ 468505275 h 6140"/>
              <a:gd name="T58" fmla="*/ 10886743 w 5831"/>
              <a:gd name="T59" fmla="*/ 451178152 h 6140"/>
              <a:gd name="T60" fmla="*/ 7803868 w 5831"/>
              <a:gd name="T61" fmla="*/ 433754849 h 6140"/>
              <a:gd name="T62" fmla="*/ 5202372 w 5831"/>
              <a:gd name="T63" fmla="*/ 416331545 h 6140"/>
              <a:gd name="T64" fmla="*/ 3179400 w 5831"/>
              <a:gd name="T65" fmla="*/ 398812060 h 6140"/>
              <a:gd name="T66" fmla="*/ 1637807 w 5831"/>
              <a:gd name="T67" fmla="*/ 381196085 h 6140"/>
              <a:gd name="T68" fmla="*/ 577903 w 5831"/>
              <a:gd name="T69" fmla="*/ 363772781 h 6140"/>
              <a:gd name="T70" fmla="*/ 96214 w 5831"/>
              <a:gd name="T71" fmla="*/ 346156805 h 6140"/>
              <a:gd name="T72" fmla="*/ 96214 w 5831"/>
              <a:gd name="T73" fmla="*/ 328444649 h 6140"/>
              <a:gd name="T74" fmla="*/ 577903 w 5831"/>
              <a:gd name="T75" fmla="*/ 310828673 h 6140"/>
              <a:gd name="T76" fmla="*/ 1541593 w 5831"/>
              <a:gd name="T77" fmla="*/ 293020336 h 6140"/>
              <a:gd name="T78" fmla="*/ 3082875 w 5831"/>
              <a:gd name="T79" fmla="*/ 275308180 h 6140"/>
              <a:gd name="T80" fmla="*/ 5202372 w 5831"/>
              <a:gd name="T81" fmla="*/ 257499843 h 6140"/>
              <a:gd name="T82" fmla="*/ 7803868 w 5831"/>
              <a:gd name="T83" fmla="*/ 239691506 h 6140"/>
              <a:gd name="T84" fmla="*/ 10790219 w 5831"/>
              <a:gd name="T85" fmla="*/ 221883169 h 6140"/>
              <a:gd name="T86" fmla="*/ 14451308 w 5831"/>
              <a:gd name="T87" fmla="*/ 203978340 h 6140"/>
              <a:gd name="T88" fmla="*/ 16474591 w 5831"/>
              <a:gd name="T89" fmla="*/ 194929901 h 6140"/>
              <a:gd name="T90" fmla="*/ 123607384 w 5831"/>
              <a:gd name="T91" fmla="*/ 420855765 h 6140"/>
              <a:gd name="T92" fmla="*/ 440285390 w 5831"/>
              <a:gd name="T93" fmla="*/ 552541837 h 6140"/>
              <a:gd name="T94" fmla="*/ 440285390 w 5831"/>
              <a:gd name="T95" fmla="*/ 420855765 h 6140"/>
              <a:gd name="T96" fmla="*/ 442212149 w 5831"/>
              <a:gd name="T97" fmla="*/ 273864227 h 6140"/>
              <a:gd name="T98" fmla="*/ 365138090 w 5831"/>
              <a:gd name="T99" fmla="*/ 38504580 h 6140"/>
              <a:gd name="T100" fmla="*/ 123607384 w 5831"/>
              <a:gd name="T101" fmla="*/ 273864227 h 6140"/>
              <a:gd name="T102" fmla="*/ 433155950 w 5831"/>
              <a:gd name="T103" fmla="*/ 319588571 h 6140"/>
              <a:gd name="T104" fmla="*/ 452231727 w 5831"/>
              <a:gd name="T105" fmla="*/ 345482919 h 6140"/>
              <a:gd name="T106" fmla="*/ 495200487 w 5831"/>
              <a:gd name="T107" fmla="*/ 345482919 h 6140"/>
              <a:gd name="T108" fmla="*/ 478918634 w 5831"/>
              <a:gd name="T109" fmla="*/ 319588571 h 6140"/>
              <a:gd name="T110" fmla="*/ 433155950 w 5831"/>
              <a:gd name="T111" fmla="*/ 319588571 h 61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31" h="6140">
                <a:moveTo>
                  <a:pt x="171" y="2025"/>
                </a:moveTo>
                <a:lnTo>
                  <a:pt x="709" y="2025"/>
                </a:lnTo>
                <a:lnTo>
                  <a:pt x="709" y="2845"/>
                </a:lnTo>
                <a:lnTo>
                  <a:pt x="881" y="2845"/>
                </a:lnTo>
                <a:lnTo>
                  <a:pt x="881" y="138"/>
                </a:lnTo>
                <a:lnTo>
                  <a:pt x="881" y="0"/>
                </a:lnTo>
                <a:lnTo>
                  <a:pt x="1021" y="0"/>
                </a:lnTo>
                <a:lnTo>
                  <a:pt x="3822" y="0"/>
                </a:lnTo>
                <a:lnTo>
                  <a:pt x="3855" y="0"/>
                </a:lnTo>
                <a:lnTo>
                  <a:pt x="3886" y="16"/>
                </a:lnTo>
                <a:lnTo>
                  <a:pt x="4896" y="535"/>
                </a:lnTo>
                <a:lnTo>
                  <a:pt x="4971" y="573"/>
                </a:lnTo>
                <a:lnTo>
                  <a:pt x="4971" y="658"/>
                </a:lnTo>
                <a:lnTo>
                  <a:pt x="4971" y="2845"/>
                </a:lnTo>
                <a:lnTo>
                  <a:pt x="5140" y="2845"/>
                </a:lnTo>
                <a:lnTo>
                  <a:pt x="5140" y="2025"/>
                </a:lnTo>
                <a:lnTo>
                  <a:pt x="5697" y="2025"/>
                </a:lnTo>
                <a:lnTo>
                  <a:pt x="5712" y="2117"/>
                </a:lnTo>
                <a:lnTo>
                  <a:pt x="5726" y="2209"/>
                </a:lnTo>
                <a:lnTo>
                  <a:pt x="5739" y="2301"/>
                </a:lnTo>
                <a:lnTo>
                  <a:pt x="5752" y="2392"/>
                </a:lnTo>
                <a:lnTo>
                  <a:pt x="5764" y="2483"/>
                </a:lnTo>
                <a:lnTo>
                  <a:pt x="5774" y="2576"/>
                </a:lnTo>
                <a:lnTo>
                  <a:pt x="5784" y="2667"/>
                </a:lnTo>
                <a:lnTo>
                  <a:pt x="5793" y="2759"/>
                </a:lnTo>
                <a:lnTo>
                  <a:pt x="5802" y="2850"/>
                </a:lnTo>
                <a:lnTo>
                  <a:pt x="5809" y="2942"/>
                </a:lnTo>
                <a:lnTo>
                  <a:pt x="5815" y="3034"/>
                </a:lnTo>
                <a:lnTo>
                  <a:pt x="5820" y="3125"/>
                </a:lnTo>
                <a:lnTo>
                  <a:pt x="5824" y="3217"/>
                </a:lnTo>
                <a:lnTo>
                  <a:pt x="5827" y="3308"/>
                </a:lnTo>
                <a:lnTo>
                  <a:pt x="5830" y="3400"/>
                </a:lnTo>
                <a:lnTo>
                  <a:pt x="5831" y="3492"/>
                </a:lnTo>
                <a:lnTo>
                  <a:pt x="5831" y="3584"/>
                </a:lnTo>
                <a:lnTo>
                  <a:pt x="5831" y="3675"/>
                </a:lnTo>
                <a:lnTo>
                  <a:pt x="5829" y="3766"/>
                </a:lnTo>
                <a:lnTo>
                  <a:pt x="5825" y="3858"/>
                </a:lnTo>
                <a:lnTo>
                  <a:pt x="5821" y="3950"/>
                </a:lnTo>
                <a:lnTo>
                  <a:pt x="5816" y="4042"/>
                </a:lnTo>
                <a:lnTo>
                  <a:pt x="5810" y="4133"/>
                </a:lnTo>
                <a:lnTo>
                  <a:pt x="5802" y="4224"/>
                </a:lnTo>
                <a:lnTo>
                  <a:pt x="5793" y="4316"/>
                </a:lnTo>
                <a:lnTo>
                  <a:pt x="5783" y="4408"/>
                </a:lnTo>
                <a:lnTo>
                  <a:pt x="5772" y="4500"/>
                </a:lnTo>
                <a:lnTo>
                  <a:pt x="5759" y="4591"/>
                </a:lnTo>
                <a:lnTo>
                  <a:pt x="5745" y="4682"/>
                </a:lnTo>
                <a:lnTo>
                  <a:pt x="5730" y="4774"/>
                </a:lnTo>
                <a:lnTo>
                  <a:pt x="5714" y="4866"/>
                </a:lnTo>
                <a:lnTo>
                  <a:pt x="5697" y="4958"/>
                </a:lnTo>
                <a:lnTo>
                  <a:pt x="4971" y="4958"/>
                </a:lnTo>
                <a:lnTo>
                  <a:pt x="4971" y="6140"/>
                </a:lnTo>
                <a:lnTo>
                  <a:pt x="881" y="6140"/>
                </a:lnTo>
                <a:lnTo>
                  <a:pt x="881" y="4958"/>
                </a:lnTo>
                <a:lnTo>
                  <a:pt x="171" y="4958"/>
                </a:lnTo>
                <a:lnTo>
                  <a:pt x="150" y="4867"/>
                </a:lnTo>
                <a:lnTo>
                  <a:pt x="131" y="4777"/>
                </a:lnTo>
                <a:lnTo>
                  <a:pt x="113" y="4687"/>
                </a:lnTo>
                <a:lnTo>
                  <a:pt x="97" y="4597"/>
                </a:lnTo>
                <a:lnTo>
                  <a:pt x="81" y="4506"/>
                </a:lnTo>
                <a:lnTo>
                  <a:pt x="68" y="4415"/>
                </a:lnTo>
                <a:lnTo>
                  <a:pt x="54" y="4325"/>
                </a:lnTo>
                <a:lnTo>
                  <a:pt x="43" y="4233"/>
                </a:lnTo>
                <a:lnTo>
                  <a:pt x="33" y="4143"/>
                </a:lnTo>
                <a:lnTo>
                  <a:pt x="24" y="4052"/>
                </a:lnTo>
                <a:lnTo>
                  <a:pt x="17" y="3960"/>
                </a:lnTo>
                <a:lnTo>
                  <a:pt x="11" y="3870"/>
                </a:lnTo>
                <a:lnTo>
                  <a:pt x="6" y="3779"/>
                </a:lnTo>
                <a:lnTo>
                  <a:pt x="3" y="3687"/>
                </a:lnTo>
                <a:lnTo>
                  <a:pt x="1" y="3596"/>
                </a:lnTo>
                <a:lnTo>
                  <a:pt x="0" y="3504"/>
                </a:lnTo>
                <a:lnTo>
                  <a:pt x="1" y="3412"/>
                </a:lnTo>
                <a:lnTo>
                  <a:pt x="3" y="3320"/>
                </a:lnTo>
                <a:lnTo>
                  <a:pt x="6" y="3229"/>
                </a:lnTo>
                <a:lnTo>
                  <a:pt x="11" y="3137"/>
                </a:lnTo>
                <a:lnTo>
                  <a:pt x="16" y="3044"/>
                </a:lnTo>
                <a:lnTo>
                  <a:pt x="24" y="2953"/>
                </a:lnTo>
                <a:lnTo>
                  <a:pt x="32" y="2860"/>
                </a:lnTo>
                <a:lnTo>
                  <a:pt x="42" y="2768"/>
                </a:lnTo>
                <a:lnTo>
                  <a:pt x="54" y="2675"/>
                </a:lnTo>
                <a:lnTo>
                  <a:pt x="66" y="2583"/>
                </a:lnTo>
                <a:lnTo>
                  <a:pt x="81" y="2490"/>
                </a:lnTo>
                <a:lnTo>
                  <a:pt x="95" y="2398"/>
                </a:lnTo>
                <a:lnTo>
                  <a:pt x="112" y="2305"/>
                </a:lnTo>
                <a:lnTo>
                  <a:pt x="131" y="2212"/>
                </a:lnTo>
                <a:lnTo>
                  <a:pt x="150" y="2119"/>
                </a:lnTo>
                <a:lnTo>
                  <a:pt x="171" y="2025"/>
                </a:lnTo>
                <a:close/>
                <a:moveTo>
                  <a:pt x="4570" y="4372"/>
                </a:moveTo>
                <a:lnTo>
                  <a:pt x="1283" y="4372"/>
                </a:lnTo>
                <a:lnTo>
                  <a:pt x="1283" y="5740"/>
                </a:lnTo>
                <a:lnTo>
                  <a:pt x="4570" y="5740"/>
                </a:lnTo>
                <a:lnTo>
                  <a:pt x="4570" y="4372"/>
                </a:lnTo>
                <a:close/>
                <a:moveTo>
                  <a:pt x="1283" y="2845"/>
                </a:moveTo>
                <a:lnTo>
                  <a:pt x="4590" y="2845"/>
                </a:lnTo>
                <a:lnTo>
                  <a:pt x="4590" y="845"/>
                </a:lnTo>
                <a:lnTo>
                  <a:pt x="3790" y="400"/>
                </a:lnTo>
                <a:lnTo>
                  <a:pt x="1283" y="400"/>
                </a:lnTo>
                <a:lnTo>
                  <a:pt x="1283" y="2845"/>
                </a:lnTo>
                <a:close/>
                <a:moveTo>
                  <a:pt x="4496" y="3320"/>
                </a:moveTo>
                <a:lnTo>
                  <a:pt x="4496" y="3589"/>
                </a:lnTo>
                <a:lnTo>
                  <a:pt x="4694" y="3589"/>
                </a:lnTo>
                <a:lnTo>
                  <a:pt x="4971" y="3589"/>
                </a:lnTo>
                <a:lnTo>
                  <a:pt x="5140" y="3589"/>
                </a:lnTo>
                <a:lnTo>
                  <a:pt x="5140" y="3320"/>
                </a:lnTo>
                <a:lnTo>
                  <a:pt x="4971" y="3320"/>
                </a:lnTo>
                <a:lnTo>
                  <a:pt x="4694" y="3320"/>
                </a:lnTo>
                <a:lnTo>
                  <a:pt x="4496" y="3320"/>
                </a:ln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mn-lt"/>
              <a:ea typeface="+mn-ea"/>
              <a:cs typeface="+mn-ea"/>
              <a:sym typeface="+mn-lt"/>
            </a:endParaRPr>
          </a:p>
        </p:txBody>
      </p:sp>
      <p:sp>
        <p:nvSpPr>
          <p:cNvPr id="14" name="KSO_Shape"/>
          <p:cNvSpPr/>
          <p:nvPr/>
        </p:nvSpPr>
        <p:spPr>
          <a:xfrm flipH="1">
            <a:off x="10062460" y="2399238"/>
            <a:ext cx="1100840" cy="1003599"/>
          </a:xfrm>
          <a:custGeom>
            <a:avLst/>
            <a:gdLst/>
            <a:ahLst/>
            <a:cxnLst/>
            <a:rect l="l" t="t" r="r" b="b"/>
            <a:pathLst>
              <a:path w="1301527" h="1186978">
                <a:moveTo>
                  <a:pt x="744913" y="309576"/>
                </a:moveTo>
                <a:lnTo>
                  <a:pt x="744913" y="877403"/>
                </a:lnTo>
                <a:lnTo>
                  <a:pt x="1001726" y="719489"/>
                </a:lnTo>
                <a:lnTo>
                  <a:pt x="1259526" y="719489"/>
                </a:lnTo>
                <a:cubicBezTo>
                  <a:pt x="1282723" y="719489"/>
                  <a:pt x="1301527" y="700685"/>
                  <a:pt x="1301527" y="677488"/>
                </a:cubicBezTo>
                <a:lnTo>
                  <a:pt x="1301527" y="509490"/>
                </a:lnTo>
                <a:cubicBezTo>
                  <a:pt x="1301527" y="486293"/>
                  <a:pt x="1282723" y="467489"/>
                  <a:pt x="1259526" y="467489"/>
                </a:cubicBezTo>
                <a:lnTo>
                  <a:pt x="1001724" y="467489"/>
                </a:lnTo>
                <a:close/>
                <a:moveTo>
                  <a:pt x="486516" y="175870"/>
                </a:moveTo>
                <a:cubicBezTo>
                  <a:pt x="371649" y="278215"/>
                  <a:pt x="300385" y="427530"/>
                  <a:pt x="300385" y="593488"/>
                </a:cubicBezTo>
                <a:cubicBezTo>
                  <a:pt x="300385" y="759449"/>
                  <a:pt x="371649" y="908762"/>
                  <a:pt x="486516" y="1011109"/>
                </a:cubicBezTo>
                <a:lnTo>
                  <a:pt x="609421" y="924274"/>
                </a:lnTo>
                <a:cubicBezTo>
                  <a:pt x="509665" y="848549"/>
                  <a:pt x="446248" y="728424"/>
                  <a:pt x="446248" y="593488"/>
                </a:cubicBezTo>
                <a:cubicBezTo>
                  <a:pt x="446248" y="458553"/>
                  <a:pt x="509665" y="338428"/>
                  <a:pt x="609421" y="262704"/>
                </a:cubicBezTo>
                <a:close/>
                <a:moveTo>
                  <a:pt x="237591" y="0"/>
                </a:moveTo>
                <a:cubicBezTo>
                  <a:pt x="89700" y="153897"/>
                  <a:pt x="0" y="363218"/>
                  <a:pt x="0" y="593490"/>
                </a:cubicBezTo>
                <a:cubicBezTo>
                  <a:pt x="0" y="823760"/>
                  <a:pt x="89700" y="1033081"/>
                  <a:pt x="237589" y="1186978"/>
                </a:cubicBezTo>
                <a:lnTo>
                  <a:pt x="362934" y="1098420"/>
                </a:lnTo>
                <a:cubicBezTo>
                  <a:pt x="233669" y="969220"/>
                  <a:pt x="153719" y="790692"/>
                  <a:pt x="153719" y="593490"/>
                </a:cubicBezTo>
                <a:cubicBezTo>
                  <a:pt x="153719" y="396288"/>
                  <a:pt x="233671" y="217758"/>
                  <a:pt x="362936" y="885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15" name="文本框 14"/>
          <p:cNvSpPr txBox="1"/>
          <p:nvPr/>
        </p:nvSpPr>
        <p:spPr>
          <a:xfrm>
            <a:off x="601743" y="3903864"/>
            <a:ext cx="2183895" cy="867930"/>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请在这里添加相应的文字内容请在这里添加相应的文字内容</a:t>
            </a:r>
          </a:p>
        </p:txBody>
      </p:sp>
      <p:sp>
        <p:nvSpPr>
          <p:cNvPr id="16" name="文本框 15"/>
          <p:cNvSpPr txBox="1"/>
          <p:nvPr/>
        </p:nvSpPr>
        <p:spPr>
          <a:xfrm>
            <a:off x="575436" y="3543473"/>
            <a:ext cx="2236510" cy="400110"/>
          </a:xfrm>
          <a:prstGeom prst="rect">
            <a:avLst/>
          </a:prstGeom>
          <a:noFill/>
        </p:spPr>
        <p:txBody>
          <a:bodyPr wrap="none" rtlCol="0">
            <a:spAutoFit/>
          </a:bodyPr>
          <a:lstStyle/>
          <a:p>
            <a:pPr algn="ctr"/>
            <a:r>
              <a:rPr lang="zh-CN" altLang="en-US" sz="2000" b="1" dirty="0">
                <a:solidFill>
                  <a:schemeClr val="bg1"/>
                </a:solidFill>
                <a:cs typeface="+mn-ea"/>
                <a:sym typeface="+mn-lt"/>
              </a:rPr>
              <a:t>请在这里添加标题</a:t>
            </a:r>
          </a:p>
        </p:txBody>
      </p:sp>
      <p:sp>
        <p:nvSpPr>
          <p:cNvPr id="17" name="文本框 16"/>
          <p:cNvSpPr txBox="1"/>
          <p:nvPr/>
        </p:nvSpPr>
        <p:spPr>
          <a:xfrm>
            <a:off x="3611643" y="3903864"/>
            <a:ext cx="2183895" cy="867930"/>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请在这里添加相应的文字内容请在这里添加相应的文字内容</a:t>
            </a:r>
          </a:p>
        </p:txBody>
      </p:sp>
      <p:sp>
        <p:nvSpPr>
          <p:cNvPr id="18" name="文本框 17"/>
          <p:cNvSpPr txBox="1"/>
          <p:nvPr/>
        </p:nvSpPr>
        <p:spPr>
          <a:xfrm>
            <a:off x="3585336" y="3543473"/>
            <a:ext cx="2236510" cy="400110"/>
          </a:xfrm>
          <a:prstGeom prst="rect">
            <a:avLst/>
          </a:prstGeom>
          <a:noFill/>
        </p:spPr>
        <p:txBody>
          <a:bodyPr wrap="none" rtlCol="0">
            <a:spAutoFit/>
          </a:bodyPr>
          <a:lstStyle/>
          <a:p>
            <a:pPr algn="ctr"/>
            <a:r>
              <a:rPr lang="zh-CN" altLang="en-US" sz="2000" b="1" dirty="0">
                <a:solidFill>
                  <a:schemeClr val="bg1"/>
                </a:solidFill>
                <a:cs typeface="+mn-ea"/>
                <a:sym typeface="+mn-lt"/>
              </a:rPr>
              <a:t>请在这里添加标题</a:t>
            </a:r>
          </a:p>
        </p:txBody>
      </p:sp>
      <p:sp>
        <p:nvSpPr>
          <p:cNvPr id="19" name="文本框 18"/>
          <p:cNvSpPr txBox="1"/>
          <p:nvPr/>
        </p:nvSpPr>
        <p:spPr>
          <a:xfrm>
            <a:off x="6392943" y="3903864"/>
            <a:ext cx="2183895" cy="867930"/>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请在这里添加相应的文字内容请在这里添加相应的文字内容</a:t>
            </a:r>
          </a:p>
        </p:txBody>
      </p:sp>
      <p:sp>
        <p:nvSpPr>
          <p:cNvPr id="20" name="文本框 19"/>
          <p:cNvSpPr txBox="1"/>
          <p:nvPr/>
        </p:nvSpPr>
        <p:spPr>
          <a:xfrm>
            <a:off x="6366636" y="3543473"/>
            <a:ext cx="2236510" cy="400110"/>
          </a:xfrm>
          <a:prstGeom prst="rect">
            <a:avLst/>
          </a:prstGeom>
          <a:noFill/>
        </p:spPr>
        <p:txBody>
          <a:bodyPr wrap="none" rtlCol="0">
            <a:spAutoFit/>
          </a:bodyPr>
          <a:lstStyle/>
          <a:p>
            <a:pPr algn="ctr"/>
            <a:r>
              <a:rPr lang="zh-CN" altLang="en-US" sz="2000" b="1" dirty="0">
                <a:solidFill>
                  <a:schemeClr val="bg1"/>
                </a:solidFill>
                <a:cs typeface="+mn-ea"/>
                <a:sym typeface="+mn-lt"/>
              </a:rPr>
              <a:t>请在这里添加标题</a:t>
            </a:r>
          </a:p>
        </p:txBody>
      </p:sp>
      <p:sp>
        <p:nvSpPr>
          <p:cNvPr id="21" name="文本框 20"/>
          <p:cNvSpPr txBox="1"/>
          <p:nvPr/>
        </p:nvSpPr>
        <p:spPr>
          <a:xfrm>
            <a:off x="9574293" y="3903864"/>
            <a:ext cx="2183895" cy="867930"/>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请在这里添加相应的文字内容请在这里添加相应的文字内容</a:t>
            </a:r>
          </a:p>
        </p:txBody>
      </p:sp>
      <p:sp>
        <p:nvSpPr>
          <p:cNvPr id="22" name="文本框 21"/>
          <p:cNvSpPr txBox="1"/>
          <p:nvPr/>
        </p:nvSpPr>
        <p:spPr>
          <a:xfrm>
            <a:off x="9547986" y="3543473"/>
            <a:ext cx="2236510" cy="400110"/>
          </a:xfrm>
          <a:prstGeom prst="rect">
            <a:avLst/>
          </a:prstGeom>
          <a:noFill/>
        </p:spPr>
        <p:txBody>
          <a:bodyPr wrap="none" rtlCol="0">
            <a:spAutoFit/>
          </a:bodyPr>
          <a:lstStyle/>
          <a:p>
            <a:pPr algn="ctr"/>
            <a:r>
              <a:rPr lang="zh-CN" altLang="en-US" sz="2000" b="1" dirty="0">
                <a:solidFill>
                  <a:schemeClr val="bg1"/>
                </a:solidFill>
                <a:cs typeface="+mn-ea"/>
                <a:sym typeface="+mn-lt"/>
              </a:rPr>
              <a:t>请在这里添加标题</a:t>
            </a:r>
          </a:p>
        </p:txBody>
      </p:sp>
    </p:spTree>
    <p:extLst>
      <p:ext uri="{BB962C8B-B14F-4D97-AF65-F5344CB8AC3E}">
        <p14:creationId xmlns:p14="http://schemas.microsoft.com/office/powerpoint/2010/main" val="1319520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添加论文内容第二部分标题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08888" y="125190"/>
            <a:ext cx="638977" cy="638977"/>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19358"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3550556" y="2597149"/>
              <a:ext cx="925796" cy="881048"/>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10" name="椭圆 9"/>
          <p:cNvSpPr/>
          <p:nvPr/>
        </p:nvSpPr>
        <p:spPr>
          <a:xfrm>
            <a:off x="1829241" y="259941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4176706" y="259941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524171" y="259941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26971" y="259941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KSO_Shape"/>
          <p:cNvSpPr/>
          <p:nvPr/>
        </p:nvSpPr>
        <p:spPr>
          <a:xfrm>
            <a:off x="2251302" y="2962956"/>
            <a:ext cx="578279" cy="695325"/>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15" name="KSO_Shape"/>
          <p:cNvSpPr>
            <a:spLocks/>
          </p:cNvSpPr>
          <p:nvPr/>
        </p:nvSpPr>
        <p:spPr bwMode="auto">
          <a:xfrm>
            <a:off x="6957400" y="2913744"/>
            <a:ext cx="695325" cy="659400"/>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sp>
        <p:nvSpPr>
          <p:cNvPr id="16" name="KSO_Shape"/>
          <p:cNvSpPr/>
          <p:nvPr/>
        </p:nvSpPr>
        <p:spPr>
          <a:xfrm>
            <a:off x="4545828" y="2913743"/>
            <a:ext cx="695325" cy="695325"/>
          </a:xfrm>
          <a:custGeom>
            <a:avLst/>
            <a:gdLst>
              <a:gd name="connsiteX0" fmla="*/ 532395 w 1474634"/>
              <a:gd name="connsiteY0" fmla="*/ 0 h 1474633"/>
              <a:gd name="connsiteX1" fmla="*/ 942238 w 1474634"/>
              <a:gd name="connsiteY1" fmla="*/ 0 h 1474633"/>
              <a:gd name="connsiteX2" fmla="*/ 942238 w 1474634"/>
              <a:gd name="connsiteY2" fmla="*/ 224655 h 1474633"/>
              <a:gd name="connsiteX3" fmla="*/ 942239 w 1474634"/>
              <a:gd name="connsiteY3" fmla="*/ 224655 h 1474633"/>
              <a:gd name="connsiteX4" fmla="*/ 869379 w 1474634"/>
              <a:gd name="connsiteY4" fmla="*/ 275833 h 1474633"/>
              <a:gd name="connsiteX5" fmla="*/ 869379 w 1474634"/>
              <a:gd name="connsiteY5" fmla="*/ 423721 h 1474633"/>
              <a:gd name="connsiteX6" fmla="*/ 869379 w 1474634"/>
              <a:gd name="connsiteY6" fmla="*/ 425884 h 1474633"/>
              <a:gd name="connsiteX7" fmla="*/ 866300 w 1474634"/>
              <a:gd name="connsiteY7" fmla="*/ 425884 h 1474633"/>
              <a:gd name="connsiteX8" fmla="*/ 825423 w 1474634"/>
              <a:gd name="connsiteY8" fmla="*/ 454597 h 1474633"/>
              <a:gd name="connsiteX9" fmla="*/ 825423 w 1474634"/>
              <a:gd name="connsiteY9" fmla="*/ 649211 h 1474633"/>
              <a:gd name="connsiteX10" fmla="*/ 1020038 w 1474634"/>
              <a:gd name="connsiteY10" fmla="*/ 649211 h 1474633"/>
              <a:gd name="connsiteX11" fmla="*/ 1048750 w 1474634"/>
              <a:gd name="connsiteY11" fmla="*/ 608336 h 1474633"/>
              <a:gd name="connsiteX12" fmla="*/ 1048750 w 1474634"/>
              <a:gd name="connsiteY12" fmla="*/ 605257 h 1474633"/>
              <a:gd name="connsiteX13" fmla="*/ 1050912 w 1474634"/>
              <a:gd name="connsiteY13" fmla="*/ 605257 h 1474633"/>
              <a:gd name="connsiteX14" fmla="*/ 1050913 w 1474634"/>
              <a:gd name="connsiteY14" fmla="*/ 605256 h 1474633"/>
              <a:gd name="connsiteX15" fmla="*/ 1050913 w 1474634"/>
              <a:gd name="connsiteY15" fmla="*/ 605257 h 1474633"/>
              <a:gd name="connsiteX16" fmla="*/ 1249979 w 1474634"/>
              <a:gd name="connsiteY16" fmla="*/ 605257 h 1474633"/>
              <a:gd name="connsiteX17" fmla="*/ 1249979 w 1474634"/>
              <a:gd name="connsiteY17" fmla="*/ 605256 h 1474633"/>
              <a:gd name="connsiteX18" fmla="*/ 1198801 w 1474634"/>
              <a:gd name="connsiteY18" fmla="*/ 605256 h 1474633"/>
              <a:gd name="connsiteX19" fmla="*/ 1249979 w 1474634"/>
              <a:gd name="connsiteY19" fmla="*/ 532396 h 1474633"/>
              <a:gd name="connsiteX20" fmla="*/ 1249979 w 1474634"/>
              <a:gd name="connsiteY20" fmla="*/ 532395 h 1474633"/>
              <a:gd name="connsiteX21" fmla="*/ 1474634 w 1474634"/>
              <a:gd name="connsiteY21" fmla="*/ 532395 h 1474633"/>
              <a:gd name="connsiteX22" fmla="*/ 1474634 w 1474634"/>
              <a:gd name="connsiteY22" fmla="*/ 942238 h 1474633"/>
              <a:gd name="connsiteX23" fmla="*/ 1249979 w 1474634"/>
              <a:gd name="connsiteY23" fmla="*/ 942238 h 1474633"/>
              <a:gd name="connsiteX24" fmla="*/ 1249979 w 1474634"/>
              <a:gd name="connsiteY24" fmla="*/ 942239 h 1474633"/>
              <a:gd name="connsiteX25" fmla="*/ 1198801 w 1474634"/>
              <a:gd name="connsiteY25" fmla="*/ 869379 h 1474633"/>
              <a:gd name="connsiteX26" fmla="*/ 1050913 w 1474634"/>
              <a:gd name="connsiteY26" fmla="*/ 869379 h 1474633"/>
              <a:gd name="connsiteX27" fmla="*/ 1048750 w 1474634"/>
              <a:gd name="connsiteY27" fmla="*/ 869379 h 1474633"/>
              <a:gd name="connsiteX28" fmla="*/ 1048750 w 1474634"/>
              <a:gd name="connsiteY28" fmla="*/ 866300 h 1474633"/>
              <a:gd name="connsiteX29" fmla="*/ 1020037 w 1474634"/>
              <a:gd name="connsiteY29" fmla="*/ 825423 h 1474633"/>
              <a:gd name="connsiteX30" fmla="*/ 825423 w 1474634"/>
              <a:gd name="connsiteY30" fmla="*/ 825423 h 1474633"/>
              <a:gd name="connsiteX31" fmla="*/ 825423 w 1474634"/>
              <a:gd name="connsiteY31" fmla="*/ 1020037 h 1474633"/>
              <a:gd name="connsiteX32" fmla="*/ 866300 w 1474634"/>
              <a:gd name="connsiteY32" fmla="*/ 1048749 h 1474633"/>
              <a:gd name="connsiteX33" fmla="*/ 869379 w 1474634"/>
              <a:gd name="connsiteY33" fmla="*/ 1048749 h 1474633"/>
              <a:gd name="connsiteX34" fmla="*/ 869379 w 1474634"/>
              <a:gd name="connsiteY34" fmla="*/ 1050912 h 1474633"/>
              <a:gd name="connsiteX35" fmla="*/ 869379 w 1474634"/>
              <a:gd name="connsiteY35" fmla="*/ 1198800 h 1474633"/>
              <a:gd name="connsiteX36" fmla="*/ 942239 w 1474634"/>
              <a:gd name="connsiteY36" fmla="*/ 1249978 h 1474633"/>
              <a:gd name="connsiteX37" fmla="*/ 942238 w 1474634"/>
              <a:gd name="connsiteY37" fmla="*/ 1249978 h 1474633"/>
              <a:gd name="connsiteX38" fmla="*/ 942238 w 1474634"/>
              <a:gd name="connsiteY38" fmla="*/ 1474633 h 1474633"/>
              <a:gd name="connsiteX39" fmla="*/ 532395 w 1474634"/>
              <a:gd name="connsiteY39" fmla="*/ 1474633 h 1474633"/>
              <a:gd name="connsiteX40" fmla="*/ 532395 w 1474634"/>
              <a:gd name="connsiteY40" fmla="*/ 1249978 h 1474633"/>
              <a:gd name="connsiteX41" fmla="*/ 532396 w 1474634"/>
              <a:gd name="connsiteY41" fmla="*/ 1249978 h 1474633"/>
              <a:gd name="connsiteX42" fmla="*/ 605256 w 1474634"/>
              <a:gd name="connsiteY42" fmla="*/ 1198800 h 1474633"/>
              <a:gd name="connsiteX43" fmla="*/ 605256 w 1474634"/>
              <a:gd name="connsiteY43" fmla="*/ 1249978 h 1474633"/>
              <a:gd name="connsiteX44" fmla="*/ 605257 w 1474634"/>
              <a:gd name="connsiteY44" fmla="*/ 1249978 h 1474633"/>
              <a:gd name="connsiteX45" fmla="*/ 605257 w 1474634"/>
              <a:gd name="connsiteY45" fmla="*/ 1050912 h 1474633"/>
              <a:gd name="connsiteX46" fmla="*/ 605256 w 1474634"/>
              <a:gd name="connsiteY46" fmla="*/ 1050912 h 1474633"/>
              <a:gd name="connsiteX47" fmla="*/ 605257 w 1474634"/>
              <a:gd name="connsiteY47" fmla="*/ 1050911 h 1474633"/>
              <a:gd name="connsiteX48" fmla="*/ 605257 w 1474634"/>
              <a:gd name="connsiteY48" fmla="*/ 1048749 h 1474633"/>
              <a:gd name="connsiteX49" fmla="*/ 608336 w 1474634"/>
              <a:gd name="connsiteY49" fmla="*/ 1048749 h 1474633"/>
              <a:gd name="connsiteX50" fmla="*/ 649211 w 1474634"/>
              <a:gd name="connsiteY50" fmla="*/ 1020038 h 1474633"/>
              <a:gd name="connsiteX51" fmla="*/ 649211 w 1474634"/>
              <a:gd name="connsiteY51" fmla="*/ 825423 h 1474633"/>
              <a:gd name="connsiteX52" fmla="*/ 454596 w 1474634"/>
              <a:gd name="connsiteY52" fmla="*/ 825423 h 1474633"/>
              <a:gd name="connsiteX53" fmla="*/ 425884 w 1474634"/>
              <a:gd name="connsiteY53" fmla="*/ 866300 h 1474633"/>
              <a:gd name="connsiteX54" fmla="*/ 425884 w 1474634"/>
              <a:gd name="connsiteY54" fmla="*/ 869379 h 1474633"/>
              <a:gd name="connsiteX55" fmla="*/ 423721 w 1474634"/>
              <a:gd name="connsiteY55" fmla="*/ 869379 h 1474633"/>
              <a:gd name="connsiteX56" fmla="*/ 275833 w 1474634"/>
              <a:gd name="connsiteY56" fmla="*/ 869379 h 1474633"/>
              <a:gd name="connsiteX57" fmla="*/ 224655 w 1474634"/>
              <a:gd name="connsiteY57" fmla="*/ 942239 h 1474633"/>
              <a:gd name="connsiteX58" fmla="*/ 224655 w 1474634"/>
              <a:gd name="connsiteY58" fmla="*/ 942238 h 1474633"/>
              <a:gd name="connsiteX59" fmla="*/ 0 w 1474634"/>
              <a:gd name="connsiteY59" fmla="*/ 942238 h 1474633"/>
              <a:gd name="connsiteX60" fmla="*/ 0 w 1474634"/>
              <a:gd name="connsiteY60" fmla="*/ 532395 h 1474633"/>
              <a:gd name="connsiteX61" fmla="*/ 224655 w 1474634"/>
              <a:gd name="connsiteY61" fmla="*/ 532395 h 1474633"/>
              <a:gd name="connsiteX62" fmla="*/ 224655 w 1474634"/>
              <a:gd name="connsiteY62" fmla="*/ 532396 h 1474633"/>
              <a:gd name="connsiteX63" fmla="*/ 275833 w 1474634"/>
              <a:gd name="connsiteY63" fmla="*/ 605256 h 1474633"/>
              <a:gd name="connsiteX64" fmla="*/ 224655 w 1474634"/>
              <a:gd name="connsiteY64" fmla="*/ 605256 h 1474633"/>
              <a:gd name="connsiteX65" fmla="*/ 224655 w 1474634"/>
              <a:gd name="connsiteY65" fmla="*/ 605257 h 1474633"/>
              <a:gd name="connsiteX66" fmla="*/ 423721 w 1474634"/>
              <a:gd name="connsiteY66" fmla="*/ 605257 h 1474633"/>
              <a:gd name="connsiteX67" fmla="*/ 423721 w 1474634"/>
              <a:gd name="connsiteY67" fmla="*/ 605256 h 1474633"/>
              <a:gd name="connsiteX68" fmla="*/ 423722 w 1474634"/>
              <a:gd name="connsiteY68" fmla="*/ 605257 h 1474633"/>
              <a:gd name="connsiteX69" fmla="*/ 425884 w 1474634"/>
              <a:gd name="connsiteY69" fmla="*/ 605257 h 1474633"/>
              <a:gd name="connsiteX70" fmla="*/ 425884 w 1474634"/>
              <a:gd name="connsiteY70" fmla="*/ 608336 h 1474633"/>
              <a:gd name="connsiteX71" fmla="*/ 454595 w 1474634"/>
              <a:gd name="connsiteY71" fmla="*/ 649211 h 1474633"/>
              <a:gd name="connsiteX72" fmla="*/ 649211 w 1474634"/>
              <a:gd name="connsiteY72" fmla="*/ 649211 h 1474633"/>
              <a:gd name="connsiteX73" fmla="*/ 649211 w 1474634"/>
              <a:gd name="connsiteY73" fmla="*/ 454596 h 1474633"/>
              <a:gd name="connsiteX74" fmla="*/ 608336 w 1474634"/>
              <a:gd name="connsiteY74" fmla="*/ 425884 h 1474633"/>
              <a:gd name="connsiteX75" fmla="*/ 605257 w 1474634"/>
              <a:gd name="connsiteY75" fmla="*/ 425884 h 1474633"/>
              <a:gd name="connsiteX76" fmla="*/ 605257 w 1474634"/>
              <a:gd name="connsiteY76" fmla="*/ 423722 h 1474633"/>
              <a:gd name="connsiteX77" fmla="*/ 605256 w 1474634"/>
              <a:gd name="connsiteY77" fmla="*/ 423721 h 1474633"/>
              <a:gd name="connsiteX78" fmla="*/ 605257 w 1474634"/>
              <a:gd name="connsiteY78" fmla="*/ 423721 h 1474633"/>
              <a:gd name="connsiteX79" fmla="*/ 605257 w 1474634"/>
              <a:gd name="connsiteY79" fmla="*/ 224655 h 1474633"/>
              <a:gd name="connsiteX80" fmla="*/ 605256 w 1474634"/>
              <a:gd name="connsiteY80" fmla="*/ 224655 h 1474633"/>
              <a:gd name="connsiteX81" fmla="*/ 605256 w 1474634"/>
              <a:gd name="connsiteY81" fmla="*/ 275833 h 1474633"/>
              <a:gd name="connsiteX82" fmla="*/ 532396 w 1474634"/>
              <a:gd name="connsiteY82" fmla="*/ 224655 h 1474633"/>
              <a:gd name="connsiteX83" fmla="*/ 532395 w 1474634"/>
              <a:gd name="connsiteY83" fmla="*/ 224655 h 147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474634" h="1474633">
                <a:moveTo>
                  <a:pt x="532395" y="0"/>
                </a:moveTo>
                <a:lnTo>
                  <a:pt x="942238" y="0"/>
                </a:lnTo>
                <a:lnTo>
                  <a:pt x="942238" y="224655"/>
                </a:lnTo>
                <a:lnTo>
                  <a:pt x="942239" y="224655"/>
                </a:lnTo>
                <a:lnTo>
                  <a:pt x="869379" y="275833"/>
                </a:lnTo>
                <a:lnTo>
                  <a:pt x="869379" y="423721"/>
                </a:lnTo>
                <a:lnTo>
                  <a:pt x="869379" y="425884"/>
                </a:lnTo>
                <a:lnTo>
                  <a:pt x="866300" y="425884"/>
                </a:lnTo>
                <a:lnTo>
                  <a:pt x="825423" y="454597"/>
                </a:lnTo>
                <a:lnTo>
                  <a:pt x="825423" y="649211"/>
                </a:lnTo>
                <a:lnTo>
                  <a:pt x="1020038" y="649211"/>
                </a:lnTo>
                <a:lnTo>
                  <a:pt x="1048750" y="608336"/>
                </a:lnTo>
                <a:lnTo>
                  <a:pt x="1048750" y="605257"/>
                </a:lnTo>
                <a:lnTo>
                  <a:pt x="1050912" y="605257"/>
                </a:lnTo>
                <a:lnTo>
                  <a:pt x="1050913" y="605256"/>
                </a:lnTo>
                <a:lnTo>
                  <a:pt x="1050913" y="605257"/>
                </a:lnTo>
                <a:lnTo>
                  <a:pt x="1249979" y="605257"/>
                </a:lnTo>
                <a:lnTo>
                  <a:pt x="1249979" y="605256"/>
                </a:lnTo>
                <a:lnTo>
                  <a:pt x="1198801" y="605256"/>
                </a:lnTo>
                <a:lnTo>
                  <a:pt x="1249979" y="532396"/>
                </a:lnTo>
                <a:lnTo>
                  <a:pt x="1249979" y="532395"/>
                </a:lnTo>
                <a:lnTo>
                  <a:pt x="1474634" y="532395"/>
                </a:lnTo>
                <a:lnTo>
                  <a:pt x="1474634" y="942238"/>
                </a:lnTo>
                <a:lnTo>
                  <a:pt x="1249979" y="942238"/>
                </a:lnTo>
                <a:lnTo>
                  <a:pt x="1249979" y="942239"/>
                </a:lnTo>
                <a:lnTo>
                  <a:pt x="1198801" y="869379"/>
                </a:lnTo>
                <a:lnTo>
                  <a:pt x="1050913" y="869379"/>
                </a:lnTo>
                <a:lnTo>
                  <a:pt x="1048750" y="869379"/>
                </a:lnTo>
                <a:lnTo>
                  <a:pt x="1048750" y="866300"/>
                </a:lnTo>
                <a:lnTo>
                  <a:pt x="1020037" y="825423"/>
                </a:lnTo>
                <a:lnTo>
                  <a:pt x="825423" y="825423"/>
                </a:lnTo>
                <a:lnTo>
                  <a:pt x="825423" y="1020037"/>
                </a:lnTo>
                <a:lnTo>
                  <a:pt x="866300" y="1048749"/>
                </a:lnTo>
                <a:lnTo>
                  <a:pt x="869379" y="1048749"/>
                </a:lnTo>
                <a:lnTo>
                  <a:pt x="869379" y="1050912"/>
                </a:lnTo>
                <a:lnTo>
                  <a:pt x="869379" y="1198800"/>
                </a:lnTo>
                <a:lnTo>
                  <a:pt x="942239" y="1249978"/>
                </a:lnTo>
                <a:lnTo>
                  <a:pt x="942238" y="1249978"/>
                </a:lnTo>
                <a:lnTo>
                  <a:pt x="942238" y="1474633"/>
                </a:lnTo>
                <a:lnTo>
                  <a:pt x="532395" y="1474633"/>
                </a:lnTo>
                <a:lnTo>
                  <a:pt x="532395" y="1249978"/>
                </a:lnTo>
                <a:lnTo>
                  <a:pt x="532396" y="1249978"/>
                </a:lnTo>
                <a:lnTo>
                  <a:pt x="605256" y="1198800"/>
                </a:lnTo>
                <a:lnTo>
                  <a:pt x="605256" y="1249978"/>
                </a:lnTo>
                <a:lnTo>
                  <a:pt x="605257" y="1249978"/>
                </a:lnTo>
                <a:lnTo>
                  <a:pt x="605257" y="1050912"/>
                </a:lnTo>
                <a:lnTo>
                  <a:pt x="605256" y="1050912"/>
                </a:lnTo>
                <a:lnTo>
                  <a:pt x="605257" y="1050911"/>
                </a:lnTo>
                <a:lnTo>
                  <a:pt x="605257" y="1048749"/>
                </a:lnTo>
                <a:lnTo>
                  <a:pt x="608336" y="1048749"/>
                </a:lnTo>
                <a:lnTo>
                  <a:pt x="649211" y="1020038"/>
                </a:lnTo>
                <a:lnTo>
                  <a:pt x="649211" y="825423"/>
                </a:lnTo>
                <a:lnTo>
                  <a:pt x="454596" y="825423"/>
                </a:lnTo>
                <a:lnTo>
                  <a:pt x="425884" y="866300"/>
                </a:lnTo>
                <a:lnTo>
                  <a:pt x="425884" y="869379"/>
                </a:lnTo>
                <a:lnTo>
                  <a:pt x="423721" y="869379"/>
                </a:lnTo>
                <a:lnTo>
                  <a:pt x="275833" y="869379"/>
                </a:lnTo>
                <a:lnTo>
                  <a:pt x="224655" y="942239"/>
                </a:lnTo>
                <a:lnTo>
                  <a:pt x="224655" y="942238"/>
                </a:lnTo>
                <a:lnTo>
                  <a:pt x="0" y="942238"/>
                </a:lnTo>
                <a:lnTo>
                  <a:pt x="0" y="532395"/>
                </a:lnTo>
                <a:lnTo>
                  <a:pt x="224655" y="532395"/>
                </a:lnTo>
                <a:lnTo>
                  <a:pt x="224655" y="532396"/>
                </a:lnTo>
                <a:lnTo>
                  <a:pt x="275833" y="605256"/>
                </a:lnTo>
                <a:lnTo>
                  <a:pt x="224655" y="605256"/>
                </a:lnTo>
                <a:lnTo>
                  <a:pt x="224655" y="605257"/>
                </a:lnTo>
                <a:lnTo>
                  <a:pt x="423721" y="605257"/>
                </a:lnTo>
                <a:lnTo>
                  <a:pt x="423721" y="605256"/>
                </a:lnTo>
                <a:lnTo>
                  <a:pt x="423722" y="605257"/>
                </a:lnTo>
                <a:lnTo>
                  <a:pt x="425884" y="605257"/>
                </a:lnTo>
                <a:lnTo>
                  <a:pt x="425884" y="608336"/>
                </a:lnTo>
                <a:lnTo>
                  <a:pt x="454595" y="649211"/>
                </a:lnTo>
                <a:lnTo>
                  <a:pt x="649211" y="649211"/>
                </a:lnTo>
                <a:lnTo>
                  <a:pt x="649211" y="454596"/>
                </a:lnTo>
                <a:lnTo>
                  <a:pt x="608336" y="425884"/>
                </a:lnTo>
                <a:lnTo>
                  <a:pt x="605257" y="425884"/>
                </a:lnTo>
                <a:lnTo>
                  <a:pt x="605257" y="423722"/>
                </a:lnTo>
                <a:lnTo>
                  <a:pt x="605256" y="423721"/>
                </a:lnTo>
                <a:lnTo>
                  <a:pt x="605257" y="423721"/>
                </a:lnTo>
                <a:lnTo>
                  <a:pt x="605257" y="224655"/>
                </a:lnTo>
                <a:lnTo>
                  <a:pt x="605256" y="224655"/>
                </a:lnTo>
                <a:lnTo>
                  <a:pt x="605256" y="275833"/>
                </a:lnTo>
                <a:lnTo>
                  <a:pt x="532396" y="224655"/>
                </a:lnTo>
                <a:lnTo>
                  <a:pt x="532395" y="2246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17" name="KSO_Shape"/>
          <p:cNvSpPr>
            <a:spLocks/>
          </p:cNvSpPr>
          <p:nvPr/>
        </p:nvSpPr>
        <p:spPr bwMode="auto">
          <a:xfrm>
            <a:off x="9368972" y="2913743"/>
            <a:ext cx="567849" cy="695325"/>
          </a:xfrm>
          <a:custGeom>
            <a:avLst/>
            <a:gdLst>
              <a:gd name="T0" fmla="*/ 1505593 w 3702"/>
              <a:gd name="T1" fmla="*/ 281382 h 4536"/>
              <a:gd name="T2" fmla="*/ 1477447 w 3702"/>
              <a:gd name="T3" fmla="*/ 213347 h 4536"/>
              <a:gd name="T4" fmla="*/ 1428297 w 3702"/>
              <a:gd name="T5" fmla="*/ 162950 h 4536"/>
              <a:gd name="T6" fmla="*/ 1290508 w 3702"/>
              <a:gd name="T7" fmla="*/ 92394 h 4536"/>
              <a:gd name="T8" fmla="*/ 1062401 w 3702"/>
              <a:gd name="T9" fmla="*/ 31078 h 4536"/>
              <a:gd name="T10" fmla="*/ 777582 w 3702"/>
              <a:gd name="T11" fmla="*/ 0 h 4536"/>
              <a:gd name="T12" fmla="*/ 527630 w 3702"/>
              <a:gd name="T13" fmla="*/ 24358 h 4536"/>
              <a:gd name="T14" fmla="*/ 284399 w 3702"/>
              <a:gd name="T15" fmla="*/ 84415 h 4536"/>
              <a:gd name="T16" fmla="*/ 141569 w 3702"/>
              <a:gd name="T17" fmla="*/ 152870 h 4536"/>
              <a:gd name="T18" fmla="*/ 82757 w 3702"/>
              <a:gd name="T19" fmla="*/ 205787 h 4536"/>
              <a:gd name="T20" fmla="*/ 51251 w 3702"/>
              <a:gd name="T21" fmla="*/ 271303 h 4536"/>
              <a:gd name="T22" fmla="*/ 130647 w 3702"/>
              <a:gd name="T23" fmla="*/ 1803786 h 4536"/>
              <a:gd name="T24" fmla="*/ 144090 w 3702"/>
              <a:gd name="T25" fmla="*/ 1850403 h 4536"/>
              <a:gd name="T26" fmla="*/ 180217 w 3702"/>
              <a:gd name="T27" fmla="*/ 1889041 h 4536"/>
              <a:gd name="T28" fmla="*/ 257934 w 3702"/>
              <a:gd name="T29" fmla="*/ 1903320 h 4536"/>
              <a:gd name="T30" fmla="*/ 318846 w 3702"/>
              <a:gd name="T31" fmla="*/ 1868462 h 4536"/>
              <a:gd name="T32" fmla="*/ 340271 w 3702"/>
              <a:gd name="T33" fmla="*/ 1829405 h 4536"/>
              <a:gd name="T34" fmla="*/ 1209431 w 3702"/>
              <a:gd name="T35" fmla="*/ 1664355 h 4536"/>
              <a:gd name="T36" fmla="*/ 1214892 w 3702"/>
              <a:gd name="T37" fmla="*/ 1829405 h 4536"/>
              <a:gd name="T38" fmla="*/ 1235477 w 3702"/>
              <a:gd name="T39" fmla="*/ 1868462 h 4536"/>
              <a:gd name="T40" fmla="*/ 1296809 w 3702"/>
              <a:gd name="T41" fmla="*/ 1903320 h 4536"/>
              <a:gd name="T42" fmla="*/ 1374946 w 3702"/>
              <a:gd name="T43" fmla="*/ 1889041 h 4536"/>
              <a:gd name="T44" fmla="*/ 1410653 w 3702"/>
              <a:gd name="T45" fmla="*/ 1850403 h 4536"/>
              <a:gd name="T46" fmla="*/ 1424516 w 3702"/>
              <a:gd name="T47" fmla="*/ 1803786 h 4536"/>
              <a:gd name="T48" fmla="*/ 1097268 w 3702"/>
              <a:gd name="T49" fmla="*/ 146991 h 4536"/>
              <a:gd name="T50" fmla="*/ 1129195 w 3702"/>
              <a:gd name="T51" fmla="*/ 158330 h 4536"/>
              <a:gd name="T52" fmla="*/ 1144318 w 3702"/>
              <a:gd name="T53" fmla="*/ 189828 h 4536"/>
              <a:gd name="T54" fmla="*/ 1135496 w 3702"/>
              <a:gd name="T55" fmla="*/ 223006 h 4536"/>
              <a:gd name="T56" fmla="*/ 1103149 w 3702"/>
              <a:gd name="T57" fmla="*/ 241065 h 4536"/>
              <a:gd name="T58" fmla="*/ 432690 w 3702"/>
              <a:gd name="T59" fmla="*/ 235185 h 4536"/>
              <a:gd name="T60" fmla="*/ 411686 w 3702"/>
              <a:gd name="T61" fmla="*/ 207467 h 4536"/>
              <a:gd name="T62" fmla="*/ 414626 w 3702"/>
              <a:gd name="T63" fmla="*/ 172609 h 4536"/>
              <a:gd name="T64" fmla="*/ 441512 w 3702"/>
              <a:gd name="T65" fmla="*/ 149091 h 4536"/>
              <a:gd name="T66" fmla="*/ 197021 w 3702"/>
              <a:gd name="T67" fmla="*/ 412414 h 4536"/>
              <a:gd name="T68" fmla="*/ 225167 w 3702"/>
              <a:gd name="T69" fmla="*/ 354458 h 4536"/>
              <a:gd name="T70" fmla="*/ 1266983 w 3702"/>
              <a:gd name="T71" fmla="*/ 336399 h 4536"/>
              <a:gd name="T72" fmla="*/ 1329156 w 3702"/>
              <a:gd name="T73" fmla="*/ 354458 h 4536"/>
              <a:gd name="T74" fmla="*/ 1357302 w 3702"/>
              <a:gd name="T75" fmla="*/ 412414 h 4536"/>
              <a:gd name="T76" fmla="*/ 1416954 w 3702"/>
              <a:gd name="T77" fmla="*/ 880265 h 4536"/>
              <a:gd name="T78" fmla="*/ 1382927 w 3702"/>
              <a:gd name="T79" fmla="*/ 920162 h 4536"/>
              <a:gd name="T80" fmla="*/ 171816 w 3702"/>
              <a:gd name="T81" fmla="*/ 920162 h 4536"/>
              <a:gd name="T82" fmla="*/ 137789 w 3702"/>
              <a:gd name="T83" fmla="*/ 880265 h 4536"/>
              <a:gd name="T84" fmla="*/ 374298 w 3702"/>
              <a:gd name="T85" fmla="*/ 1343495 h 4536"/>
              <a:gd name="T86" fmla="*/ 361695 w 3702"/>
              <a:gd name="T87" fmla="*/ 1374153 h 4536"/>
              <a:gd name="T88" fmla="*/ 330609 w 3702"/>
              <a:gd name="T89" fmla="*/ 1386753 h 4536"/>
              <a:gd name="T90" fmla="*/ 129387 w 3702"/>
              <a:gd name="T91" fmla="*/ 1379193 h 4536"/>
              <a:gd name="T92" fmla="*/ 110903 w 3702"/>
              <a:gd name="T93" fmla="*/ 1351895 h 4536"/>
              <a:gd name="T94" fmla="*/ 113424 w 3702"/>
              <a:gd name="T95" fmla="*/ 1251101 h 4536"/>
              <a:gd name="T96" fmla="*/ 136528 w 3702"/>
              <a:gd name="T97" fmla="*/ 1228003 h 4536"/>
              <a:gd name="T98" fmla="*/ 339430 w 3702"/>
              <a:gd name="T99" fmla="*/ 1225063 h 4536"/>
              <a:gd name="T100" fmla="*/ 367156 w 3702"/>
              <a:gd name="T101" fmla="*/ 1243542 h 4536"/>
              <a:gd name="T102" fmla="*/ 1444680 w 3702"/>
              <a:gd name="T103" fmla="*/ 1343495 h 4536"/>
              <a:gd name="T104" fmla="*/ 1434598 w 3702"/>
              <a:gd name="T105" fmla="*/ 1370794 h 4536"/>
              <a:gd name="T106" fmla="*/ 1405612 w 3702"/>
              <a:gd name="T107" fmla="*/ 1386753 h 4536"/>
              <a:gd name="T108" fmla="*/ 1203130 w 3702"/>
              <a:gd name="T109" fmla="*/ 1381713 h 4536"/>
              <a:gd name="T110" fmla="*/ 1182126 w 3702"/>
              <a:gd name="T111" fmla="*/ 1356095 h 4536"/>
              <a:gd name="T112" fmla="*/ 1182126 w 3702"/>
              <a:gd name="T113" fmla="*/ 1255301 h 4536"/>
              <a:gd name="T114" fmla="*/ 1203130 w 3702"/>
              <a:gd name="T115" fmla="*/ 1229683 h 4536"/>
              <a:gd name="T116" fmla="*/ 1405612 w 3702"/>
              <a:gd name="T117" fmla="*/ 1224643 h 4536"/>
              <a:gd name="T118" fmla="*/ 1434598 w 3702"/>
              <a:gd name="T119" fmla="*/ 1240182 h 4536"/>
              <a:gd name="T120" fmla="*/ 1444680 w 3702"/>
              <a:gd name="T121" fmla="*/ 1343495 h 4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702" h="4536">
                <a:moveTo>
                  <a:pt x="1832" y="0"/>
                </a:moveTo>
                <a:lnTo>
                  <a:pt x="1832" y="0"/>
                </a:lnTo>
                <a:lnTo>
                  <a:pt x="1851" y="0"/>
                </a:lnTo>
                <a:lnTo>
                  <a:pt x="1869" y="0"/>
                </a:lnTo>
                <a:lnTo>
                  <a:pt x="1832" y="0"/>
                </a:lnTo>
                <a:close/>
                <a:moveTo>
                  <a:pt x="3584" y="670"/>
                </a:moveTo>
                <a:lnTo>
                  <a:pt x="3584" y="670"/>
                </a:lnTo>
                <a:lnTo>
                  <a:pt x="3579" y="646"/>
                </a:lnTo>
                <a:lnTo>
                  <a:pt x="3573" y="624"/>
                </a:lnTo>
                <a:lnTo>
                  <a:pt x="3566" y="604"/>
                </a:lnTo>
                <a:lnTo>
                  <a:pt x="3558" y="583"/>
                </a:lnTo>
                <a:lnTo>
                  <a:pt x="3549" y="563"/>
                </a:lnTo>
                <a:lnTo>
                  <a:pt x="3539" y="544"/>
                </a:lnTo>
                <a:lnTo>
                  <a:pt x="3528" y="526"/>
                </a:lnTo>
                <a:lnTo>
                  <a:pt x="3517" y="508"/>
                </a:lnTo>
                <a:lnTo>
                  <a:pt x="3504" y="490"/>
                </a:lnTo>
                <a:lnTo>
                  <a:pt x="3492" y="475"/>
                </a:lnTo>
                <a:lnTo>
                  <a:pt x="3478" y="459"/>
                </a:lnTo>
                <a:lnTo>
                  <a:pt x="3463" y="444"/>
                </a:lnTo>
                <a:lnTo>
                  <a:pt x="3448" y="429"/>
                </a:lnTo>
                <a:lnTo>
                  <a:pt x="3433" y="415"/>
                </a:lnTo>
                <a:lnTo>
                  <a:pt x="3416" y="401"/>
                </a:lnTo>
                <a:lnTo>
                  <a:pt x="3400" y="388"/>
                </a:lnTo>
                <a:lnTo>
                  <a:pt x="3363" y="364"/>
                </a:lnTo>
                <a:lnTo>
                  <a:pt x="3326" y="340"/>
                </a:lnTo>
                <a:lnTo>
                  <a:pt x="3286" y="318"/>
                </a:lnTo>
                <a:lnTo>
                  <a:pt x="3246" y="297"/>
                </a:lnTo>
                <a:lnTo>
                  <a:pt x="3204" y="277"/>
                </a:lnTo>
                <a:lnTo>
                  <a:pt x="3161" y="257"/>
                </a:lnTo>
                <a:lnTo>
                  <a:pt x="3072" y="220"/>
                </a:lnTo>
                <a:lnTo>
                  <a:pt x="3024" y="201"/>
                </a:lnTo>
                <a:lnTo>
                  <a:pt x="2969" y="183"/>
                </a:lnTo>
                <a:lnTo>
                  <a:pt x="2907" y="163"/>
                </a:lnTo>
                <a:lnTo>
                  <a:pt x="2840" y="144"/>
                </a:lnTo>
                <a:lnTo>
                  <a:pt x="2768" y="125"/>
                </a:lnTo>
                <a:lnTo>
                  <a:pt x="2692" y="108"/>
                </a:lnTo>
                <a:lnTo>
                  <a:pt x="2612" y="90"/>
                </a:lnTo>
                <a:lnTo>
                  <a:pt x="2529" y="74"/>
                </a:lnTo>
                <a:lnTo>
                  <a:pt x="2444" y="58"/>
                </a:lnTo>
                <a:lnTo>
                  <a:pt x="2359" y="45"/>
                </a:lnTo>
                <a:lnTo>
                  <a:pt x="2272" y="33"/>
                </a:lnTo>
                <a:lnTo>
                  <a:pt x="2185" y="22"/>
                </a:lnTo>
                <a:lnTo>
                  <a:pt x="2098" y="13"/>
                </a:lnTo>
                <a:lnTo>
                  <a:pt x="2014" y="7"/>
                </a:lnTo>
                <a:lnTo>
                  <a:pt x="1931" y="2"/>
                </a:lnTo>
                <a:lnTo>
                  <a:pt x="1851" y="0"/>
                </a:lnTo>
                <a:lnTo>
                  <a:pt x="1771" y="2"/>
                </a:lnTo>
                <a:lnTo>
                  <a:pt x="1688" y="7"/>
                </a:lnTo>
                <a:lnTo>
                  <a:pt x="1603" y="13"/>
                </a:lnTo>
                <a:lnTo>
                  <a:pt x="1517" y="22"/>
                </a:lnTo>
                <a:lnTo>
                  <a:pt x="1430" y="33"/>
                </a:lnTo>
                <a:lnTo>
                  <a:pt x="1343" y="45"/>
                </a:lnTo>
                <a:lnTo>
                  <a:pt x="1256" y="58"/>
                </a:lnTo>
                <a:lnTo>
                  <a:pt x="1172" y="74"/>
                </a:lnTo>
                <a:lnTo>
                  <a:pt x="1089" y="90"/>
                </a:lnTo>
                <a:lnTo>
                  <a:pt x="1009" y="108"/>
                </a:lnTo>
                <a:lnTo>
                  <a:pt x="933" y="125"/>
                </a:lnTo>
                <a:lnTo>
                  <a:pt x="861" y="144"/>
                </a:lnTo>
                <a:lnTo>
                  <a:pt x="794" y="163"/>
                </a:lnTo>
                <a:lnTo>
                  <a:pt x="732" y="183"/>
                </a:lnTo>
                <a:lnTo>
                  <a:pt x="677" y="201"/>
                </a:lnTo>
                <a:lnTo>
                  <a:pt x="630" y="220"/>
                </a:lnTo>
                <a:lnTo>
                  <a:pt x="541" y="257"/>
                </a:lnTo>
                <a:lnTo>
                  <a:pt x="497" y="277"/>
                </a:lnTo>
                <a:lnTo>
                  <a:pt x="455" y="297"/>
                </a:lnTo>
                <a:lnTo>
                  <a:pt x="414" y="318"/>
                </a:lnTo>
                <a:lnTo>
                  <a:pt x="375" y="340"/>
                </a:lnTo>
                <a:lnTo>
                  <a:pt x="337" y="364"/>
                </a:lnTo>
                <a:lnTo>
                  <a:pt x="302" y="388"/>
                </a:lnTo>
                <a:lnTo>
                  <a:pt x="285" y="401"/>
                </a:lnTo>
                <a:lnTo>
                  <a:pt x="268" y="416"/>
                </a:lnTo>
                <a:lnTo>
                  <a:pt x="253" y="429"/>
                </a:lnTo>
                <a:lnTo>
                  <a:pt x="237" y="444"/>
                </a:lnTo>
                <a:lnTo>
                  <a:pt x="223" y="459"/>
                </a:lnTo>
                <a:lnTo>
                  <a:pt x="210" y="475"/>
                </a:lnTo>
                <a:lnTo>
                  <a:pt x="197" y="490"/>
                </a:lnTo>
                <a:lnTo>
                  <a:pt x="185" y="508"/>
                </a:lnTo>
                <a:lnTo>
                  <a:pt x="173" y="526"/>
                </a:lnTo>
                <a:lnTo>
                  <a:pt x="163" y="544"/>
                </a:lnTo>
                <a:lnTo>
                  <a:pt x="153" y="563"/>
                </a:lnTo>
                <a:lnTo>
                  <a:pt x="144" y="583"/>
                </a:lnTo>
                <a:lnTo>
                  <a:pt x="135" y="604"/>
                </a:lnTo>
                <a:lnTo>
                  <a:pt x="129" y="624"/>
                </a:lnTo>
                <a:lnTo>
                  <a:pt x="122" y="646"/>
                </a:lnTo>
                <a:lnTo>
                  <a:pt x="116" y="670"/>
                </a:lnTo>
                <a:lnTo>
                  <a:pt x="0" y="2054"/>
                </a:lnTo>
                <a:lnTo>
                  <a:pt x="0" y="3963"/>
                </a:lnTo>
                <a:lnTo>
                  <a:pt x="310" y="3963"/>
                </a:lnTo>
                <a:lnTo>
                  <a:pt x="310" y="4262"/>
                </a:lnTo>
                <a:lnTo>
                  <a:pt x="310" y="4279"/>
                </a:lnTo>
                <a:lnTo>
                  <a:pt x="311" y="4295"/>
                </a:lnTo>
                <a:lnTo>
                  <a:pt x="313" y="4311"/>
                </a:lnTo>
                <a:lnTo>
                  <a:pt x="315" y="4326"/>
                </a:lnTo>
                <a:lnTo>
                  <a:pt x="319" y="4342"/>
                </a:lnTo>
                <a:lnTo>
                  <a:pt x="322" y="4356"/>
                </a:lnTo>
                <a:lnTo>
                  <a:pt x="326" y="4369"/>
                </a:lnTo>
                <a:lnTo>
                  <a:pt x="332" y="4382"/>
                </a:lnTo>
                <a:lnTo>
                  <a:pt x="337" y="4394"/>
                </a:lnTo>
                <a:lnTo>
                  <a:pt x="343" y="4406"/>
                </a:lnTo>
                <a:lnTo>
                  <a:pt x="350" y="4418"/>
                </a:lnTo>
                <a:lnTo>
                  <a:pt x="357" y="4429"/>
                </a:lnTo>
                <a:lnTo>
                  <a:pt x="365" y="4439"/>
                </a:lnTo>
                <a:lnTo>
                  <a:pt x="373" y="4449"/>
                </a:lnTo>
                <a:lnTo>
                  <a:pt x="381" y="4459"/>
                </a:lnTo>
                <a:lnTo>
                  <a:pt x="390" y="4468"/>
                </a:lnTo>
                <a:lnTo>
                  <a:pt x="409" y="4483"/>
                </a:lnTo>
                <a:lnTo>
                  <a:pt x="429" y="4498"/>
                </a:lnTo>
                <a:lnTo>
                  <a:pt x="450" y="4510"/>
                </a:lnTo>
                <a:lnTo>
                  <a:pt x="472" y="4519"/>
                </a:lnTo>
                <a:lnTo>
                  <a:pt x="495" y="4526"/>
                </a:lnTo>
                <a:lnTo>
                  <a:pt x="519" y="4532"/>
                </a:lnTo>
                <a:lnTo>
                  <a:pt x="542" y="4535"/>
                </a:lnTo>
                <a:lnTo>
                  <a:pt x="566" y="4536"/>
                </a:lnTo>
                <a:lnTo>
                  <a:pt x="590" y="4535"/>
                </a:lnTo>
                <a:lnTo>
                  <a:pt x="614" y="4532"/>
                </a:lnTo>
                <a:lnTo>
                  <a:pt x="637" y="4526"/>
                </a:lnTo>
                <a:lnTo>
                  <a:pt x="661" y="4519"/>
                </a:lnTo>
                <a:lnTo>
                  <a:pt x="683" y="4510"/>
                </a:lnTo>
                <a:lnTo>
                  <a:pt x="703" y="4498"/>
                </a:lnTo>
                <a:lnTo>
                  <a:pt x="723" y="4483"/>
                </a:lnTo>
                <a:lnTo>
                  <a:pt x="743" y="4468"/>
                </a:lnTo>
                <a:lnTo>
                  <a:pt x="752" y="4459"/>
                </a:lnTo>
                <a:lnTo>
                  <a:pt x="759" y="4449"/>
                </a:lnTo>
                <a:lnTo>
                  <a:pt x="768" y="4439"/>
                </a:lnTo>
                <a:lnTo>
                  <a:pt x="775" y="4429"/>
                </a:lnTo>
                <a:lnTo>
                  <a:pt x="783" y="4418"/>
                </a:lnTo>
                <a:lnTo>
                  <a:pt x="789" y="4406"/>
                </a:lnTo>
                <a:lnTo>
                  <a:pt x="795" y="4394"/>
                </a:lnTo>
                <a:lnTo>
                  <a:pt x="800" y="4382"/>
                </a:lnTo>
                <a:lnTo>
                  <a:pt x="806" y="4369"/>
                </a:lnTo>
                <a:lnTo>
                  <a:pt x="810" y="4356"/>
                </a:lnTo>
                <a:lnTo>
                  <a:pt x="813" y="4342"/>
                </a:lnTo>
                <a:lnTo>
                  <a:pt x="817" y="4326"/>
                </a:lnTo>
                <a:lnTo>
                  <a:pt x="820" y="4311"/>
                </a:lnTo>
                <a:lnTo>
                  <a:pt x="821" y="4295"/>
                </a:lnTo>
                <a:lnTo>
                  <a:pt x="822" y="4279"/>
                </a:lnTo>
                <a:lnTo>
                  <a:pt x="822" y="4262"/>
                </a:lnTo>
                <a:lnTo>
                  <a:pt x="822" y="3963"/>
                </a:lnTo>
                <a:lnTo>
                  <a:pt x="2879" y="3963"/>
                </a:lnTo>
                <a:lnTo>
                  <a:pt x="2879" y="4262"/>
                </a:lnTo>
                <a:lnTo>
                  <a:pt x="2879" y="4279"/>
                </a:lnTo>
                <a:lnTo>
                  <a:pt x="2880" y="4295"/>
                </a:lnTo>
                <a:lnTo>
                  <a:pt x="2882" y="4311"/>
                </a:lnTo>
                <a:lnTo>
                  <a:pt x="2884" y="4326"/>
                </a:lnTo>
                <a:lnTo>
                  <a:pt x="2887" y="4342"/>
                </a:lnTo>
                <a:lnTo>
                  <a:pt x="2892" y="4356"/>
                </a:lnTo>
                <a:lnTo>
                  <a:pt x="2896" y="4369"/>
                </a:lnTo>
                <a:lnTo>
                  <a:pt x="2901" y="4382"/>
                </a:lnTo>
                <a:lnTo>
                  <a:pt x="2906" y="4394"/>
                </a:lnTo>
                <a:lnTo>
                  <a:pt x="2913" y="4406"/>
                </a:lnTo>
                <a:lnTo>
                  <a:pt x="2919" y="4418"/>
                </a:lnTo>
                <a:lnTo>
                  <a:pt x="2926" y="4429"/>
                </a:lnTo>
                <a:lnTo>
                  <a:pt x="2934" y="4439"/>
                </a:lnTo>
                <a:lnTo>
                  <a:pt x="2941" y="4449"/>
                </a:lnTo>
                <a:lnTo>
                  <a:pt x="2950" y="4459"/>
                </a:lnTo>
                <a:lnTo>
                  <a:pt x="2959" y="4468"/>
                </a:lnTo>
                <a:lnTo>
                  <a:pt x="2978" y="4483"/>
                </a:lnTo>
                <a:lnTo>
                  <a:pt x="2997" y="4498"/>
                </a:lnTo>
                <a:lnTo>
                  <a:pt x="3019" y="4510"/>
                </a:lnTo>
                <a:lnTo>
                  <a:pt x="3041" y="4519"/>
                </a:lnTo>
                <a:lnTo>
                  <a:pt x="3064" y="4526"/>
                </a:lnTo>
                <a:lnTo>
                  <a:pt x="3087" y="4532"/>
                </a:lnTo>
                <a:lnTo>
                  <a:pt x="3112" y="4535"/>
                </a:lnTo>
                <a:lnTo>
                  <a:pt x="3135" y="4536"/>
                </a:lnTo>
                <a:lnTo>
                  <a:pt x="3159" y="4535"/>
                </a:lnTo>
                <a:lnTo>
                  <a:pt x="3183" y="4532"/>
                </a:lnTo>
                <a:lnTo>
                  <a:pt x="3206" y="4526"/>
                </a:lnTo>
                <a:lnTo>
                  <a:pt x="3229" y="4519"/>
                </a:lnTo>
                <a:lnTo>
                  <a:pt x="3251" y="4510"/>
                </a:lnTo>
                <a:lnTo>
                  <a:pt x="3273" y="4498"/>
                </a:lnTo>
                <a:lnTo>
                  <a:pt x="3293" y="4483"/>
                </a:lnTo>
                <a:lnTo>
                  <a:pt x="3312" y="4468"/>
                </a:lnTo>
                <a:lnTo>
                  <a:pt x="3320" y="4459"/>
                </a:lnTo>
                <a:lnTo>
                  <a:pt x="3329" y="4449"/>
                </a:lnTo>
                <a:lnTo>
                  <a:pt x="3337" y="4439"/>
                </a:lnTo>
                <a:lnTo>
                  <a:pt x="3345" y="4429"/>
                </a:lnTo>
                <a:lnTo>
                  <a:pt x="3351" y="4418"/>
                </a:lnTo>
                <a:lnTo>
                  <a:pt x="3358" y="4406"/>
                </a:lnTo>
                <a:lnTo>
                  <a:pt x="3364" y="4394"/>
                </a:lnTo>
                <a:lnTo>
                  <a:pt x="3370" y="4382"/>
                </a:lnTo>
                <a:lnTo>
                  <a:pt x="3374" y="4369"/>
                </a:lnTo>
                <a:lnTo>
                  <a:pt x="3379" y="4356"/>
                </a:lnTo>
                <a:lnTo>
                  <a:pt x="3383" y="4342"/>
                </a:lnTo>
                <a:lnTo>
                  <a:pt x="3386" y="4326"/>
                </a:lnTo>
                <a:lnTo>
                  <a:pt x="3389" y="4311"/>
                </a:lnTo>
                <a:lnTo>
                  <a:pt x="3391" y="4295"/>
                </a:lnTo>
                <a:lnTo>
                  <a:pt x="3392" y="4279"/>
                </a:lnTo>
                <a:lnTo>
                  <a:pt x="3392" y="4262"/>
                </a:lnTo>
                <a:lnTo>
                  <a:pt x="3392" y="3963"/>
                </a:lnTo>
                <a:lnTo>
                  <a:pt x="3702" y="3963"/>
                </a:lnTo>
                <a:lnTo>
                  <a:pt x="3702" y="2054"/>
                </a:lnTo>
                <a:lnTo>
                  <a:pt x="3584" y="670"/>
                </a:lnTo>
                <a:close/>
                <a:moveTo>
                  <a:pt x="1089" y="350"/>
                </a:moveTo>
                <a:lnTo>
                  <a:pt x="2612" y="350"/>
                </a:lnTo>
                <a:lnTo>
                  <a:pt x="2626" y="350"/>
                </a:lnTo>
                <a:lnTo>
                  <a:pt x="2638" y="352"/>
                </a:lnTo>
                <a:lnTo>
                  <a:pt x="2650" y="355"/>
                </a:lnTo>
                <a:lnTo>
                  <a:pt x="2661" y="360"/>
                </a:lnTo>
                <a:lnTo>
                  <a:pt x="2671" y="364"/>
                </a:lnTo>
                <a:lnTo>
                  <a:pt x="2681" y="371"/>
                </a:lnTo>
                <a:lnTo>
                  <a:pt x="2688" y="377"/>
                </a:lnTo>
                <a:lnTo>
                  <a:pt x="2696" y="385"/>
                </a:lnTo>
                <a:lnTo>
                  <a:pt x="2703" y="393"/>
                </a:lnTo>
                <a:lnTo>
                  <a:pt x="2708" y="401"/>
                </a:lnTo>
                <a:lnTo>
                  <a:pt x="2714" y="411"/>
                </a:lnTo>
                <a:lnTo>
                  <a:pt x="2717" y="421"/>
                </a:lnTo>
                <a:lnTo>
                  <a:pt x="2720" y="431"/>
                </a:lnTo>
                <a:lnTo>
                  <a:pt x="2723" y="441"/>
                </a:lnTo>
                <a:lnTo>
                  <a:pt x="2724" y="452"/>
                </a:lnTo>
                <a:lnTo>
                  <a:pt x="2725" y="462"/>
                </a:lnTo>
                <a:lnTo>
                  <a:pt x="2724" y="473"/>
                </a:lnTo>
                <a:lnTo>
                  <a:pt x="2723" y="483"/>
                </a:lnTo>
                <a:lnTo>
                  <a:pt x="2720" y="494"/>
                </a:lnTo>
                <a:lnTo>
                  <a:pt x="2717" y="504"/>
                </a:lnTo>
                <a:lnTo>
                  <a:pt x="2714" y="513"/>
                </a:lnTo>
                <a:lnTo>
                  <a:pt x="2708" y="522"/>
                </a:lnTo>
                <a:lnTo>
                  <a:pt x="2703" y="531"/>
                </a:lnTo>
                <a:lnTo>
                  <a:pt x="2696" y="540"/>
                </a:lnTo>
                <a:lnTo>
                  <a:pt x="2688" y="546"/>
                </a:lnTo>
                <a:lnTo>
                  <a:pt x="2681" y="554"/>
                </a:lnTo>
                <a:lnTo>
                  <a:pt x="2671" y="560"/>
                </a:lnTo>
                <a:lnTo>
                  <a:pt x="2661" y="565"/>
                </a:lnTo>
                <a:lnTo>
                  <a:pt x="2650" y="568"/>
                </a:lnTo>
                <a:lnTo>
                  <a:pt x="2638" y="572"/>
                </a:lnTo>
                <a:lnTo>
                  <a:pt x="2626" y="574"/>
                </a:lnTo>
                <a:lnTo>
                  <a:pt x="2612" y="575"/>
                </a:lnTo>
                <a:lnTo>
                  <a:pt x="1089" y="575"/>
                </a:lnTo>
                <a:lnTo>
                  <a:pt x="1075" y="574"/>
                </a:lnTo>
                <a:lnTo>
                  <a:pt x="1063" y="572"/>
                </a:lnTo>
                <a:lnTo>
                  <a:pt x="1051" y="568"/>
                </a:lnTo>
                <a:lnTo>
                  <a:pt x="1040" y="565"/>
                </a:lnTo>
                <a:lnTo>
                  <a:pt x="1030" y="560"/>
                </a:lnTo>
                <a:lnTo>
                  <a:pt x="1020" y="554"/>
                </a:lnTo>
                <a:lnTo>
                  <a:pt x="1012" y="546"/>
                </a:lnTo>
                <a:lnTo>
                  <a:pt x="1005" y="540"/>
                </a:lnTo>
                <a:lnTo>
                  <a:pt x="998" y="531"/>
                </a:lnTo>
                <a:lnTo>
                  <a:pt x="992" y="522"/>
                </a:lnTo>
                <a:lnTo>
                  <a:pt x="987" y="513"/>
                </a:lnTo>
                <a:lnTo>
                  <a:pt x="984" y="504"/>
                </a:lnTo>
                <a:lnTo>
                  <a:pt x="980" y="494"/>
                </a:lnTo>
                <a:lnTo>
                  <a:pt x="978" y="483"/>
                </a:lnTo>
                <a:lnTo>
                  <a:pt x="977" y="473"/>
                </a:lnTo>
                <a:lnTo>
                  <a:pt x="976" y="462"/>
                </a:lnTo>
                <a:lnTo>
                  <a:pt x="977" y="452"/>
                </a:lnTo>
                <a:lnTo>
                  <a:pt x="978" y="441"/>
                </a:lnTo>
                <a:lnTo>
                  <a:pt x="980" y="431"/>
                </a:lnTo>
                <a:lnTo>
                  <a:pt x="984" y="421"/>
                </a:lnTo>
                <a:lnTo>
                  <a:pt x="987" y="411"/>
                </a:lnTo>
                <a:lnTo>
                  <a:pt x="992" y="401"/>
                </a:lnTo>
                <a:lnTo>
                  <a:pt x="998" y="393"/>
                </a:lnTo>
                <a:lnTo>
                  <a:pt x="1005" y="385"/>
                </a:lnTo>
                <a:lnTo>
                  <a:pt x="1012" y="377"/>
                </a:lnTo>
                <a:lnTo>
                  <a:pt x="1020" y="371"/>
                </a:lnTo>
                <a:lnTo>
                  <a:pt x="1030" y="364"/>
                </a:lnTo>
                <a:lnTo>
                  <a:pt x="1040" y="360"/>
                </a:lnTo>
                <a:lnTo>
                  <a:pt x="1051" y="355"/>
                </a:lnTo>
                <a:lnTo>
                  <a:pt x="1063" y="352"/>
                </a:lnTo>
                <a:lnTo>
                  <a:pt x="1075" y="350"/>
                </a:lnTo>
                <a:lnTo>
                  <a:pt x="1089" y="350"/>
                </a:lnTo>
                <a:close/>
                <a:moveTo>
                  <a:pt x="325" y="2008"/>
                </a:moveTo>
                <a:lnTo>
                  <a:pt x="466" y="1004"/>
                </a:lnTo>
                <a:lnTo>
                  <a:pt x="469" y="982"/>
                </a:lnTo>
                <a:lnTo>
                  <a:pt x="474" y="961"/>
                </a:lnTo>
                <a:lnTo>
                  <a:pt x="479" y="940"/>
                </a:lnTo>
                <a:lnTo>
                  <a:pt x="486" y="921"/>
                </a:lnTo>
                <a:lnTo>
                  <a:pt x="493" y="903"/>
                </a:lnTo>
                <a:lnTo>
                  <a:pt x="501" y="886"/>
                </a:lnTo>
                <a:lnTo>
                  <a:pt x="511" y="871"/>
                </a:lnTo>
                <a:lnTo>
                  <a:pt x="523" y="857"/>
                </a:lnTo>
                <a:lnTo>
                  <a:pt x="536" y="844"/>
                </a:lnTo>
                <a:lnTo>
                  <a:pt x="551" y="833"/>
                </a:lnTo>
                <a:lnTo>
                  <a:pt x="567" y="825"/>
                </a:lnTo>
                <a:lnTo>
                  <a:pt x="586" y="816"/>
                </a:lnTo>
                <a:lnTo>
                  <a:pt x="608" y="810"/>
                </a:lnTo>
                <a:lnTo>
                  <a:pt x="631" y="806"/>
                </a:lnTo>
                <a:lnTo>
                  <a:pt x="656" y="803"/>
                </a:lnTo>
                <a:lnTo>
                  <a:pt x="685" y="801"/>
                </a:lnTo>
                <a:lnTo>
                  <a:pt x="3016" y="801"/>
                </a:lnTo>
                <a:lnTo>
                  <a:pt x="3045" y="803"/>
                </a:lnTo>
                <a:lnTo>
                  <a:pt x="3070" y="806"/>
                </a:lnTo>
                <a:lnTo>
                  <a:pt x="3094" y="810"/>
                </a:lnTo>
                <a:lnTo>
                  <a:pt x="3115" y="816"/>
                </a:lnTo>
                <a:lnTo>
                  <a:pt x="3134" y="825"/>
                </a:lnTo>
                <a:lnTo>
                  <a:pt x="3150" y="833"/>
                </a:lnTo>
                <a:lnTo>
                  <a:pt x="3164" y="844"/>
                </a:lnTo>
                <a:lnTo>
                  <a:pt x="3178" y="857"/>
                </a:lnTo>
                <a:lnTo>
                  <a:pt x="3190" y="871"/>
                </a:lnTo>
                <a:lnTo>
                  <a:pt x="3200" y="886"/>
                </a:lnTo>
                <a:lnTo>
                  <a:pt x="3207" y="903"/>
                </a:lnTo>
                <a:lnTo>
                  <a:pt x="3215" y="921"/>
                </a:lnTo>
                <a:lnTo>
                  <a:pt x="3222" y="940"/>
                </a:lnTo>
                <a:lnTo>
                  <a:pt x="3227" y="961"/>
                </a:lnTo>
                <a:lnTo>
                  <a:pt x="3231" y="982"/>
                </a:lnTo>
                <a:lnTo>
                  <a:pt x="3235" y="1004"/>
                </a:lnTo>
                <a:lnTo>
                  <a:pt x="3375" y="2008"/>
                </a:lnTo>
                <a:lnTo>
                  <a:pt x="3378" y="2027"/>
                </a:lnTo>
                <a:lnTo>
                  <a:pt x="3378" y="2044"/>
                </a:lnTo>
                <a:lnTo>
                  <a:pt x="3378" y="2062"/>
                </a:lnTo>
                <a:lnTo>
                  <a:pt x="3377" y="2080"/>
                </a:lnTo>
                <a:lnTo>
                  <a:pt x="3373" y="2096"/>
                </a:lnTo>
                <a:lnTo>
                  <a:pt x="3369" y="2112"/>
                </a:lnTo>
                <a:lnTo>
                  <a:pt x="3363" y="2127"/>
                </a:lnTo>
                <a:lnTo>
                  <a:pt x="3356" y="2141"/>
                </a:lnTo>
                <a:lnTo>
                  <a:pt x="3347" y="2153"/>
                </a:lnTo>
                <a:lnTo>
                  <a:pt x="3336" y="2165"/>
                </a:lnTo>
                <a:lnTo>
                  <a:pt x="3323" y="2175"/>
                </a:lnTo>
                <a:lnTo>
                  <a:pt x="3308" y="2184"/>
                </a:lnTo>
                <a:lnTo>
                  <a:pt x="3292" y="2191"/>
                </a:lnTo>
                <a:lnTo>
                  <a:pt x="3272" y="2196"/>
                </a:lnTo>
                <a:lnTo>
                  <a:pt x="3251" y="2199"/>
                </a:lnTo>
                <a:lnTo>
                  <a:pt x="3227" y="2201"/>
                </a:lnTo>
                <a:lnTo>
                  <a:pt x="474" y="2201"/>
                </a:lnTo>
                <a:lnTo>
                  <a:pt x="450" y="2199"/>
                </a:lnTo>
                <a:lnTo>
                  <a:pt x="429" y="2196"/>
                </a:lnTo>
                <a:lnTo>
                  <a:pt x="409" y="2191"/>
                </a:lnTo>
                <a:lnTo>
                  <a:pt x="392" y="2184"/>
                </a:lnTo>
                <a:lnTo>
                  <a:pt x="378" y="2175"/>
                </a:lnTo>
                <a:lnTo>
                  <a:pt x="365" y="2165"/>
                </a:lnTo>
                <a:lnTo>
                  <a:pt x="354" y="2153"/>
                </a:lnTo>
                <a:lnTo>
                  <a:pt x="345" y="2141"/>
                </a:lnTo>
                <a:lnTo>
                  <a:pt x="337" y="2127"/>
                </a:lnTo>
                <a:lnTo>
                  <a:pt x="332" y="2112"/>
                </a:lnTo>
                <a:lnTo>
                  <a:pt x="328" y="2096"/>
                </a:lnTo>
                <a:lnTo>
                  <a:pt x="324" y="2080"/>
                </a:lnTo>
                <a:lnTo>
                  <a:pt x="323" y="2062"/>
                </a:lnTo>
                <a:lnTo>
                  <a:pt x="323" y="2044"/>
                </a:lnTo>
                <a:lnTo>
                  <a:pt x="324" y="2027"/>
                </a:lnTo>
                <a:lnTo>
                  <a:pt x="325" y="2008"/>
                </a:lnTo>
                <a:close/>
                <a:moveTo>
                  <a:pt x="891" y="3199"/>
                </a:moveTo>
                <a:lnTo>
                  <a:pt x="891" y="3199"/>
                </a:lnTo>
                <a:lnTo>
                  <a:pt x="890" y="3208"/>
                </a:lnTo>
                <a:lnTo>
                  <a:pt x="889" y="3219"/>
                </a:lnTo>
                <a:lnTo>
                  <a:pt x="887" y="3229"/>
                </a:lnTo>
                <a:lnTo>
                  <a:pt x="883" y="3238"/>
                </a:lnTo>
                <a:lnTo>
                  <a:pt x="878" y="3248"/>
                </a:lnTo>
                <a:lnTo>
                  <a:pt x="874" y="3257"/>
                </a:lnTo>
                <a:lnTo>
                  <a:pt x="867" y="3264"/>
                </a:lnTo>
                <a:lnTo>
                  <a:pt x="861" y="3272"/>
                </a:lnTo>
                <a:lnTo>
                  <a:pt x="853" y="3279"/>
                </a:lnTo>
                <a:lnTo>
                  <a:pt x="845" y="3284"/>
                </a:lnTo>
                <a:lnTo>
                  <a:pt x="836" y="3290"/>
                </a:lnTo>
                <a:lnTo>
                  <a:pt x="828" y="3294"/>
                </a:lnTo>
                <a:lnTo>
                  <a:pt x="818" y="3297"/>
                </a:lnTo>
                <a:lnTo>
                  <a:pt x="808" y="3301"/>
                </a:lnTo>
                <a:lnTo>
                  <a:pt x="798" y="3302"/>
                </a:lnTo>
                <a:lnTo>
                  <a:pt x="787" y="3302"/>
                </a:lnTo>
                <a:lnTo>
                  <a:pt x="366" y="3302"/>
                </a:lnTo>
                <a:lnTo>
                  <a:pt x="355" y="3302"/>
                </a:lnTo>
                <a:lnTo>
                  <a:pt x="345" y="3301"/>
                </a:lnTo>
                <a:lnTo>
                  <a:pt x="335" y="3297"/>
                </a:lnTo>
                <a:lnTo>
                  <a:pt x="325" y="3294"/>
                </a:lnTo>
                <a:lnTo>
                  <a:pt x="317" y="3290"/>
                </a:lnTo>
                <a:lnTo>
                  <a:pt x="308" y="3284"/>
                </a:lnTo>
                <a:lnTo>
                  <a:pt x="300" y="3279"/>
                </a:lnTo>
                <a:lnTo>
                  <a:pt x="292" y="3272"/>
                </a:lnTo>
                <a:lnTo>
                  <a:pt x="286" y="3264"/>
                </a:lnTo>
                <a:lnTo>
                  <a:pt x="279" y="3257"/>
                </a:lnTo>
                <a:lnTo>
                  <a:pt x="275" y="3248"/>
                </a:lnTo>
                <a:lnTo>
                  <a:pt x="270" y="3238"/>
                </a:lnTo>
                <a:lnTo>
                  <a:pt x="266" y="3229"/>
                </a:lnTo>
                <a:lnTo>
                  <a:pt x="264" y="3219"/>
                </a:lnTo>
                <a:lnTo>
                  <a:pt x="263" y="3208"/>
                </a:lnTo>
                <a:lnTo>
                  <a:pt x="262" y="3199"/>
                </a:lnTo>
                <a:lnTo>
                  <a:pt x="262" y="3019"/>
                </a:lnTo>
                <a:lnTo>
                  <a:pt x="263" y="3008"/>
                </a:lnTo>
                <a:lnTo>
                  <a:pt x="264" y="2998"/>
                </a:lnTo>
                <a:lnTo>
                  <a:pt x="266" y="2989"/>
                </a:lnTo>
                <a:lnTo>
                  <a:pt x="270" y="2979"/>
                </a:lnTo>
                <a:lnTo>
                  <a:pt x="275" y="2970"/>
                </a:lnTo>
                <a:lnTo>
                  <a:pt x="279" y="2961"/>
                </a:lnTo>
                <a:lnTo>
                  <a:pt x="286" y="2953"/>
                </a:lnTo>
                <a:lnTo>
                  <a:pt x="292" y="2946"/>
                </a:lnTo>
                <a:lnTo>
                  <a:pt x="300" y="2939"/>
                </a:lnTo>
                <a:lnTo>
                  <a:pt x="308" y="2933"/>
                </a:lnTo>
                <a:lnTo>
                  <a:pt x="317" y="2928"/>
                </a:lnTo>
                <a:lnTo>
                  <a:pt x="325" y="2924"/>
                </a:lnTo>
                <a:lnTo>
                  <a:pt x="335" y="2919"/>
                </a:lnTo>
                <a:lnTo>
                  <a:pt x="345" y="2917"/>
                </a:lnTo>
                <a:lnTo>
                  <a:pt x="355" y="2916"/>
                </a:lnTo>
                <a:lnTo>
                  <a:pt x="366" y="2915"/>
                </a:lnTo>
                <a:lnTo>
                  <a:pt x="787" y="2915"/>
                </a:lnTo>
                <a:lnTo>
                  <a:pt x="798" y="2916"/>
                </a:lnTo>
                <a:lnTo>
                  <a:pt x="808" y="2917"/>
                </a:lnTo>
                <a:lnTo>
                  <a:pt x="818" y="2919"/>
                </a:lnTo>
                <a:lnTo>
                  <a:pt x="828" y="2924"/>
                </a:lnTo>
                <a:lnTo>
                  <a:pt x="836" y="2928"/>
                </a:lnTo>
                <a:lnTo>
                  <a:pt x="845" y="2933"/>
                </a:lnTo>
                <a:lnTo>
                  <a:pt x="853" y="2939"/>
                </a:lnTo>
                <a:lnTo>
                  <a:pt x="861" y="2946"/>
                </a:lnTo>
                <a:lnTo>
                  <a:pt x="867" y="2953"/>
                </a:lnTo>
                <a:lnTo>
                  <a:pt x="874" y="2961"/>
                </a:lnTo>
                <a:lnTo>
                  <a:pt x="878" y="2970"/>
                </a:lnTo>
                <a:lnTo>
                  <a:pt x="883" y="2979"/>
                </a:lnTo>
                <a:lnTo>
                  <a:pt x="887" y="2989"/>
                </a:lnTo>
                <a:lnTo>
                  <a:pt x="889" y="2998"/>
                </a:lnTo>
                <a:lnTo>
                  <a:pt x="890" y="3008"/>
                </a:lnTo>
                <a:lnTo>
                  <a:pt x="891" y="3019"/>
                </a:lnTo>
                <a:lnTo>
                  <a:pt x="891" y="3199"/>
                </a:lnTo>
                <a:close/>
                <a:moveTo>
                  <a:pt x="3439" y="3199"/>
                </a:moveTo>
                <a:lnTo>
                  <a:pt x="3439" y="3199"/>
                </a:lnTo>
                <a:lnTo>
                  <a:pt x="3439" y="3208"/>
                </a:lnTo>
                <a:lnTo>
                  <a:pt x="3437" y="3219"/>
                </a:lnTo>
                <a:lnTo>
                  <a:pt x="3435" y="3229"/>
                </a:lnTo>
                <a:lnTo>
                  <a:pt x="3431" y="3238"/>
                </a:lnTo>
                <a:lnTo>
                  <a:pt x="3427" y="3248"/>
                </a:lnTo>
                <a:lnTo>
                  <a:pt x="3422" y="3257"/>
                </a:lnTo>
                <a:lnTo>
                  <a:pt x="3415" y="3264"/>
                </a:lnTo>
                <a:lnTo>
                  <a:pt x="3408" y="3272"/>
                </a:lnTo>
                <a:lnTo>
                  <a:pt x="3402" y="3279"/>
                </a:lnTo>
                <a:lnTo>
                  <a:pt x="3393" y="3284"/>
                </a:lnTo>
                <a:lnTo>
                  <a:pt x="3384" y="3290"/>
                </a:lnTo>
                <a:lnTo>
                  <a:pt x="3375" y="3294"/>
                </a:lnTo>
                <a:lnTo>
                  <a:pt x="3366" y="3297"/>
                </a:lnTo>
                <a:lnTo>
                  <a:pt x="3356" y="3301"/>
                </a:lnTo>
                <a:lnTo>
                  <a:pt x="3346" y="3302"/>
                </a:lnTo>
                <a:lnTo>
                  <a:pt x="3335" y="3302"/>
                </a:lnTo>
                <a:lnTo>
                  <a:pt x="2914" y="3302"/>
                </a:lnTo>
                <a:lnTo>
                  <a:pt x="2903" y="3302"/>
                </a:lnTo>
                <a:lnTo>
                  <a:pt x="2893" y="3301"/>
                </a:lnTo>
                <a:lnTo>
                  <a:pt x="2883" y="3297"/>
                </a:lnTo>
                <a:lnTo>
                  <a:pt x="2873" y="3294"/>
                </a:lnTo>
                <a:lnTo>
                  <a:pt x="2864" y="3290"/>
                </a:lnTo>
                <a:lnTo>
                  <a:pt x="2856" y="3284"/>
                </a:lnTo>
                <a:lnTo>
                  <a:pt x="2848" y="3279"/>
                </a:lnTo>
                <a:lnTo>
                  <a:pt x="2840" y="3272"/>
                </a:lnTo>
                <a:lnTo>
                  <a:pt x="2834" y="3264"/>
                </a:lnTo>
                <a:lnTo>
                  <a:pt x="2827" y="3257"/>
                </a:lnTo>
                <a:lnTo>
                  <a:pt x="2823" y="3248"/>
                </a:lnTo>
                <a:lnTo>
                  <a:pt x="2818" y="3238"/>
                </a:lnTo>
                <a:lnTo>
                  <a:pt x="2814" y="3229"/>
                </a:lnTo>
                <a:lnTo>
                  <a:pt x="2812" y="3219"/>
                </a:lnTo>
                <a:lnTo>
                  <a:pt x="2810" y="3208"/>
                </a:lnTo>
                <a:lnTo>
                  <a:pt x="2809" y="3199"/>
                </a:lnTo>
                <a:lnTo>
                  <a:pt x="2809" y="3019"/>
                </a:lnTo>
                <a:lnTo>
                  <a:pt x="2810" y="3008"/>
                </a:lnTo>
                <a:lnTo>
                  <a:pt x="2812" y="2998"/>
                </a:lnTo>
                <a:lnTo>
                  <a:pt x="2814" y="2989"/>
                </a:lnTo>
                <a:lnTo>
                  <a:pt x="2818" y="2979"/>
                </a:lnTo>
                <a:lnTo>
                  <a:pt x="2823" y="2970"/>
                </a:lnTo>
                <a:lnTo>
                  <a:pt x="2827" y="2961"/>
                </a:lnTo>
                <a:lnTo>
                  <a:pt x="2834" y="2953"/>
                </a:lnTo>
                <a:lnTo>
                  <a:pt x="2840" y="2946"/>
                </a:lnTo>
                <a:lnTo>
                  <a:pt x="2848" y="2939"/>
                </a:lnTo>
                <a:lnTo>
                  <a:pt x="2856" y="2933"/>
                </a:lnTo>
                <a:lnTo>
                  <a:pt x="2864" y="2928"/>
                </a:lnTo>
                <a:lnTo>
                  <a:pt x="2873" y="2924"/>
                </a:lnTo>
                <a:lnTo>
                  <a:pt x="2883" y="2919"/>
                </a:lnTo>
                <a:lnTo>
                  <a:pt x="2893" y="2917"/>
                </a:lnTo>
                <a:lnTo>
                  <a:pt x="2903" y="2916"/>
                </a:lnTo>
                <a:lnTo>
                  <a:pt x="2914" y="2915"/>
                </a:lnTo>
                <a:lnTo>
                  <a:pt x="3335" y="2915"/>
                </a:lnTo>
                <a:lnTo>
                  <a:pt x="3346" y="2916"/>
                </a:lnTo>
                <a:lnTo>
                  <a:pt x="3356" y="2917"/>
                </a:lnTo>
                <a:lnTo>
                  <a:pt x="3366" y="2919"/>
                </a:lnTo>
                <a:lnTo>
                  <a:pt x="3375" y="2924"/>
                </a:lnTo>
                <a:lnTo>
                  <a:pt x="3384" y="2928"/>
                </a:lnTo>
                <a:lnTo>
                  <a:pt x="3393" y="2933"/>
                </a:lnTo>
                <a:lnTo>
                  <a:pt x="3402" y="2939"/>
                </a:lnTo>
                <a:lnTo>
                  <a:pt x="3408" y="2946"/>
                </a:lnTo>
                <a:lnTo>
                  <a:pt x="3415" y="2953"/>
                </a:lnTo>
                <a:lnTo>
                  <a:pt x="3422" y="2961"/>
                </a:lnTo>
                <a:lnTo>
                  <a:pt x="3427" y="2970"/>
                </a:lnTo>
                <a:lnTo>
                  <a:pt x="3431" y="2979"/>
                </a:lnTo>
                <a:lnTo>
                  <a:pt x="3435" y="2989"/>
                </a:lnTo>
                <a:lnTo>
                  <a:pt x="3437" y="2998"/>
                </a:lnTo>
                <a:lnTo>
                  <a:pt x="3439" y="3008"/>
                </a:lnTo>
                <a:lnTo>
                  <a:pt x="3439" y="3019"/>
                </a:lnTo>
                <a:lnTo>
                  <a:pt x="3439" y="319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cxnSp>
        <p:nvCxnSpPr>
          <p:cNvPr id="18" name="直接连接符 17"/>
          <p:cNvCxnSpPr/>
          <p:nvPr/>
        </p:nvCxnSpPr>
        <p:spPr>
          <a:xfrm>
            <a:off x="1759391"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176706"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454321"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871846"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883049" y="4191000"/>
            <a:ext cx="1417376" cy="830997"/>
          </a:xfrm>
          <a:prstGeom prst="rect">
            <a:avLst/>
          </a:prstGeom>
          <a:noFill/>
        </p:spPr>
        <p:txBody>
          <a:bodyPr wrap="none" rtlCol="0">
            <a:spAutoFit/>
          </a:bodyPr>
          <a:lstStyle/>
          <a:p>
            <a:r>
              <a:rPr lang="en-US" altLang="zh-CN" sz="4800" b="1" dirty="0">
                <a:solidFill>
                  <a:srgbClr val="4B649F"/>
                </a:solidFill>
                <a:cs typeface="+mn-ea"/>
                <a:sym typeface="+mn-lt"/>
              </a:rPr>
              <a:t>30%</a:t>
            </a:r>
            <a:endParaRPr lang="zh-CN" altLang="en-US" sz="4800" b="1" dirty="0">
              <a:solidFill>
                <a:srgbClr val="4B649F"/>
              </a:solidFill>
              <a:cs typeface="+mn-ea"/>
              <a:sym typeface="+mn-lt"/>
            </a:endParaRPr>
          </a:p>
        </p:txBody>
      </p:sp>
      <p:sp>
        <p:nvSpPr>
          <p:cNvPr id="23" name="文本框 22"/>
          <p:cNvSpPr txBox="1"/>
          <p:nvPr/>
        </p:nvSpPr>
        <p:spPr>
          <a:xfrm>
            <a:off x="4249068" y="4191000"/>
            <a:ext cx="1417376" cy="830997"/>
          </a:xfrm>
          <a:prstGeom prst="rect">
            <a:avLst/>
          </a:prstGeom>
          <a:noFill/>
        </p:spPr>
        <p:txBody>
          <a:bodyPr wrap="none" rtlCol="0">
            <a:spAutoFit/>
          </a:bodyPr>
          <a:lstStyle/>
          <a:p>
            <a:r>
              <a:rPr lang="en-US" altLang="zh-CN" sz="4800" b="1" dirty="0">
                <a:solidFill>
                  <a:srgbClr val="4B649F"/>
                </a:solidFill>
                <a:cs typeface="+mn-ea"/>
                <a:sym typeface="+mn-lt"/>
              </a:rPr>
              <a:t>70%</a:t>
            </a:r>
            <a:endParaRPr lang="zh-CN" altLang="en-US" sz="4800" b="1" dirty="0">
              <a:solidFill>
                <a:srgbClr val="4B649F"/>
              </a:solidFill>
              <a:cs typeface="+mn-ea"/>
              <a:sym typeface="+mn-lt"/>
            </a:endParaRPr>
          </a:p>
        </p:txBody>
      </p:sp>
      <p:sp>
        <p:nvSpPr>
          <p:cNvPr id="24" name="文本框 23"/>
          <p:cNvSpPr txBox="1"/>
          <p:nvPr/>
        </p:nvSpPr>
        <p:spPr>
          <a:xfrm>
            <a:off x="6560457" y="4191000"/>
            <a:ext cx="1417376" cy="830997"/>
          </a:xfrm>
          <a:prstGeom prst="rect">
            <a:avLst/>
          </a:prstGeom>
          <a:noFill/>
        </p:spPr>
        <p:txBody>
          <a:bodyPr wrap="none" rtlCol="0">
            <a:spAutoFit/>
          </a:bodyPr>
          <a:lstStyle/>
          <a:p>
            <a:r>
              <a:rPr lang="en-US" altLang="zh-CN" sz="4800" b="1" dirty="0">
                <a:solidFill>
                  <a:srgbClr val="4B649F"/>
                </a:solidFill>
                <a:cs typeface="+mn-ea"/>
                <a:sym typeface="+mn-lt"/>
              </a:rPr>
              <a:t>85%</a:t>
            </a:r>
            <a:endParaRPr lang="zh-CN" altLang="en-US" sz="4800" b="1" dirty="0">
              <a:solidFill>
                <a:srgbClr val="4B649F"/>
              </a:solidFill>
              <a:cs typeface="+mn-ea"/>
              <a:sym typeface="+mn-lt"/>
            </a:endParaRPr>
          </a:p>
        </p:txBody>
      </p:sp>
      <p:sp>
        <p:nvSpPr>
          <p:cNvPr id="25" name="文本框 24"/>
          <p:cNvSpPr txBox="1"/>
          <p:nvPr/>
        </p:nvSpPr>
        <p:spPr>
          <a:xfrm>
            <a:off x="8946928" y="4191000"/>
            <a:ext cx="1417376" cy="830997"/>
          </a:xfrm>
          <a:prstGeom prst="rect">
            <a:avLst/>
          </a:prstGeom>
          <a:noFill/>
        </p:spPr>
        <p:txBody>
          <a:bodyPr wrap="none" rtlCol="0">
            <a:spAutoFit/>
          </a:bodyPr>
          <a:lstStyle/>
          <a:p>
            <a:r>
              <a:rPr lang="en-US" altLang="zh-CN" sz="4800" b="1" dirty="0">
                <a:solidFill>
                  <a:srgbClr val="4B649F"/>
                </a:solidFill>
                <a:cs typeface="+mn-ea"/>
                <a:sym typeface="+mn-lt"/>
              </a:rPr>
              <a:t>60%</a:t>
            </a:r>
            <a:endParaRPr lang="zh-CN" altLang="en-US" sz="4800" b="1" dirty="0">
              <a:solidFill>
                <a:srgbClr val="4B649F"/>
              </a:solidFill>
              <a:cs typeface="+mn-ea"/>
              <a:sym typeface="+mn-lt"/>
            </a:endParaRPr>
          </a:p>
        </p:txBody>
      </p:sp>
      <p:sp>
        <p:nvSpPr>
          <p:cNvPr id="26" name="文本框 25"/>
          <p:cNvSpPr txBox="1"/>
          <p:nvPr/>
        </p:nvSpPr>
        <p:spPr>
          <a:xfrm>
            <a:off x="1536375" y="5021997"/>
            <a:ext cx="2008132" cy="867930"/>
          </a:xfrm>
          <a:prstGeom prst="rect">
            <a:avLst/>
          </a:prstGeom>
          <a:noFill/>
        </p:spPr>
        <p:txBody>
          <a:bodyPr wrap="square" rtlCol="0">
            <a:spAutoFit/>
          </a:bodyPr>
          <a:lstStyle/>
          <a:p>
            <a:pPr algn="ctr">
              <a:lnSpc>
                <a:spcPct val="120000"/>
              </a:lnSpc>
            </a:pPr>
            <a:r>
              <a:rPr lang="zh-CN" altLang="en-US" sz="1400" dirty="0">
                <a:solidFill>
                  <a:schemeClr val="tx1">
                    <a:lumMod val="50000"/>
                    <a:lumOff val="50000"/>
                  </a:schemeClr>
                </a:solidFill>
                <a:cs typeface="+mn-ea"/>
                <a:sym typeface="+mn-lt"/>
              </a:rPr>
              <a:t>请在这里添加相应的文字内容请在这里添加相应的文字内容</a:t>
            </a:r>
          </a:p>
        </p:txBody>
      </p:sp>
      <p:sp>
        <p:nvSpPr>
          <p:cNvPr id="27" name="文本框 26"/>
          <p:cNvSpPr txBox="1"/>
          <p:nvPr/>
        </p:nvSpPr>
        <p:spPr>
          <a:xfrm>
            <a:off x="3891181" y="5021997"/>
            <a:ext cx="2008132" cy="867930"/>
          </a:xfrm>
          <a:prstGeom prst="rect">
            <a:avLst/>
          </a:prstGeom>
          <a:noFill/>
        </p:spPr>
        <p:txBody>
          <a:bodyPr wrap="square" rtlCol="0">
            <a:spAutoFit/>
          </a:bodyPr>
          <a:lstStyle/>
          <a:p>
            <a:pPr algn="ctr">
              <a:lnSpc>
                <a:spcPct val="120000"/>
              </a:lnSpc>
            </a:pPr>
            <a:r>
              <a:rPr lang="zh-CN" altLang="en-US" sz="1400" dirty="0">
                <a:solidFill>
                  <a:schemeClr val="tx1">
                    <a:lumMod val="50000"/>
                    <a:lumOff val="50000"/>
                  </a:schemeClr>
                </a:solidFill>
                <a:cs typeface="+mn-ea"/>
                <a:sym typeface="+mn-lt"/>
              </a:rPr>
              <a:t>请在这里添加相应的文字内容请在这里添加相应的文字内容</a:t>
            </a:r>
          </a:p>
        </p:txBody>
      </p:sp>
      <p:sp>
        <p:nvSpPr>
          <p:cNvPr id="28" name="文本框 27"/>
          <p:cNvSpPr txBox="1"/>
          <p:nvPr/>
        </p:nvSpPr>
        <p:spPr>
          <a:xfrm>
            <a:off x="6231305" y="5021997"/>
            <a:ext cx="2008132" cy="867930"/>
          </a:xfrm>
          <a:prstGeom prst="rect">
            <a:avLst/>
          </a:prstGeom>
          <a:noFill/>
        </p:spPr>
        <p:txBody>
          <a:bodyPr wrap="square" rtlCol="0">
            <a:spAutoFit/>
          </a:bodyPr>
          <a:lstStyle/>
          <a:p>
            <a:pPr algn="ctr">
              <a:lnSpc>
                <a:spcPct val="120000"/>
              </a:lnSpc>
            </a:pPr>
            <a:r>
              <a:rPr lang="zh-CN" altLang="en-US" sz="1400" dirty="0">
                <a:solidFill>
                  <a:schemeClr val="tx1">
                    <a:lumMod val="50000"/>
                    <a:lumOff val="50000"/>
                  </a:schemeClr>
                </a:solidFill>
                <a:cs typeface="+mn-ea"/>
                <a:sym typeface="+mn-lt"/>
              </a:rPr>
              <a:t>请在这里添加相应的文字内容请在这里添加相应的文字内容</a:t>
            </a:r>
          </a:p>
        </p:txBody>
      </p:sp>
      <p:sp>
        <p:nvSpPr>
          <p:cNvPr id="29" name="文本框 28"/>
          <p:cNvSpPr txBox="1"/>
          <p:nvPr/>
        </p:nvSpPr>
        <p:spPr>
          <a:xfrm>
            <a:off x="8638977" y="5021997"/>
            <a:ext cx="2008132" cy="867930"/>
          </a:xfrm>
          <a:prstGeom prst="rect">
            <a:avLst/>
          </a:prstGeom>
          <a:noFill/>
        </p:spPr>
        <p:txBody>
          <a:bodyPr wrap="square" rtlCol="0">
            <a:spAutoFit/>
          </a:bodyPr>
          <a:lstStyle/>
          <a:p>
            <a:pPr algn="ctr">
              <a:lnSpc>
                <a:spcPct val="120000"/>
              </a:lnSpc>
            </a:pPr>
            <a:r>
              <a:rPr lang="zh-CN" altLang="en-US" sz="1400" dirty="0">
                <a:solidFill>
                  <a:schemeClr val="tx1">
                    <a:lumMod val="50000"/>
                    <a:lumOff val="50000"/>
                  </a:schemeClr>
                </a:solidFill>
                <a:cs typeface="+mn-ea"/>
                <a:sym typeface="+mn-lt"/>
              </a:rPr>
              <a:t>请在这里添加相应的文字内容请在这里添加相应的文字内容</a:t>
            </a:r>
          </a:p>
        </p:txBody>
      </p:sp>
      <p:sp>
        <p:nvSpPr>
          <p:cNvPr id="30" name="文本框 29"/>
          <p:cNvSpPr txBox="1"/>
          <p:nvPr/>
        </p:nvSpPr>
        <p:spPr>
          <a:xfrm>
            <a:off x="1513182" y="1955984"/>
            <a:ext cx="2031325" cy="461665"/>
          </a:xfrm>
          <a:prstGeom prst="rect">
            <a:avLst/>
          </a:prstGeom>
          <a:noFill/>
        </p:spPr>
        <p:txBody>
          <a:bodyPr wrap="none" rtlCol="0">
            <a:spAutoFit/>
          </a:bodyPr>
          <a:lstStyle/>
          <a:p>
            <a:pPr algn="ctr"/>
            <a:r>
              <a:rPr lang="zh-CN" altLang="en-US" sz="2400" b="1" dirty="0">
                <a:solidFill>
                  <a:srgbClr val="4B649F"/>
                </a:solidFill>
                <a:cs typeface="+mn-ea"/>
                <a:sym typeface="+mn-lt"/>
              </a:rPr>
              <a:t>这里添加标题</a:t>
            </a:r>
          </a:p>
        </p:txBody>
      </p:sp>
      <p:sp>
        <p:nvSpPr>
          <p:cNvPr id="31" name="文本框 30"/>
          <p:cNvSpPr txBox="1"/>
          <p:nvPr/>
        </p:nvSpPr>
        <p:spPr>
          <a:xfrm>
            <a:off x="3867988" y="1955984"/>
            <a:ext cx="2031325" cy="461665"/>
          </a:xfrm>
          <a:prstGeom prst="rect">
            <a:avLst/>
          </a:prstGeom>
          <a:noFill/>
        </p:spPr>
        <p:txBody>
          <a:bodyPr wrap="none" rtlCol="0">
            <a:spAutoFit/>
          </a:bodyPr>
          <a:lstStyle/>
          <a:p>
            <a:pPr algn="ctr"/>
            <a:r>
              <a:rPr lang="zh-CN" altLang="en-US" sz="2400" b="1" dirty="0">
                <a:solidFill>
                  <a:srgbClr val="4B649F"/>
                </a:solidFill>
                <a:cs typeface="+mn-ea"/>
                <a:sym typeface="+mn-lt"/>
              </a:rPr>
              <a:t>这里添加标题</a:t>
            </a:r>
          </a:p>
        </p:txBody>
      </p:sp>
      <p:sp>
        <p:nvSpPr>
          <p:cNvPr id="32" name="文本框 31"/>
          <p:cNvSpPr txBox="1"/>
          <p:nvPr/>
        </p:nvSpPr>
        <p:spPr>
          <a:xfrm>
            <a:off x="6208112" y="1955984"/>
            <a:ext cx="2031325" cy="461665"/>
          </a:xfrm>
          <a:prstGeom prst="rect">
            <a:avLst/>
          </a:prstGeom>
          <a:noFill/>
        </p:spPr>
        <p:txBody>
          <a:bodyPr wrap="none" rtlCol="0">
            <a:spAutoFit/>
          </a:bodyPr>
          <a:lstStyle/>
          <a:p>
            <a:pPr algn="ctr"/>
            <a:r>
              <a:rPr lang="zh-CN" altLang="en-US" sz="2400" b="1" dirty="0">
                <a:solidFill>
                  <a:srgbClr val="4B649F"/>
                </a:solidFill>
                <a:cs typeface="+mn-ea"/>
                <a:sym typeface="+mn-lt"/>
              </a:rPr>
              <a:t>这里添加标题</a:t>
            </a:r>
          </a:p>
        </p:txBody>
      </p:sp>
      <p:sp>
        <p:nvSpPr>
          <p:cNvPr id="33" name="文本框 32"/>
          <p:cNvSpPr txBox="1"/>
          <p:nvPr/>
        </p:nvSpPr>
        <p:spPr>
          <a:xfrm>
            <a:off x="8605386" y="1955984"/>
            <a:ext cx="2031325" cy="461665"/>
          </a:xfrm>
          <a:prstGeom prst="rect">
            <a:avLst/>
          </a:prstGeom>
          <a:noFill/>
        </p:spPr>
        <p:txBody>
          <a:bodyPr wrap="none" rtlCol="0">
            <a:spAutoFit/>
          </a:bodyPr>
          <a:lstStyle/>
          <a:p>
            <a:pPr algn="ctr"/>
            <a:r>
              <a:rPr lang="zh-CN" altLang="en-US" sz="2400" b="1" dirty="0">
                <a:solidFill>
                  <a:srgbClr val="4B649F"/>
                </a:solidFill>
                <a:cs typeface="+mn-ea"/>
                <a:sym typeface="+mn-lt"/>
              </a:rPr>
              <a:t>这里添加标题</a:t>
            </a:r>
          </a:p>
        </p:txBody>
      </p:sp>
    </p:spTree>
    <p:extLst>
      <p:ext uri="{BB962C8B-B14F-4D97-AF65-F5344CB8AC3E}">
        <p14:creationId xmlns:p14="http://schemas.microsoft.com/office/powerpoint/2010/main" val="754047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375"/>
            <a:ext cx="5619750" cy="1965136"/>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55057" y="2292725"/>
            <a:ext cx="5708293" cy="923330"/>
          </a:xfrm>
          <a:prstGeom prst="rect">
            <a:avLst/>
          </a:prstGeom>
          <a:noFill/>
        </p:spPr>
        <p:txBody>
          <a:bodyPr wrap="square" rtlCol="0">
            <a:spAutoFit/>
          </a:bodyPr>
          <a:lstStyle/>
          <a:p>
            <a:pPr>
              <a:lnSpc>
                <a:spcPct val="150000"/>
              </a:lnSpc>
            </a:pPr>
            <a:r>
              <a:rPr lang="zh-CN" altLang="en-US" sz="3600" b="1" dirty="0">
                <a:solidFill>
                  <a:srgbClr val="4B649F"/>
                </a:solidFill>
              </a:rPr>
              <a:t>添加论文内容第三部分标题</a:t>
            </a:r>
          </a:p>
        </p:txBody>
      </p:sp>
      <p:sp>
        <p:nvSpPr>
          <p:cNvPr id="5" name="文本框 4"/>
          <p:cNvSpPr txBox="1"/>
          <p:nvPr/>
        </p:nvSpPr>
        <p:spPr>
          <a:xfrm>
            <a:off x="5855057" y="3216055"/>
            <a:ext cx="5708293" cy="1289456"/>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培养学生综合运用、巩固与扩展所学的基础理论和专业知识，培养学生独立分析、解决实际问题能力、培养学生处理数据和信息的能力。</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grpSp>
        <p:nvGrpSpPr>
          <p:cNvPr id="12" name="组合 11"/>
          <p:cNvGrpSpPr/>
          <p:nvPr/>
        </p:nvGrpSpPr>
        <p:grpSpPr>
          <a:xfrm>
            <a:off x="1510646" y="2215901"/>
            <a:ext cx="2598458" cy="259845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97696" y="2335059"/>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KSO_Shape"/>
            <p:cNvSpPr>
              <a:spLocks/>
            </p:cNvSpPr>
            <p:nvPr/>
          </p:nvSpPr>
          <p:spPr bwMode="auto">
            <a:xfrm>
              <a:off x="5547153" y="2697761"/>
              <a:ext cx="1089278" cy="662788"/>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120312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添加论文内容第三部分标题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33109" y="125190"/>
            <a:ext cx="634643" cy="634643"/>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97696" y="2335059"/>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5547153" y="2697761"/>
              <a:ext cx="1089278" cy="662788"/>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0" name="任意多边形 9"/>
          <p:cNvSpPr/>
          <p:nvPr/>
        </p:nvSpPr>
        <p:spPr>
          <a:xfrm>
            <a:off x="1167990" y="3292971"/>
            <a:ext cx="2837889" cy="935213"/>
          </a:xfrm>
          <a:custGeom>
            <a:avLst/>
            <a:gdLst>
              <a:gd name="connsiteX0" fmla="*/ 0 w 2837889"/>
              <a:gd name="connsiteY0" fmla="*/ 0 h 935213"/>
              <a:gd name="connsiteX1" fmla="*/ 2837889 w 2837889"/>
              <a:gd name="connsiteY1" fmla="*/ 0 h 935213"/>
              <a:gd name="connsiteX2" fmla="*/ 2837889 w 2837889"/>
              <a:gd name="connsiteY2" fmla="*/ 935213 h 935213"/>
              <a:gd name="connsiteX3" fmla="*/ 0 w 2837889"/>
              <a:gd name="connsiteY3" fmla="*/ 935213 h 935213"/>
              <a:gd name="connsiteX4" fmla="*/ 0 w 2837889"/>
              <a:gd name="connsiteY4" fmla="*/ 0 h 93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889" h="935213">
                <a:moveTo>
                  <a:pt x="0" y="0"/>
                </a:moveTo>
                <a:lnTo>
                  <a:pt x="2837889" y="0"/>
                </a:lnTo>
                <a:lnTo>
                  <a:pt x="2837889" y="935213"/>
                </a:lnTo>
                <a:lnTo>
                  <a:pt x="0" y="935213"/>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65000"/>
                  </a:schemeClr>
                </a:solidFill>
                <a:latin typeface="+mn-lt"/>
                <a:ea typeface="+mn-ea"/>
                <a:cs typeface="+mn-ea"/>
                <a:sym typeface="+mn-lt"/>
              </a:rPr>
              <a:t>这里添加文字</a:t>
            </a:r>
            <a:endParaRPr lang="en-US" sz="2000" b="1" kern="1200" dirty="0">
              <a:solidFill>
                <a:schemeClr val="bg1">
                  <a:lumMod val="65000"/>
                </a:schemeClr>
              </a:solidFill>
              <a:latin typeface="+mn-lt"/>
              <a:ea typeface="+mn-ea"/>
              <a:cs typeface="+mn-ea"/>
              <a:sym typeface="+mn-lt"/>
            </a:endParaRPr>
          </a:p>
        </p:txBody>
      </p:sp>
      <p:sp>
        <p:nvSpPr>
          <p:cNvPr id="11" name="椭圆 10"/>
          <p:cNvSpPr/>
          <p:nvPr/>
        </p:nvSpPr>
        <p:spPr>
          <a:xfrm>
            <a:off x="1164765" y="3008537"/>
            <a:ext cx="225741" cy="225741"/>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椭圆 11"/>
          <p:cNvSpPr/>
          <p:nvPr/>
        </p:nvSpPr>
        <p:spPr>
          <a:xfrm>
            <a:off x="1322784" y="2692500"/>
            <a:ext cx="225741" cy="225741"/>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椭圆 12"/>
          <p:cNvSpPr/>
          <p:nvPr/>
        </p:nvSpPr>
        <p:spPr>
          <a:xfrm>
            <a:off x="1702029" y="2755707"/>
            <a:ext cx="354736" cy="354736"/>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椭圆 13"/>
          <p:cNvSpPr/>
          <p:nvPr/>
        </p:nvSpPr>
        <p:spPr>
          <a:xfrm>
            <a:off x="2018067" y="2408066"/>
            <a:ext cx="225741" cy="225741"/>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椭圆 14"/>
          <p:cNvSpPr/>
          <p:nvPr/>
        </p:nvSpPr>
        <p:spPr>
          <a:xfrm>
            <a:off x="2428916" y="2281651"/>
            <a:ext cx="225741" cy="225741"/>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椭圆 15"/>
          <p:cNvSpPr/>
          <p:nvPr/>
        </p:nvSpPr>
        <p:spPr>
          <a:xfrm>
            <a:off x="2934576" y="2502877"/>
            <a:ext cx="225741" cy="225741"/>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椭圆 16"/>
          <p:cNvSpPr/>
          <p:nvPr/>
        </p:nvSpPr>
        <p:spPr>
          <a:xfrm>
            <a:off x="3250614" y="2660896"/>
            <a:ext cx="354736" cy="354736"/>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椭圆 17"/>
          <p:cNvSpPr/>
          <p:nvPr/>
        </p:nvSpPr>
        <p:spPr>
          <a:xfrm>
            <a:off x="3693067" y="3008537"/>
            <a:ext cx="225741" cy="225741"/>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9" name="椭圆 18"/>
          <p:cNvSpPr/>
          <p:nvPr/>
        </p:nvSpPr>
        <p:spPr>
          <a:xfrm>
            <a:off x="3882689" y="3356179"/>
            <a:ext cx="225741" cy="225741"/>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椭圆 19"/>
          <p:cNvSpPr/>
          <p:nvPr/>
        </p:nvSpPr>
        <p:spPr>
          <a:xfrm>
            <a:off x="2239293" y="2692500"/>
            <a:ext cx="580477" cy="580477"/>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1" name="椭圆 20"/>
          <p:cNvSpPr/>
          <p:nvPr/>
        </p:nvSpPr>
        <p:spPr>
          <a:xfrm>
            <a:off x="1006746" y="3893443"/>
            <a:ext cx="225741" cy="225741"/>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椭圆 21"/>
          <p:cNvSpPr/>
          <p:nvPr/>
        </p:nvSpPr>
        <p:spPr>
          <a:xfrm>
            <a:off x="1196369" y="4177877"/>
            <a:ext cx="354736" cy="354736"/>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椭圆 22"/>
          <p:cNvSpPr/>
          <p:nvPr/>
        </p:nvSpPr>
        <p:spPr>
          <a:xfrm>
            <a:off x="1670425" y="4430707"/>
            <a:ext cx="515979" cy="515979"/>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4" name="椭圆 23"/>
          <p:cNvSpPr/>
          <p:nvPr/>
        </p:nvSpPr>
        <p:spPr>
          <a:xfrm>
            <a:off x="2334104" y="4841556"/>
            <a:ext cx="225741" cy="225741"/>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5" name="椭圆 24"/>
          <p:cNvSpPr/>
          <p:nvPr/>
        </p:nvSpPr>
        <p:spPr>
          <a:xfrm>
            <a:off x="2460520" y="4430707"/>
            <a:ext cx="354736" cy="354736"/>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6" name="椭圆 25"/>
          <p:cNvSpPr/>
          <p:nvPr/>
        </p:nvSpPr>
        <p:spPr>
          <a:xfrm>
            <a:off x="2776557" y="4873160"/>
            <a:ext cx="225741" cy="225741"/>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椭圆 26"/>
          <p:cNvSpPr/>
          <p:nvPr/>
        </p:nvSpPr>
        <p:spPr>
          <a:xfrm>
            <a:off x="3060991" y="4367500"/>
            <a:ext cx="515979" cy="515979"/>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椭圆 27"/>
          <p:cNvSpPr/>
          <p:nvPr/>
        </p:nvSpPr>
        <p:spPr>
          <a:xfrm>
            <a:off x="3756274" y="4241085"/>
            <a:ext cx="354736" cy="354736"/>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燕尾形 28"/>
          <p:cNvSpPr/>
          <p:nvPr/>
        </p:nvSpPr>
        <p:spPr>
          <a:xfrm>
            <a:off x="4111010" y="2755182"/>
            <a:ext cx="1041809" cy="1988928"/>
          </a:xfrm>
          <a:prstGeom prst="chevron">
            <a:avLst>
              <a:gd name="adj" fmla="val 62310"/>
            </a:avLst>
          </a:prstGeom>
          <a:solidFill>
            <a:srgbClr val="4B649F"/>
          </a:solidFill>
          <a:ln>
            <a:noFill/>
          </a:ln>
        </p:spPr>
        <p:style>
          <a:lnRef idx="0">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任意多边形 29"/>
          <p:cNvSpPr/>
          <p:nvPr/>
        </p:nvSpPr>
        <p:spPr>
          <a:xfrm>
            <a:off x="5152820" y="2756148"/>
            <a:ext cx="2841299" cy="1988909"/>
          </a:xfrm>
          <a:custGeom>
            <a:avLst/>
            <a:gdLst>
              <a:gd name="connsiteX0" fmla="*/ 0 w 2841299"/>
              <a:gd name="connsiteY0" fmla="*/ 0 h 1988909"/>
              <a:gd name="connsiteX1" fmla="*/ 2841299 w 2841299"/>
              <a:gd name="connsiteY1" fmla="*/ 0 h 1988909"/>
              <a:gd name="connsiteX2" fmla="*/ 2841299 w 2841299"/>
              <a:gd name="connsiteY2" fmla="*/ 1988909 h 1988909"/>
              <a:gd name="connsiteX3" fmla="*/ 0 w 2841299"/>
              <a:gd name="connsiteY3" fmla="*/ 1988909 h 1988909"/>
              <a:gd name="connsiteX4" fmla="*/ 0 w 2841299"/>
              <a:gd name="connsiteY4" fmla="*/ 0 h 198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1299" h="1988909">
                <a:moveTo>
                  <a:pt x="0" y="0"/>
                </a:moveTo>
                <a:lnTo>
                  <a:pt x="2841299" y="0"/>
                </a:lnTo>
                <a:lnTo>
                  <a:pt x="2841299" y="1988909"/>
                </a:lnTo>
                <a:lnTo>
                  <a:pt x="0" y="1988909"/>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lumMod val="65000"/>
                  </a:schemeClr>
                </a:solidFill>
                <a:latin typeface="+mn-lt"/>
                <a:ea typeface="+mn-ea"/>
                <a:cs typeface="+mn-ea"/>
                <a:sym typeface="+mn-lt"/>
              </a:rPr>
              <a:t>这里添加文字</a:t>
            </a:r>
            <a:endParaRPr lang="en-US" sz="2000" b="1" kern="1200" dirty="0">
              <a:solidFill>
                <a:schemeClr val="bg1">
                  <a:lumMod val="65000"/>
                </a:schemeClr>
              </a:solidFill>
              <a:latin typeface="+mn-lt"/>
              <a:ea typeface="+mn-ea"/>
              <a:cs typeface="+mn-ea"/>
              <a:sym typeface="+mn-lt"/>
            </a:endParaRPr>
          </a:p>
        </p:txBody>
      </p:sp>
      <p:sp>
        <p:nvSpPr>
          <p:cNvPr id="31" name="燕尾形 30"/>
          <p:cNvSpPr/>
          <p:nvPr/>
        </p:nvSpPr>
        <p:spPr>
          <a:xfrm>
            <a:off x="7994120" y="2755182"/>
            <a:ext cx="1041809" cy="1988928"/>
          </a:xfrm>
          <a:prstGeom prst="chevron">
            <a:avLst>
              <a:gd name="adj" fmla="val 62310"/>
            </a:avLst>
          </a:prstGeom>
          <a:solidFill>
            <a:srgbClr val="4B649F"/>
          </a:solidFill>
          <a:ln>
            <a:noFill/>
          </a:ln>
        </p:spPr>
        <p:style>
          <a:lnRef idx="0">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2" name="任意多边形 31"/>
          <p:cNvSpPr/>
          <p:nvPr/>
        </p:nvSpPr>
        <p:spPr>
          <a:xfrm>
            <a:off x="9149582" y="2590812"/>
            <a:ext cx="2415104" cy="2415104"/>
          </a:xfrm>
          <a:custGeom>
            <a:avLst/>
            <a:gdLst>
              <a:gd name="connsiteX0" fmla="*/ 0 w 2415104"/>
              <a:gd name="connsiteY0" fmla="*/ 1207552 h 2415104"/>
              <a:gd name="connsiteX1" fmla="*/ 1207552 w 2415104"/>
              <a:gd name="connsiteY1" fmla="*/ 0 h 2415104"/>
              <a:gd name="connsiteX2" fmla="*/ 2415104 w 2415104"/>
              <a:gd name="connsiteY2" fmla="*/ 1207552 h 2415104"/>
              <a:gd name="connsiteX3" fmla="*/ 1207552 w 2415104"/>
              <a:gd name="connsiteY3" fmla="*/ 2415104 h 2415104"/>
              <a:gd name="connsiteX4" fmla="*/ 0 w 2415104"/>
              <a:gd name="connsiteY4" fmla="*/ 1207552 h 241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104" h="2415104">
                <a:moveTo>
                  <a:pt x="0" y="1207552"/>
                </a:moveTo>
                <a:cubicBezTo>
                  <a:pt x="0" y="540639"/>
                  <a:pt x="540639" y="0"/>
                  <a:pt x="1207552" y="0"/>
                </a:cubicBezTo>
                <a:cubicBezTo>
                  <a:pt x="1874465" y="0"/>
                  <a:pt x="2415104" y="540639"/>
                  <a:pt x="2415104" y="1207552"/>
                </a:cubicBezTo>
                <a:cubicBezTo>
                  <a:pt x="2415104" y="1874465"/>
                  <a:pt x="1874465" y="2415104"/>
                  <a:pt x="1207552" y="2415104"/>
                </a:cubicBezTo>
                <a:cubicBezTo>
                  <a:pt x="540639" y="2415104"/>
                  <a:pt x="0" y="1874465"/>
                  <a:pt x="0" y="1207552"/>
                </a:cubicBezTo>
                <a:close/>
              </a:path>
            </a:pathLst>
          </a:cu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53684" tIns="353684" rIns="353684" bIns="353684" numCol="1" spcCol="1270" anchor="ctr" anchorCtr="0">
            <a:noAutofit/>
          </a:bodyPr>
          <a:lstStyle/>
          <a:p>
            <a:pPr lvl="0" algn="ctr" defTabSz="889000">
              <a:lnSpc>
                <a:spcPct val="90000"/>
              </a:lnSpc>
              <a:spcBef>
                <a:spcPct val="0"/>
              </a:spcBef>
              <a:spcAft>
                <a:spcPct val="35000"/>
              </a:spcAft>
            </a:pPr>
            <a:r>
              <a:rPr lang="zh-CN" altLang="en-US" sz="2000" b="1" kern="1200" dirty="0">
                <a:solidFill>
                  <a:schemeClr val="bg1"/>
                </a:solidFill>
                <a:latin typeface="+mn-lt"/>
                <a:ea typeface="+mn-ea"/>
                <a:cs typeface="+mn-ea"/>
                <a:sym typeface="+mn-lt"/>
              </a:rPr>
              <a:t>这里添加文字</a:t>
            </a:r>
            <a:endParaRPr lang="en-US" sz="2000" b="1" kern="1200" dirty="0">
              <a:solidFill>
                <a:schemeClr val="bg1"/>
              </a:solidFill>
              <a:latin typeface="+mn-lt"/>
              <a:ea typeface="+mn-ea"/>
              <a:cs typeface="+mn-ea"/>
              <a:sym typeface="+mn-lt"/>
            </a:endParaRPr>
          </a:p>
        </p:txBody>
      </p:sp>
    </p:spTree>
    <p:extLst>
      <p:ext uri="{BB962C8B-B14F-4D97-AF65-F5344CB8AC3E}">
        <p14:creationId xmlns:p14="http://schemas.microsoft.com/office/powerpoint/2010/main" val="413992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添加论文内容第三部分标题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33109" y="125190"/>
            <a:ext cx="634643" cy="634643"/>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97696" y="2335059"/>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5547153" y="2697761"/>
              <a:ext cx="1089278" cy="662788"/>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cxnSp>
        <p:nvCxnSpPr>
          <p:cNvPr id="10" name="Straight Connector 31"/>
          <p:cNvCxnSpPr/>
          <p:nvPr/>
        </p:nvCxnSpPr>
        <p:spPr>
          <a:xfrm>
            <a:off x="1337724" y="2995749"/>
            <a:ext cx="9516552" cy="0"/>
          </a:xfrm>
          <a:prstGeom prst="line">
            <a:avLst/>
          </a:prstGeom>
          <a:ln>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11" name="Group 26"/>
          <p:cNvGrpSpPr/>
          <p:nvPr/>
        </p:nvGrpSpPr>
        <p:grpSpPr>
          <a:xfrm>
            <a:off x="4911819" y="1892829"/>
            <a:ext cx="2304256" cy="2304256"/>
            <a:chOff x="3431835" y="1635646"/>
            <a:chExt cx="1728192" cy="1728192"/>
          </a:xfrm>
        </p:grpSpPr>
        <p:sp>
          <p:nvSpPr>
            <p:cNvPr id="12" name="Oval 16"/>
            <p:cNvSpPr/>
            <p:nvPr/>
          </p:nvSpPr>
          <p:spPr>
            <a:xfrm>
              <a:off x="3431835" y="1635646"/>
              <a:ext cx="1728192" cy="1728192"/>
            </a:xfrm>
            <a:prstGeom prst="ellipse">
              <a:avLst/>
            </a:prstGeom>
            <a:solidFill>
              <a:srgbClr val="5E80B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67" b="1" dirty="0">
                <a:cs typeface="+mn-ea"/>
                <a:sym typeface="+mn-lt"/>
              </a:endParaRPr>
            </a:p>
            <a:p>
              <a:pPr algn="ctr"/>
              <a:endParaRPr lang="en-US" sz="1467" b="1" dirty="0">
                <a:cs typeface="+mn-ea"/>
                <a:sym typeface="+mn-lt"/>
              </a:endParaRPr>
            </a:p>
            <a:p>
              <a:pPr algn="ctr"/>
              <a:endParaRPr lang="en-US" sz="1467" b="1" dirty="0">
                <a:cs typeface="+mn-ea"/>
                <a:sym typeface="+mn-lt"/>
              </a:endParaRPr>
            </a:p>
          </p:txBody>
        </p:sp>
        <p:sp>
          <p:nvSpPr>
            <p:cNvPr id="13" name="Freeform 6"/>
            <p:cNvSpPr>
              <a:spLocks noEditPoints="1"/>
            </p:cNvSpPr>
            <p:nvPr/>
          </p:nvSpPr>
          <p:spPr bwMode="auto">
            <a:xfrm>
              <a:off x="3993004" y="1995686"/>
              <a:ext cx="605854" cy="619396"/>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grpSp>
        <p:nvGrpSpPr>
          <p:cNvPr id="14" name="Group 25"/>
          <p:cNvGrpSpPr/>
          <p:nvPr/>
        </p:nvGrpSpPr>
        <p:grpSpPr>
          <a:xfrm>
            <a:off x="2143458" y="2144466"/>
            <a:ext cx="1792303" cy="1792303"/>
            <a:chOff x="1355564" y="1824373"/>
            <a:chExt cx="1344227" cy="1344227"/>
          </a:xfrm>
        </p:grpSpPr>
        <p:sp>
          <p:nvSpPr>
            <p:cNvPr id="15" name="Oval 14"/>
            <p:cNvSpPr/>
            <p:nvPr/>
          </p:nvSpPr>
          <p:spPr>
            <a:xfrm>
              <a:off x="1355564" y="1824373"/>
              <a:ext cx="1344227" cy="1344227"/>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1" dirty="0">
                <a:cs typeface="+mn-ea"/>
                <a:sym typeface="+mn-lt"/>
              </a:endParaRPr>
            </a:p>
          </p:txBody>
        </p:sp>
        <p:sp>
          <p:nvSpPr>
            <p:cNvPr id="16" name="Freeform 11"/>
            <p:cNvSpPr>
              <a:spLocks noEditPoints="1"/>
            </p:cNvSpPr>
            <p:nvPr/>
          </p:nvSpPr>
          <p:spPr bwMode="auto">
            <a:xfrm>
              <a:off x="1867010" y="2142357"/>
              <a:ext cx="321333" cy="320479"/>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grpSp>
        <p:nvGrpSpPr>
          <p:cNvPr id="17" name="Group 27"/>
          <p:cNvGrpSpPr/>
          <p:nvPr/>
        </p:nvGrpSpPr>
        <p:grpSpPr>
          <a:xfrm>
            <a:off x="8256241" y="2144466"/>
            <a:ext cx="1792303" cy="1792303"/>
            <a:chOff x="5940151" y="1824373"/>
            <a:chExt cx="1344227" cy="1344227"/>
          </a:xfrm>
        </p:grpSpPr>
        <p:sp>
          <p:nvSpPr>
            <p:cNvPr id="18" name="Oval 19"/>
            <p:cNvSpPr/>
            <p:nvPr/>
          </p:nvSpPr>
          <p:spPr>
            <a:xfrm>
              <a:off x="5940151" y="1824373"/>
              <a:ext cx="1344227" cy="1344227"/>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67" b="1" dirty="0">
                <a:cs typeface="+mn-ea"/>
                <a:sym typeface="+mn-lt"/>
              </a:endParaRPr>
            </a:p>
          </p:txBody>
        </p:sp>
        <p:sp>
          <p:nvSpPr>
            <p:cNvPr id="19" name="Freeform 16"/>
            <p:cNvSpPr>
              <a:spLocks noEditPoints="1"/>
            </p:cNvSpPr>
            <p:nvPr/>
          </p:nvSpPr>
          <p:spPr bwMode="auto">
            <a:xfrm>
              <a:off x="6456527" y="2146859"/>
              <a:ext cx="311472" cy="311472"/>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sp>
        <p:nvSpPr>
          <p:cNvPr id="20" name="Title 13"/>
          <p:cNvSpPr txBox="1">
            <a:spLocks/>
          </p:cNvSpPr>
          <p:nvPr/>
        </p:nvSpPr>
        <p:spPr>
          <a:xfrm>
            <a:off x="1627140" y="4377480"/>
            <a:ext cx="2793037" cy="533544"/>
          </a:xfrm>
          <a:prstGeom prst="rect">
            <a:avLst/>
          </a:prstGeom>
        </p:spPr>
        <p:txBody>
          <a:bodyPr vert="horz" lIns="121920" tIns="60960" rIns="121920" bIns="6096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667" dirty="0">
                <a:latin typeface="+mn-lt"/>
                <a:ea typeface="+mn-ea"/>
                <a:cs typeface="+mn-ea"/>
                <a:sym typeface="+mn-lt"/>
              </a:rPr>
              <a:t>Step 1</a:t>
            </a:r>
          </a:p>
        </p:txBody>
      </p:sp>
      <p:sp>
        <p:nvSpPr>
          <p:cNvPr id="21" name="Title 13"/>
          <p:cNvSpPr txBox="1">
            <a:spLocks/>
          </p:cNvSpPr>
          <p:nvPr/>
        </p:nvSpPr>
        <p:spPr>
          <a:xfrm>
            <a:off x="4687871" y="4377480"/>
            <a:ext cx="2793037" cy="533544"/>
          </a:xfrm>
          <a:prstGeom prst="rect">
            <a:avLst/>
          </a:prstGeom>
        </p:spPr>
        <p:txBody>
          <a:bodyPr vert="horz" lIns="121920" tIns="60960" rIns="121920" bIns="6096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667" dirty="0">
                <a:latin typeface="+mn-lt"/>
                <a:ea typeface="+mn-ea"/>
                <a:cs typeface="+mn-ea"/>
                <a:sym typeface="+mn-lt"/>
              </a:rPr>
              <a:t>Step 2</a:t>
            </a:r>
          </a:p>
        </p:txBody>
      </p:sp>
      <p:sp>
        <p:nvSpPr>
          <p:cNvPr id="22" name="Title 13"/>
          <p:cNvSpPr txBox="1">
            <a:spLocks/>
          </p:cNvSpPr>
          <p:nvPr/>
        </p:nvSpPr>
        <p:spPr>
          <a:xfrm>
            <a:off x="7744262" y="4377480"/>
            <a:ext cx="2793037" cy="533544"/>
          </a:xfrm>
          <a:prstGeom prst="rect">
            <a:avLst/>
          </a:prstGeom>
        </p:spPr>
        <p:txBody>
          <a:bodyPr vert="horz" lIns="121920" tIns="60960" rIns="121920" bIns="6096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667" dirty="0">
                <a:latin typeface="+mn-lt"/>
                <a:ea typeface="+mn-ea"/>
                <a:cs typeface="+mn-ea"/>
                <a:sym typeface="+mn-lt"/>
              </a:rPr>
              <a:t>Step 3</a:t>
            </a:r>
          </a:p>
        </p:txBody>
      </p:sp>
      <p:sp>
        <p:nvSpPr>
          <p:cNvPr id="23" name="文本框 22"/>
          <p:cNvSpPr txBox="1"/>
          <p:nvPr/>
        </p:nvSpPr>
        <p:spPr>
          <a:xfrm>
            <a:off x="2238828" y="3198743"/>
            <a:ext cx="1569660" cy="369332"/>
          </a:xfrm>
          <a:prstGeom prst="rect">
            <a:avLst/>
          </a:prstGeom>
          <a:noFill/>
        </p:spPr>
        <p:txBody>
          <a:bodyPr wrap="none" rtlCol="0">
            <a:spAutoFit/>
          </a:bodyPr>
          <a:lstStyle/>
          <a:p>
            <a:r>
              <a:rPr lang="zh-CN" altLang="en-US" dirty="0">
                <a:solidFill>
                  <a:schemeClr val="bg1"/>
                </a:solidFill>
              </a:rPr>
              <a:t>这里添加文字</a:t>
            </a:r>
          </a:p>
        </p:txBody>
      </p:sp>
      <p:sp>
        <p:nvSpPr>
          <p:cNvPr id="24" name="文本框 23"/>
          <p:cNvSpPr txBox="1"/>
          <p:nvPr/>
        </p:nvSpPr>
        <p:spPr>
          <a:xfrm>
            <a:off x="5303345" y="3383409"/>
            <a:ext cx="1569660" cy="369332"/>
          </a:xfrm>
          <a:prstGeom prst="rect">
            <a:avLst/>
          </a:prstGeom>
          <a:noFill/>
        </p:spPr>
        <p:txBody>
          <a:bodyPr wrap="none" rtlCol="0">
            <a:spAutoFit/>
          </a:bodyPr>
          <a:lstStyle/>
          <a:p>
            <a:r>
              <a:rPr lang="zh-CN" altLang="en-US" dirty="0">
                <a:solidFill>
                  <a:schemeClr val="bg1"/>
                </a:solidFill>
              </a:rPr>
              <a:t>这里添加文字</a:t>
            </a:r>
          </a:p>
        </p:txBody>
      </p:sp>
      <p:sp>
        <p:nvSpPr>
          <p:cNvPr id="25" name="文本框 24"/>
          <p:cNvSpPr txBox="1"/>
          <p:nvPr/>
        </p:nvSpPr>
        <p:spPr>
          <a:xfrm>
            <a:off x="8355950" y="3198743"/>
            <a:ext cx="1569660" cy="369332"/>
          </a:xfrm>
          <a:prstGeom prst="rect">
            <a:avLst/>
          </a:prstGeom>
          <a:noFill/>
        </p:spPr>
        <p:txBody>
          <a:bodyPr wrap="none" rtlCol="0">
            <a:spAutoFit/>
          </a:bodyPr>
          <a:lstStyle/>
          <a:p>
            <a:r>
              <a:rPr lang="zh-CN" altLang="en-US" dirty="0">
                <a:solidFill>
                  <a:schemeClr val="bg1"/>
                </a:solidFill>
              </a:rPr>
              <a:t>这里添加文字</a:t>
            </a:r>
          </a:p>
        </p:txBody>
      </p:sp>
    </p:spTree>
    <p:extLst>
      <p:ext uri="{BB962C8B-B14F-4D97-AF65-F5344CB8AC3E}">
        <p14:creationId xmlns:p14="http://schemas.microsoft.com/office/powerpoint/2010/main" val="133460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38716" y="552302"/>
            <a:ext cx="4262705" cy="646331"/>
          </a:xfrm>
          <a:prstGeom prst="rect">
            <a:avLst/>
          </a:prstGeom>
          <a:noFill/>
        </p:spPr>
        <p:txBody>
          <a:bodyPr wrap="none" rtlCol="0">
            <a:spAutoFit/>
          </a:bodyPr>
          <a:lstStyle/>
          <a:p>
            <a:r>
              <a:rPr lang="en-US" altLang="zh-CN" sz="3600" dirty="0">
                <a:solidFill>
                  <a:schemeClr val="bg1"/>
                </a:solidFill>
              </a:rPr>
              <a:t>Operating Overview</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sp>
        <p:nvSpPr>
          <p:cNvPr id="18" name="矩形 17"/>
          <p:cNvSpPr/>
          <p:nvPr/>
        </p:nvSpPr>
        <p:spPr>
          <a:xfrm>
            <a:off x="11272616" y="2106972"/>
            <a:ext cx="337575" cy="33757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272616" y="4771443"/>
            <a:ext cx="337575" cy="33757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F03FD47A-6C65-42C9-880F-1FEC1BA5EAF7}"/>
              </a:ext>
            </a:extLst>
          </p:cNvPr>
          <p:cNvSpPr txBox="1"/>
          <p:nvPr/>
        </p:nvSpPr>
        <p:spPr>
          <a:xfrm>
            <a:off x="6082787" y="238279"/>
            <a:ext cx="6096928" cy="1200329"/>
          </a:xfrm>
          <a:prstGeom prst="rect">
            <a:avLst/>
          </a:prstGeom>
          <a:noFill/>
        </p:spPr>
        <p:txBody>
          <a:bodyPr wrap="square">
            <a:spAutoFit/>
          </a:bodyPr>
          <a:lstStyle/>
          <a:p>
            <a:pPr algn="ctr"/>
            <a:r>
              <a:rPr lang="en-US" altLang="zh-CN" dirty="0"/>
              <a:t>Revenue= order </a:t>
            </a:r>
            <a:r>
              <a:rPr lang="en-US" altLang="zh-CN" dirty="0" err="1"/>
              <a:t>price+freight_value</a:t>
            </a:r>
            <a:endParaRPr lang="en-US" altLang="zh-CN" dirty="0"/>
          </a:p>
          <a:p>
            <a:pPr algn="ctr"/>
            <a:r>
              <a:rPr lang="en-US" altLang="zh-CN" dirty="0"/>
              <a:t>Order value=order price</a:t>
            </a:r>
          </a:p>
          <a:p>
            <a:pPr algn="ctr"/>
            <a:r>
              <a:rPr lang="en-US" altLang="zh-CN" dirty="0"/>
              <a:t>YOY/MOM=</a:t>
            </a:r>
            <a:r>
              <a:rPr lang="zh-CN" altLang="en-US" dirty="0"/>
              <a:t>（</a:t>
            </a:r>
            <a:r>
              <a:rPr lang="en-US" altLang="zh-CN" dirty="0"/>
              <a:t>Current period - previous period</a:t>
            </a:r>
            <a:r>
              <a:rPr lang="zh-CN" altLang="en-US" dirty="0"/>
              <a:t>）</a:t>
            </a:r>
            <a:r>
              <a:rPr lang="en-US" altLang="zh-CN" dirty="0"/>
              <a:t> </a:t>
            </a:r>
          </a:p>
          <a:p>
            <a:pPr algn="ctr"/>
            <a:r>
              <a:rPr lang="en-US" altLang="zh-CN" dirty="0"/>
              <a:t>/previous period </a:t>
            </a:r>
          </a:p>
        </p:txBody>
      </p:sp>
      <p:sp>
        <p:nvSpPr>
          <p:cNvPr id="14" name="KSO_Shape">
            <a:extLst>
              <a:ext uri="{FF2B5EF4-FFF2-40B4-BE49-F238E27FC236}">
                <a16:creationId xmlns:a16="http://schemas.microsoft.com/office/drawing/2014/main" id="{950F016C-0887-4189-A0C5-1941B5CB6A9A}"/>
              </a:ext>
            </a:extLst>
          </p:cNvPr>
          <p:cNvSpPr/>
          <p:nvPr/>
        </p:nvSpPr>
        <p:spPr>
          <a:xfrm>
            <a:off x="762187" y="552302"/>
            <a:ext cx="456826" cy="67180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accent1"/>
              </a:solidFill>
              <a:cs typeface="+mn-ea"/>
              <a:sym typeface="+mn-lt"/>
            </a:endParaRPr>
          </a:p>
        </p:txBody>
      </p:sp>
      <p:pic>
        <p:nvPicPr>
          <p:cNvPr id="8" name="图片 7" descr="图表, 条形图, 直方图&#10;&#10;描述已自动生成">
            <a:extLst>
              <a:ext uri="{FF2B5EF4-FFF2-40B4-BE49-F238E27FC236}">
                <a16:creationId xmlns:a16="http://schemas.microsoft.com/office/drawing/2014/main" id="{26CA0102-3626-4593-BFCF-6DF09E4DD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187" y="1860925"/>
            <a:ext cx="9472961" cy="4997075"/>
          </a:xfrm>
          <a:prstGeom prst="rect">
            <a:avLst/>
          </a:prstGeom>
        </p:spPr>
      </p:pic>
      <p:cxnSp>
        <p:nvCxnSpPr>
          <p:cNvPr id="10" name="直接连接符 9">
            <a:extLst>
              <a:ext uri="{FF2B5EF4-FFF2-40B4-BE49-F238E27FC236}">
                <a16:creationId xmlns:a16="http://schemas.microsoft.com/office/drawing/2014/main" id="{DA2B734D-749F-444B-AA24-7DC4540A1CD4}"/>
              </a:ext>
            </a:extLst>
          </p:cNvPr>
          <p:cNvCxnSpPr/>
          <p:nvPr/>
        </p:nvCxnSpPr>
        <p:spPr>
          <a:xfrm>
            <a:off x="5942206" y="1444183"/>
            <a:ext cx="0" cy="515329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A1B57AF-E09A-4DF1-ABAD-0E1E7B364A78}"/>
              </a:ext>
            </a:extLst>
          </p:cNvPr>
          <p:cNvSpPr txBox="1"/>
          <p:nvPr/>
        </p:nvSpPr>
        <p:spPr>
          <a:xfrm>
            <a:off x="6837369" y="1541392"/>
            <a:ext cx="2627505" cy="369332"/>
          </a:xfrm>
          <a:prstGeom prst="rect">
            <a:avLst/>
          </a:prstGeom>
          <a:noFill/>
        </p:spPr>
        <p:txBody>
          <a:bodyPr wrap="square">
            <a:spAutoFit/>
          </a:bodyPr>
          <a:lstStyle/>
          <a:p>
            <a:r>
              <a:rPr lang="en-US" altLang="zh-CN" dirty="0"/>
              <a:t>Stagnant growth period</a:t>
            </a:r>
            <a:endParaRPr lang="zh-CN" altLang="en-US" dirty="0"/>
          </a:p>
        </p:txBody>
      </p:sp>
      <p:sp>
        <p:nvSpPr>
          <p:cNvPr id="26" name="文本框 25">
            <a:extLst>
              <a:ext uri="{FF2B5EF4-FFF2-40B4-BE49-F238E27FC236}">
                <a16:creationId xmlns:a16="http://schemas.microsoft.com/office/drawing/2014/main" id="{38B3D320-7880-4A06-8868-B7437A77B179}"/>
              </a:ext>
            </a:extLst>
          </p:cNvPr>
          <p:cNvSpPr txBox="1"/>
          <p:nvPr/>
        </p:nvSpPr>
        <p:spPr>
          <a:xfrm>
            <a:off x="2542943" y="1657390"/>
            <a:ext cx="2627505" cy="369332"/>
          </a:xfrm>
          <a:prstGeom prst="rect">
            <a:avLst/>
          </a:prstGeom>
          <a:noFill/>
        </p:spPr>
        <p:txBody>
          <a:bodyPr wrap="square">
            <a:spAutoFit/>
          </a:bodyPr>
          <a:lstStyle/>
          <a:p>
            <a:r>
              <a:rPr lang="zh-CN" altLang="en-US" dirty="0"/>
              <a:t>Rapid Growth Period</a:t>
            </a:r>
          </a:p>
        </p:txBody>
      </p:sp>
    </p:spTree>
    <p:extLst>
      <p:ext uri="{BB962C8B-B14F-4D97-AF65-F5344CB8AC3E}">
        <p14:creationId xmlns:p14="http://schemas.microsoft.com/office/powerpoint/2010/main" val="1921483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添加论文内容第三部分标题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33109" y="125190"/>
            <a:ext cx="634643" cy="634643"/>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97696" y="2335059"/>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5547153" y="2697761"/>
              <a:ext cx="1089278" cy="662788"/>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cxnSp>
        <p:nvCxnSpPr>
          <p:cNvPr id="10" name="Straight Connector 3"/>
          <p:cNvCxnSpPr>
            <a:stCxn id="27" idx="5"/>
            <a:endCxn id="21" idx="1"/>
          </p:cNvCxnSpPr>
          <p:nvPr/>
        </p:nvCxnSpPr>
        <p:spPr>
          <a:xfrm>
            <a:off x="1903681" y="2504209"/>
            <a:ext cx="601077" cy="597363"/>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5"/>
          <p:cNvCxnSpPr>
            <a:stCxn id="21" idx="3"/>
            <a:endCxn id="33" idx="7"/>
          </p:cNvCxnSpPr>
          <p:nvPr/>
        </p:nvCxnSpPr>
        <p:spPr>
          <a:xfrm flipH="1">
            <a:off x="1523353" y="4052028"/>
            <a:ext cx="981405" cy="693373"/>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8"/>
          <p:cNvCxnSpPr>
            <a:stCxn id="21" idx="5"/>
            <a:endCxn id="24" idx="1"/>
          </p:cNvCxnSpPr>
          <p:nvPr/>
        </p:nvCxnSpPr>
        <p:spPr>
          <a:xfrm>
            <a:off x="3455214" y="4052028"/>
            <a:ext cx="241440" cy="241440"/>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1"/>
          <p:cNvCxnSpPr>
            <a:stCxn id="21" idx="7"/>
            <a:endCxn id="30" idx="2"/>
          </p:cNvCxnSpPr>
          <p:nvPr/>
        </p:nvCxnSpPr>
        <p:spPr>
          <a:xfrm flipV="1">
            <a:off x="3455215" y="2832718"/>
            <a:ext cx="1073161" cy="268855"/>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20"/>
          <p:cNvCxnSpPr>
            <a:stCxn id="30" idx="6"/>
            <a:endCxn id="18" idx="1"/>
          </p:cNvCxnSpPr>
          <p:nvPr/>
        </p:nvCxnSpPr>
        <p:spPr>
          <a:xfrm>
            <a:off x="5152446" y="2832718"/>
            <a:ext cx="984292" cy="527932"/>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35"/>
          <p:cNvCxnSpPr>
            <a:stCxn id="24" idx="6"/>
            <a:endCxn id="16" idx="2"/>
          </p:cNvCxnSpPr>
          <p:nvPr/>
        </p:nvCxnSpPr>
        <p:spPr>
          <a:xfrm flipV="1">
            <a:off x="4516158" y="4370173"/>
            <a:ext cx="799889" cy="262744"/>
          </a:xfrm>
          <a:prstGeom prst="line">
            <a:avLst/>
          </a:prstGeom>
          <a:ln w="9525" cap="rnd">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Oval 30"/>
          <p:cNvSpPr/>
          <p:nvPr/>
        </p:nvSpPr>
        <p:spPr>
          <a:xfrm>
            <a:off x="5316047" y="4130147"/>
            <a:ext cx="480053" cy="480053"/>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67" b="1" dirty="0">
              <a:cs typeface="+mn-ea"/>
              <a:sym typeface="+mn-lt"/>
            </a:endParaRPr>
          </a:p>
        </p:txBody>
      </p:sp>
      <p:sp>
        <p:nvSpPr>
          <p:cNvPr id="18" name="Oval 33"/>
          <p:cNvSpPr/>
          <p:nvPr/>
        </p:nvSpPr>
        <p:spPr>
          <a:xfrm>
            <a:off x="5968012" y="3191924"/>
            <a:ext cx="1152128" cy="1152128"/>
          </a:xfrm>
          <a:prstGeom prst="ellipse">
            <a:avLst/>
          </a:prstGeom>
          <a:solidFill>
            <a:srgbClr val="7DB1CD"/>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67" b="1" dirty="0">
              <a:cs typeface="+mn-ea"/>
              <a:sym typeface="+mn-lt"/>
            </a:endParaRPr>
          </a:p>
        </p:txBody>
      </p:sp>
      <p:sp>
        <p:nvSpPr>
          <p:cNvPr id="19" name="Freeform 6"/>
          <p:cNvSpPr>
            <a:spLocks noEditPoints="1"/>
          </p:cNvSpPr>
          <p:nvPr/>
        </p:nvSpPr>
        <p:spPr bwMode="auto">
          <a:xfrm>
            <a:off x="6309739" y="3533651"/>
            <a:ext cx="468673" cy="468673"/>
          </a:xfrm>
          <a:custGeom>
            <a:avLst/>
            <a:gdLst>
              <a:gd name="T0" fmla="*/ 60 w 360"/>
              <a:gd name="T1" fmla="*/ 320 h 360"/>
              <a:gd name="T2" fmla="*/ 100 w 360"/>
              <a:gd name="T3" fmla="*/ 360 h 360"/>
              <a:gd name="T4" fmla="*/ 140 w 360"/>
              <a:gd name="T5" fmla="*/ 320 h 360"/>
              <a:gd name="T6" fmla="*/ 100 w 360"/>
              <a:gd name="T7" fmla="*/ 280 h 360"/>
              <a:gd name="T8" fmla="*/ 60 w 360"/>
              <a:gd name="T9" fmla="*/ 320 h 360"/>
              <a:gd name="T10" fmla="*/ 260 w 360"/>
              <a:gd name="T11" fmla="*/ 320 h 360"/>
              <a:gd name="T12" fmla="*/ 300 w 360"/>
              <a:gd name="T13" fmla="*/ 360 h 360"/>
              <a:gd name="T14" fmla="*/ 340 w 360"/>
              <a:gd name="T15" fmla="*/ 320 h 360"/>
              <a:gd name="T16" fmla="*/ 300 w 360"/>
              <a:gd name="T17" fmla="*/ 280 h 360"/>
              <a:gd name="T18" fmla="*/ 260 w 360"/>
              <a:gd name="T19" fmla="*/ 320 h 360"/>
              <a:gd name="T20" fmla="*/ 131 w 360"/>
              <a:gd name="T21" fmla="*/ 225 h 360"/>
              <a:gd name="T22" fmla="*/ 352 w 360"/>
              <a:gd name="T23" fmla="*/ 162 h 360"/>
              <a:gd name="T24" fmla="*/ 360 w 360"/>
              <a:gd name="T25" fmla="*/ 152 h 360"/>
              <a:gd name="T26" fmla="*/ 360 w 360"/>
              <a:gd name="T27" fmla="*/ 42 h 360"/>
              <a:gd name="T28" fmla="*/ 78 w 360"/>
              <a:gd name="T29" fmla="*/ 42 h 360"/>
              <a:gd name="T30" fmla="*/ 78 w 360"/>
              <a:gd name="T31" fmla="*/ 8 h 360"/>
              <a:gd name="T32" fmla="*/ 70 w 360"/>
              <a:gd name="T33" fmla="*/ 0 h 360"/>
              <a:gd name="T34" fmla="*/ 8 w 360"/>
              <a:gd name="T35" fmla="*/ 0 h 360"/>
              <a:gd name="T36" fmla="*/ 0 w 360"/>
              <a:gd name="T37" fmla="*/ 8 h 360"/>
              <a:gd name="T38" fmla="*/ 0 w 360"/>
              <a:gd name="T39" fmla="*/ 40 h 360"/>
              <a:gd name="T40" fmla="*/ 39 w 360"/>
              <a:gd name="T41" fmla="*/ 40 h 360"/>
              <a:gd name="T42" fmla="*/ 78 w 360"/>
              <a:gd name="T43" fmla="*/ 221 h 360"/>
              <a:gd name="T44" fmla="*/ 82 w 360"/>
              <a:gd name="T45" fmla="*/ 240 h 360"/>
              <a:gd name="T46" fmla="*/ 82 w 360"/>
              <a:gd name="T47" fmla="*/ 270 h 360"/>
              <a:gd name="T48" fmla="*/ 90 w 360"/>
              <a:gd name="T49" fmla="*/ 278 h 360"/>
              <a:gd name="T50" fmla="*/ 100 w 360"/>
              <a:gd name="T51" fmla="*/ 278 h 360"/>
              <a:gd name="T52" fmla="*/ 300 w 360"/>
              <a:gd name="T53" fmla="*/ 278 h 360"/>
              <a:gd name="T54" fmla="*/ 352 w 360"/>
              <a:gd name="T55" fmla="*/ 278 h 360"/>
              <a:gd name="T56" fmla="*/ 360 w 360"/>
              <a:gd name="T57" fmla="*/ 270 h 360"/>
              <a:gd name="T58" fmla="*/ 360 w 360"/>
              <a:gd name="T59" fmla="*/ 240 h 360"/>
              <a:gd name="T60" fmla="*/ 135 w 360"/>
              <a:gd name="T61" fmla="*/ 240 h 360"/>
              <a:gd name="T62" fmla="*/ 131 w 360"/>
              <a:gd name="T63" fmla="*/ 2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1" name="Oval 22"/>
          <p:cNvSpPr/>
          <p:nvPr/>
        </p:nvSpPr>
        <p:spPr>
          <a:xfrm>
            <a:off x="2307912" y="2904726"/>
            <a:ext cx="1344149" cy="1344149"/>
          </a:xfrm>
          <a:prstGeom prst="ellipse">
            <a:avLst/>
          </a:prstGeom>
          <a:solidFill>
            <a:srgbClr val="7DB1CD"/>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67" b="1" dirty="0">
              <a:cs typeface="+mn-ea"/>
              <a:sym typeface="+mn-lt"/>
            </a:endParaRPr>
          </a:p>
        </p:txBody>
      </p:sp>
      <p:sp>
        <p:nvSpPr>
          <p:cNvPr id="22" name="Freeform 11"/>
          <p:cNvSpPr>
            <a:spLocks/>
          </p:cNvSpPr>
          <p:nvPr/>
        </p:nvSpPr>
        <p:spPr bwMode="auto">
          <a:xfrm>
            <a:off x="2577868" y="3191925"/>
            <a:ext cx="804237" cy="71044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4" name="Oval 29"/>
          <p:cNvSpPr/>
          <p:nvPr/>
        </p:nvSpPr>
        <p:spPr>
          <a:xfrm>
            <a:off x="3556050" y="4152864"/>
            <a:ext cx="960107" cy="960107"/>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67" b="1" dirty="0">
              <a:cs typeface="+mn-ea"/>
              <a:sym typeface="+mn-lt"/>
            </a:endParaRPr>
          </a:p>
        </p:txBody>
      </p:sp>
      <p:sp>
        <p:nvSpPr>
          <p:cNvPr id="25" name="Freeform 16"/>
          <p:cNvSpPr>
            <a:spLocks noEditPoints="1"/>
          </p:cNvSpPr>
          <p:nvPr/>
        </p:nvSpPr>
        <p:spPr bwMode="auto">
          <a:xfrm>
            <a:off x="3907275" y="4431797"/>
            <a:ext cx="243036" cy="410677"/>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7" name="Oval 23"/>
          <p:cNvSpPr/>
          <p:nvPr/>
        </p:nvSpPr>
        <p:spPr>
          <a:xfrm>
            <a:off x="1248080" y="1848608"/>
            <a:ext cx="768085" cy="768085"/>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67" b="1" dirty="0">
              <a:cs typeface="+mn-ea"/>
              <a:sym typeface="+mn-lt"/>
            </a:endParaRPr>
          </a:p>
        </p:txBody>
      </p:sp>
      <p:sp>
        <p:nvSpPr>
          <p:cNvPr id="28" name="Freeform 21"/>
          <p:cNvSpPr>
            <a:spLocks noEditPoints="1"/>
          </p:cNvSpPr>
          <p:nvPr/>
        </p:nvSpPr>
        <p:spPr bwMode="auto">
          <a:xfrm>
            <a:off x="1439573" y="2040629"/>
            <a:ext cx="385098" cy="261084"/>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30" name="Oval 32"/>
          <p:cNvSpPr/>
          <p:nvPr/>
        </p:nvSpPr>
        <p:spPr>
          <a:xfrm>
            <a:off x="4528376" y="2520683"/>
            <a:ext cx="624069" cy="624069"/>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67" b="1" dirty="0">
              <a:cs typeface="+mn-ea"/>
              <a:sym typeface="+mn-lt"/>
            </a:endParaRPr>
          </a:p>
        </p:txBody>
      </p:sp>
      <p:sp>
        <p:nvSpPr>
          <p:cNvPr id="31" name="Freeform 26"/>
          <p:cNvSpPr>
            <a:spLocks noEditPoints="1"/>
          </p:cNvSpPr>
          <p:nvPr/>
        </p:nvSpPr>
        <p:spPr bwMode="auto">
          <a:xfrm>
            <a:off x="4683647" y="2675954"/>
            <a:ext cx="313529" cy="313529"/>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33" name="Oval 24"/>
          <p:cNvSpPr/>
          <p:nvPr/>
        </p:nvSpPr>
        <p:spPr>
          <a:xfrm>
            <a:off x="867752" y="4632918"/>
            <a:ext cx="768085" cy="768085"/>
          </a:xfrm>
          <a:prstGeom prst="ellipse">
            <a:avLst/>
          </a:prstGeom>
          <a:solidFill>
            <a:srgbClr val="5E80B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67" b="1" dirty="0">
              <a:cs typeface="+mn-ea"/>
              <a:sym typeface="+mn-lt"/>
            </a:endParaRPr>
          </a:p>
        </p:txBody>
      </p:sp>
      <p:sp>
        <p:nvSpPr>
          <p:cNvPr id="34" name="Freeform 31"/>
          <p:cNvSpPr>
            <a:spLocks noEditPoints="1"/>
          </p:cNvSpPr>
          <p:nvPr/>
        </p:nvSpPr>
        <p:spPr bwMode="auto">
          <a:xfrm>
            <a:off x="1037805" y="4842475"/>
            <a:ext cx="427977" cy="378524"/>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cxnSp>
        <p:nvCxnSpPr>
          <p:cNvPr id="35" name="Straight Connector 69"/>
          <p:cNvCxnSpPr/>
          <p:nvPr/>
        </p:nvCxnSpPr>
        <p:spPr>
          <a:xfrm>
            <a:off x="7588498" y="1867241"/>
            <a:ext cx="0" cy="3835019"/>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958534" y="2323006"/>
            <a:ext cx="3377984"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p>
        </p:txBody>
      </p:sp>
      <p:sp>
        <p:nvSpPr>
          <p:cNvPr id="37" name="文本框 36"/>
          <p:cNvSpPr txBox="1"/>
          <p:nvPr/>
        </p:nvSpPr>
        <p:spPr>
          <a:xfrm>
            <a:off x="7929136" y="1861341"/>
            <a:ext cx="2031325" cy="461665"/>
          </a:xfrm>
          <a:prstGeom prst="rect">
            <a:avLst/>
          </a:prstGeom>
          <a:noFill/>
        </p:spPr>
        <p:txBody>
          <a:bodyPr wrap="none" rtlCol="0">
            <a:spAutoFit/>
          </a:bodyPr>
          <a:lstStyle/>
          <a:p>
            <a:pPr algn="ctr"/>
            <a:r>
              <a:rPr lang="zh-CN" altLang="en-US" sz="2400" b="1" dirty="0">
                <a:solidFill>
                  <a:srgbClr val="4B649F"/>
                </a:solidFill>
                <a:cs typeface="+mn-ea"/>
                <a:sym typeface="+mn-lt"/>
              </a:rPr>
              <a:t>这里添加标题</a:t>
            </a:r>
          </a:p>
        </p:txBody>
      </p:sp>
      <p:sp>
        <p:nvSpPr>
          <p:cNvPr id="38" name="文本框 37"/>
          <p:cNvSpPr txBox="1"/>
          <p:nvPr/>
        </p:nvSpPr>
        <p:spPr>
          <a:xfrm>
            <a:off x="7958534" y="3674667"/>
            <a:ext cx="3377984"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p>
        </p:txBody>
      </p:sp>
      <p:sp>
        <p:nvSpPr>
          <p:cNvPr id="39" name="文本框 38"/>
          <p:cNvSpPr txBox="1"/>
          <p:nvPr/>
        </p:nvSpPr>
        <p:spPr>
          <a:xfrm>
            <a:off x="7929136" y="3213002"/>
            <a:ext cx="2031325" cy="461665"/>
          </a:xfrm>
          <a:prstGeom prst="rect">
            <a:avLst/>
          </a:prstGeom>
          <a:noFill/>
        </p:spPr>
        <p:txBody>
          <a:bodyPr wrap="none" rtlCol="0">
            <a:spAutoFit/>
          </a:bodyPr>
          <a:lstStyle/>
          <a:p>
            <a:pPr algn="ctr"/>
            <a:r>
              <a:rPr lang="zh-CN" altLang="en-US" sz="2400" b="1" dirty="0">
                <a:solidFill>
                  <a:srgbClr val="4B649F"/>
                </a:solidFill>
                <a:cs typeface="+mn-ea"/>
                <a:sym typeface="+mn-lt"/>
              </a:rPr>
              <a:t>这里添加标题</a:t>
            </a:r>
          </a:p>
        </p:txBody>
      </p:sp>
      <p:sp>
        <p:nvSpPr>
          <p:cNvPr id="40" name="文本框 39"/>
          <p:cNvSpPr txBox="1"/>
          <p:nvPr/>
        </p:nvSpPr>
        <p:spPr>
          <a:xfrm>
            <a:off x="7958534" y="4945130"/>
            <a:ext cx="3377984"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p>
        </p:txBody>
      </p:sp>
      <p:sp>
        <p:nvSpPr>
          <p:cNvPr id="41" name="文本框 40"/>
          <p:cNvSpPr txBox="1"/>
          <p:nvPr/>
        </p:nvSpPr>
        <p:spPr>
          <a:xfrm>
            <a:off x="7929136" y="4483465"/>
            <a:ext cx="2031325" cy="461665"/>
          </a:xfrm>
          <a:prstGeom prst="rect">
            <a:avLst/>
          </a:prstGeom>
          <a:noFill/>
        </p:spPr>
        <p:txBody>
          <a:bodyPr wrap="none" rtlCol="0">
            <a:spAutoFit/>
          </a:bodyPr>
          <a:lstStyle/>
          <a:p>
            <a:pPr algn="ctr"/>
            <a:r>
              <a:rPr lang="zh-CN" altLang="en-US" sz="2400" b="1" dirty="0">
                <a:solidFill>
                  <a:srgbClr val="4B649F"/>
                </a:solidFill>
                <a:cs typeface="+mn-ea"/>
                <a:sym typeface="+mn-lt"/>
              </a:rPr>
              <a:t>这里添加标题</a:t>
            </a:r>
          </a:p>
        </p:txBody>
      </p:sp>
    </p:spTree>
    <p:extLst>
      <p:ext uri="{BB962C8B-B14F-4D97-AF65-F5344CB8AC3E}">
        <p14:creationId xmlns:p14="http://schemas.microsoft.com/office/powerpoint/2010/main" val="274933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3500"/>
                            </p:stCondLst>
                            <p:childTnLst>
                              <p:par>
                                <p:cTn id="35" presetID="22" presetClass="entr" presetSubtype="4"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down)">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375"/>
            <a:ext cx="5619750" cy="1965136"/>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55057" y="2292725"/>
            <a:ext cx="5708293" cy="923330"/>
          </a:xfrm>
          <a:prstGeom prst="rect">
            <a:avLst/>
          </a:prstGeom>
          <a:noFill/>
        </p:spPr>
        <p:txBody>
          <a:bodyPr wrap="square" rtlCol="0">
            <a:spAutoFit/>
          </a:bodyPr>
          <a:lstStyle/>
          <a:p>
            <a:pPr>
              <a:lnSpc>
                <a:spcPct val="150000"/>
              </a:lnSpc>
            </a:pPr>
            <a:r>
              <a:rPr lang="zh-CN" altLang="en-US" sz="3600" b="1" dirty="0">
                <a:solidFill>
                  <a:srgbClr val="4B649F"/>
                </a:solidFill>
              </a:rPr>
              <a:t>添加论文内容第四部分标题</a:t>
            </a:r>
          </a:p>
        </p:txBody>
      </p:sp>
      <p:sp>
        <p:nvSpPr>
          <p:cNvPr id="5" name="文本框 4"/>
          <p:cNvSpPr txBox="1"/>
          <p:nvPr/>
        </p:nvSpPr>
        <p:spPr>
          <a:xfrm>
            <a:off x="5855057" y="3216055"/>
            <a:ext cx="5708293" cy="1289456"/>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培养学生综合运用、巩固与扩展所学的基础理论和专业知识，培养学生独立分析、解决实际问题能力、培养学生处理数据和信息的能力。</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grpSp>
        <p:nvGrpSpPr>
          <p:cNvPr id="12" name="组合 11"/>
          <p:cNvGrpSpPr/>
          <p:nvPr/>
        </p:nvGrpSpPr>
        <p:grpSpPr>
          <a:xfrm>
            <a:off x="1510646" y="2215901"/>
            <a:ext cx="2598458" cy="2598458"/>
            <a:chOff x="7366499" y="2234042"/>
            <a:chExt cx="1607262" cy="1607262"/>
          </a:xfrm>
        </p:grpSpPr>
        <p:sp>
          <p:nvSpPr>
            <p:cNvPr id="13" name="椭圆 12"/>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476034"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KSO_Shape"/>
            <p:cNvSpPr>
              <a:spLocks/>
            </p:cNvSpPr>
            <p:nvPr/>
          </p:nvSpPr>
          <p:spPr bwMode="auto">
            <a:xfrm>
              <a:off x="7767760" y="2635303"/>
              <a:ext cx="804740" cy="8047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862228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添加论文内容第四部分标题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13535" y="125189"/>
            <a:ext cx="638977" cy="638977"/>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54374"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9828036" y="2674698"/>
              <a:ext cx="840868" cy="725950"/>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
        <p:nvSpPr>
          <p:cNvPr id="10" name="Title 13"/>
          <p:cNvSpPr txBox="1">
            <a:spLocks/>
          </p:cNvSpPr>
          <p:nvPr/>
        </p:nvSpPr>
        <p:spPr>
          <a:xfrm>
            <a:off x="7329872" y="1559272"/>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这里添加文字标题</a:t>
            </a:r>
            <a:endParaRPr lang="en-US" sz="2400" dirty="0">
              <a:latin typeface="+mn-lt"/>
              <a:ea typeface="+mn-ea"/>
              <a:cs typeface="+mn-ea"/>
              <a:sym typeface="+mn-lt"/>
            </a:endParaRPr>
          </a:p>
        </p:txBody>
      </p:sp>
      <p:grpSp>
        <p:nvGrpSpPr>
          <p:cNvPr id="11" name="Group 2"/>
          <p:cNvGrpSpPr/>
          <p:nvPr/>
        </p:nvGrpSpPr>
        <p:grpSpPr>
          <a:xfrm>
            <a:off x="6695746" y="1738618"/>
            <a:ext cx="633671" cy="633671"/>
            <a:chOff x="4875600" y="1521678"/>
            <a:chExt cx="475253" cy="475253"/>
          </a:xfrm>
        </p:grpSpPr>
        <p:sp>
          <p:nvSpPr>
            <p:cNvPr id="12" name="Oval 11"/>
            <p:cNvSpPr/>
            <p:nvPr/>
          </p:nvSpPr>
          <p:spPr>
            <a:xfrm>
              <a:off x="4875600" y="1521678"/>
              <a:ext cx="475253" cy="475253"/>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3" name="Freeform 6"/>
            <p:cNvSpPr>
              <a:spLocks noEditPoints="1"/>
            </p:cNvSpPr>
            <p:nvPr/>
          </p:nvSpPr>
          <p:spPr bwMode="auto">
            <a:xfrm>
              <a:off x="5049721" y="1651994"/>
              <a:ext cx="127010" cy="214619"/>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grpSp>
        <p:nvGrpSpPr>
          <p:cNvPr id="14" name="Group 3"/>
          <p:cNvGrpSpPr/>
          <p:nvPr/>
        </p:nvGrpSpPr>
        <p:grpSpPr>
          <a:xfrm>
            <a:off x="6695746" y="3091304"/>
            <a:ext cx="633671" cy="633671"/>
            <a:chOff x="4875600" y="2536193"/>
            <a:chExt cx="475253" cy="475253"/>
          </a:xfrm>
        </p:grpSpPr>
        <p:sp>
          <p:nvSpPr>
            <p:cNvPr id="15" name="Oval 22"/>
            <p:cNvSpPr/>
            <p:nvPr/>
          </p:nvSpPr>
          <p:spPr>
            <a:xfrm>
              <a:off x="4875600" y="2536193"/>
              <a:ext cx="475253" cy="475253"/>
            </a:xfrm>
            <a:prstGeom prst="ellipse">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6" name="Freeform 11"/>
            <p:cNvSpPr>
              <a:spLocks/>
            </p:cNvSpPr>
            <p:nvPr/>
          </p:nvSpPr>
          <p:spPr bwMode="auto">
            <a:xfrm>
              <a:off x="5015568" y="2676392"/>
              <a:ext cx="195315" cy="194853"/>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grpSp>
        <p:nvGrpSpPr>
          <p:cNvPr id="17" name="Group 4"/>
          <p:cNvGrpSpPr/>
          <p:nvPr/>
        </p:nvGrpSpPr>
        <p:grpSpPr>
          <a:xfrm>
            <a:off x="6695746" y="4460434"/>
            <a:ext cx="633671" cy="633671"/>
            <a:chOff x="4875600" y="3563040"/>
            <a:chExt cx="475253" cy="475253"/>
          </a:xfrm>
        </p:grpSpPr>
        <p:sp>
          <p:nvSpPr>
            <p:cNvPr id="18" name="Oval 27"/>
            <p:cNvSpPr/>
            <p:nvPr/>
          </p:nvSpPr>
          <p:spPr>
            <a:xfrm>
              <a:off x="4875600" y="3563040"/>
              <a:ext cx="475253" cy="475253"/>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9" name="Freeform 16"/>
            <p:cNvSpPr>
              <a:spLocks noEditPoints="1"/>
            </p:cNvSpPr>
            <p:nvPr/>
          </p:nvSpPr>
          <p:spPr bwMode="auto">
            <a:xfrm>
              <a:off x="5015781" y="3725730"/>
              <a:ext cx="191131" cy="168251"/>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sp>
        <p:nvSpPr>
          <p:cNvPr id="20" name="Title 13"/>
          <p:cNvSpPr txBox="1">
            <a:spLocks/>
          </p:cNvSpPr>
          <p:nvPr/>
        </p:nvSpPr>
        <p:spPr>
          <a:xfrm>
            <a:off x="7329872" y="2908658"/>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这里添加文字标题</a:t>
            </a:r>
            <a:endParaRPr lang="en-US" sz="2400" dirty="0">
              <a:latin typeface="+mn-lt"/>
              <a:ea typeface="+mn-ea"/>
              <a:cs typeface="+mn-ea"/>
              <a:sym typeface="+mn-lt"/>
            </a:endParaRPr>
          </a:p>
        </p:txBody>
      </p:sp>
      <p:sp>
        <p:nvSpPr>
          <p:cNvPr id="21" name="Title 13"/>
          <p:cNvSpPr txBox="1">
            <a:spLocks/>
          </p:cNvSpPr>
          <p:nvPr/>
        </p:nvSpPr>
        <p:spPr>
          <a:xfrm>
            <a:off x="7329872" y="4322497"/>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这里添加文字标题</a:t>
            </a:r>
            <a:endParaRPr lang="en-US" sz="2400" dirty="0">
              <a:latin typeface="+mn-lt"/>
              <a:ea typeface="+mn-ea"/>
              <a:cs typeface="+mn-ea"/>
              <a:sym typeface="+mn-lt"/>
            </a:endParaRPr>
          </a:p>
        </p:txBody>
      </p:sp>
      <p:sp>
        <p:nvSpPr>
          <p:cNvPr id="22" name="文本框 21"/>
          <p:cNvSpPr txBox="1"/>
          <p:nvPr/>
        </p:nvSpPr>
        <p:spPr>
          <a:xfrm>
            <a:off x="7329643" y="2119426"/>
            <a:ext cx="3846357" cy="65780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23" name="文本框 22"/>
          <p:cNvSpPr txBox="1"/>
          <p:nvPr/>
        </p:nvSpPr>
        <p:spPr>
          <a:xfrm>
            <a:off x="7329643" y="3485342"/>
            <a:ext cx="3846357" cy="65780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24" name="文本框 23"/>
          <p:cNvSpPr txBox="1"/>
          <p:nvPr/>
        </p:nvSpPr>
        <p:spPr>
          <a:xfrm>
            <a:off x="7329643" y="4899766"/>
            <a:ext cx="3846357" cy="65780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graphicFrame>
        <p:nvGraphicFramePr>
          <p:cNvPr id="25" name="图表 24"/>
          <p:cNvGraphicFramePr/>
          <p:nvPr>
            <p:extLst>
              <p:ext uri="{D42A27DB-BD31-4B8C-83A1-F6EECF244321}">
                <p14:modId xmlns:p14="http://schemas.microsoft.com/office/powerpoint/2010/main" val="2277688530"/>
              </p:ext>
            </p:extLst>
          </p:nvPr>
        </p:nvGraphicFramePr>
        <p:xfrm>
          <a:off x="-257585" y="1706642"/>
          <a:ext cx="6953104" cy="4036665"/>
        </p:xfrm>
        <a:graphic>
          <a:graphicData uri="http://schemas.openxmlformats.org/drawingml/2006/chart">
            <c:chart xmlns:c="http://schemas.openxmlformats.org/drawingml/2006/chart" xmlns:r="http://schemas.openxmlformats.org/officeDocument/2006/relationships" r:id="rId3"/>
          </a:graphicData>
        </a:graphic>
      </p:graphicFrame>
      <p:cxnSp>
        <p:nvCxnSpPr>
          <p:cNvPr id="26" name="直接连接符 25"/>
          <p:cNvCxnSpPr/>
          <p:nvPr/>
        </p:nvCxnSpPr>
        <p:spPr>
          <a:xfrm>
            <a:off x="5799256" y="1738618"/>
            <a:ext cx="0" cy="3994524"/>
          </a:xfrm>
          <a:prstGeom prst="line">
            <a:avLst/>
          </a:prstGeom>
          <a:ln>
            <a:solidFill>
              <a:srgbClr val="4B649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169223" y="2819712"/>
            <a:ext cx="2238113" cy="1323439"/>
          </a:xfrm>
          <a:prstGeom prst="rect">
            <a:avLst/>
          </a:prstGeom>
          <a:noFill/>
        </p:spPr>
        <p:txBody>
          <a:bodyPr wrap="none" rtlCol="0">
            <a:spAutoFit/>
          </a:bodyPr>
          <a:lstStyle/>
          <a:p>
            <a:r>
              <a:rPr lang="en-US" altLang="zh-CN" sz="8000" b="1" dirty="0">
                <a:solidFill>
                  <a:srgbClr val="4B649F"/>
                </a:solidFill>
              </a:rPr>
              <a:t>26%</a:t>
            </a:r>
            <a:endParaRPr lang="zh-CN" altLang="en-US" sz="8000" b="1" dirty="0">
              <a:solidFill>
                <a:srgbClr val="4B649F"/>
              </a:solidFill>
            </a:endParaRPr>
          </a:p>
        </p:txBody>
      </p:sp>
    </p:spTree>
    <p:extLst>
      <p:ext uri="{BB962C8B-B14F-4D97-AF65-F5344CB8AC3E}">
        <p14:creationId xmlns:p14="http://schemas.microsoft.com/office/powerpoint/2010/main" val="122646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添加论文内容第四部分标题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13535" y="125189"/>
            <a:ext cx="638977" cy="638977"/>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54374"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9828036" y="2674698"/>
              <a:ext cx="840868" cy="725950"/>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graphicFrame>
        <p:nvGraphicFramePr>
          <p:cNvPr id="10" name="图表 9"/>
          <p:cNvGraphicFramePr/>
          <p:nvPr>
            <p:extLst>
              <p:ext uri="{D42A27DB-BD31-4B8C-83A1-F6EECF244321}">
                <p14:modId xmlns:p14="http://schemas.microsoft.com/office/powerpoint/2010/main" val="537300244"/>
              </p:ext>
            </p:extLst>
          </p:nvPr>
        </p:nvGraphicFramePr>
        <p:xfrm>
          <a:off x="844550" y="1580243"/>
          <a:ext cx="10528300" cy="2741896"/>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3"/>
          <p:cNvSpPr txBox="1">
            <a:spLocks/>
          </p:cNvSpPr>
          <p:nvPr/>
        </p:nvSpPr>
        <p:spPr>
          <a:xfrm>
            <a:off x="1136916" y="4459408"/>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1</a:t>
            </a:r>
            <a:endParaRPr lang="en-US" sz="2400" dirty="0">
              <a:latin typeface="+mn-lt"/>
              <a:ea typeface="+mn-ea"/>
              <a:cs typeface="+mn-ea"/>
              <a:sym typeface="+mn-lt"/>
            </a:endParaRPr>
          </a:p>
        </p:txBody>
      </p:sp>
      <p:sp>
        <p:nvSpPr>
          <p:cNvPr id="12" name="文本框 11"/>
          <p:cNvSpPr txBox="1"/>
          <p:nvPr/>
        </p:nvSpPr>
        <p:spPr>
          <a:xfrm>
            <a:off x="1136687" y="5019562"/>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13" name="矩形 12"/>
          <p:cNvSpPr/>
          <p:nvPr/>
        </p:nvSpPr>
        <p:spPr>
          <a:xfrm>
            <a:off x="946187" y="4685393"/>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itle 13"/>
          <p:cNvSpPr txBox="1">
            <a:spLocks/>
          </p:cNvSpPr>
          <p:nvPr/>
        </p:nvSpPr>
        <p:spPr>
          <a:xfrm>
            <a:off x="3803916" y="4459408"/>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2</a:t>
            </a:r>
            <a:endParaRPr lang="en-US" sz="2400" dirty="0">
              <a:latin typeface="+mn-lt"/>
              <a:ea typeface="+mn-ea"/>
              <a:cs typeface="+mn-ea"/>
              <a:sym typeface="+mn-lt"/>
            </a:endParaRPr>
          </a:p>
        </p:txBody>
      </p:sp>
      <p:sp>
        <p:nvSpPr>
          <p:cNvPr id="15" name="文本框 14"/>
          <p:cNvSpPr txBox="1"/>
          <p:nvPr/>
        </p:nvSpPr>
        <p:spPr>
          <a:xfrm>
            <a:off x="3803687" y="5019562"/>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16" name="矩形 15"/>
          <p:cNvSpPr/>
          <p:nvPr/>
        </p:nvSpPr>
        <p:spPr>
          <a:xfrm>
            <a:off x="3613187" y="4685393"/>
            <a:ext cx="190500" cy="1905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3"/>
          <p:cNvSpPr txBox="1">
            <a:spLocks/>
          </p:cNvSpPr>
          <p:nvPr/>
        </p:nvSpPr>
        <p:spPr>
          <a:xfrm>
            <a:off x="6528708" y="4459408"/>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3</a:t>
            </a:r>
            <a:endParaRPr lang="en-US" sz="2400" dirty="0">
              <a:latin typeface="+mn-lt"/>
              <a:ea typeface="+mn-ea"/>
              <a:cs typeface="+mn-ea"/>
              <a:sym typeface="+mn-lt"/>
            </a:endParaRPr>
          </a:p>
        </p:txBody>
      </p:sp>
      <p:sp>
        <p:nvSpPr>
          <p:cNvPr id="18" name="文本框 17"/>
          <p:cNvSpPr txBox="1"/>
          <p:nvPr/>
        </p:nvSpPr>
        <p:spPr>
          <a:xfrm>
            <a:off x="6528479" y="5019562"/>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19" name="矩形 18"/>
          <p:cNvSpPr/>
          <p:nvPr/>
        </p:nvSpPr>
        <p:spPr>
          <a:xfrm>
            <a:off x="6337979" y="4685393"/>
            <a:ext cx="190500" cy="190500"/>
          </a:xfrm>
          <a:prstGeom prst="rect">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itle 13"/>
          <p:cNvSpPr txBox="1">
            <a:spLocks/>
          </p:cNvSpPr>
          <p:nvPr/>
        </p:nvSpPr>
        <p:spPr>
          <a:xfrm>
            <a:off x="9117537" y="4459408"/>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4</a:t>
            </a:r>
            <a:endParaRPr lang="en-US" sz="2400" dirty="0">
              <a:latin typeface="+mn-lt"/>
              <a:ea typeface="+mn-ea"/>
              <a:cs typeface="+mn-ea"/>
              <a:sym typeface="+mn-lt"/>
            </a:endParaRPr>
          </a:p>
        </p:txBody>
      </p:sp>
      <p:sp>
        <p:nvSpPr>
          <p:cNvPr id="21" name="文本框 20"/>
          <p:cNvSpPr txBox="1"/>
          <p:nvPr/>
        </p:nvSpPr>
        <p:spPr>
          <a:xfrm>
            <a:off x="9117537" y="5019562"/>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22" name="矩形 21"/>
          <p:cNvSpPr/>
          <p:nvPr/>
        </p:nvSpPr>
        <p:spPr>
          <a:xfrm>
            <a:off x="8927037" y="4685393"/>
            <a:ext cx="190500" cy="190500"/>
          </a:xfrm>
          <a:prstGeom prst="rect">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4901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添加论文内容第四部分标题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13535" y="125189"/>
            <a:ext cx="638977" cy="638977"/>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54374"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9828036" y="2674698"/>
              <a:ext cx="840868" cy="725950"/>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
        <p:nvSpPr>
          <p:cNvPr id="10" name="Rectangle 86"/>
          <p:cNvSpPr/>
          <p:nvPr/>
        </p:nvSpPr>
        <p:spPr>
          <a:xfrm>
            <a:off x="9060874" y="2432867"/>
            <a:ext cx="3131126" cy="1191491"/>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1" name="Rectangle 84"/>
          <p:cNvSpPr/>
          <p:nvPr/>
        </p:nvSpPr>
        <p:spPr>
          <a:xfrm>
            <a:off x="0" y="2432867"/>
            <a:ext cx="3131127" cy="1191491"/>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2" name="Oval 3"/>
          <p:cNvSpPr/>
          <p:nvPr/>
        </p:nvSpPr>
        <p:spPr>
          <a:xfrm>
            <a:off x="2110509" y="1601594"/>
            <a:ext cx="2854037" cy="2854037"/>
          </a:xfrm>
          <a:prstGeom prst="ellipse">
            <a:avLst/>
          </a:prstGeom>
          <a:solidFill>
            <a:srgbClr val="5E80B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3" name="Oval 4"/>
          <p:cNvSpPr/>
          <p:nvPr/>
        </p:nvSpPr>
        <p:spPr>
          <a:xfrm>
            <a:off x="4668982" y="1601594"/>
            <a:ext cx="2854037" cy="2854037"/>
          </a:xfrm>
          <a:prstGeom prst="ellipse">
            <a:avLst/>
          </a:prstGeom>
          <a:solidFill>
            <a:srgbClr val="4B649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4" name="Oval 6"/>
          <p:cNvSpPr/>
          <p:nvPr/>
        </p:nvSpPr>
        <p:spPr>
          <a:xfrm>
            <a:off x="7227455" y="1601594"/>
            <a:ext cx="2854037" cy="2854037"/>
          </a:xfrm>
          <a:prstGeom prst="ellipse">
            <a:avLst/>
          </a:prstGeom>
          <a:solidFill>
            <a:srgbClr val="5E80B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grpSp>
        <p:nvGrpSpPr>
          <p:cNvPr id="15" name="Group 24"/>
          <p:cNvGrpSpPr/>
          <p:nvPr/>
        </p:nvGrpSpPr>
        <p:grpSpPr>
          <a:xfrm>
            <a:off x="5525726" y="2458338"/>
            <a:ext cx="1140547" cy="1140547"/>
            <a:chOff x="6111586" y="318800"/>
            <a:chExt cx="490538" cy="490538"/>
          </a:xfrm>
          <a:solidFill>
            <a:schemeClr val="bg1"/>
          </a:solidFill>
        </p:grpSpPr>
        <p:sp>
          <p:nvSpPr>
            <p:cNvPr id="16"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7" name="Freeform 6"/>
            <p:cNvSpPr>
              <a:spLocks/>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8" name="Freeform 7"/>
            <p:cNvSpPr>
              <a:spLocks/>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9" name="Freeform 8"/>
            <p:cNvSpPr>
              <a:spLocks/>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0" name="Freeform 9"/>
            <p:cNvSpPr>
              <a:spLocks/>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1" name="Freeform 10"/>
            <p:cNvSpPr>
              <a:spLocks/>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2" name="Freeform 11"/>
            <p:cNvSpPr>
              <a:spLocks/>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3" name="Freeform 12"/>
            <p:cNvSpPr>
              <a:spLocks/>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4" name="Freeform 13"/>
            <p:cNvSpPr>
              <a:spLocks/>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5" name="Freeform 14"/>
            <p:cNvSpPr>
              <a:spLocks/>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6" name="Freeform 15"/>
            <p:cNvSpPr>
              <a:spLocks/>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7" name="Freeform 16"/>
            <p:cNvSpPr>
              <a:spLocks/>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8"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grpSp>
      <p:sp>
        <p:nvSpPr>
          <p:cNvPr id="29" name="Freeform 26"/>
          <p:cNvSpPr>
            <a:spLocks noEditPoints="1"/>
          </p:cNvSpPr>
          <p:nvPr/>
        </p:nvSpPr>
        <p:spPr bwMode="auto">
          <a:xfrm>
            <a:off x="8084199" y="2369021"/>
            <a:ext cx="1297709" cy="124904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grpSp>
        <p:nvGrpSpPr>
          <p:cNvPr id="30" name="Group 82"/>
          <p:cNvGrpSpPr/>
          <p:nvPr/>
        </p:nvGrpSpPr>
        <p:grpSpPr>
          <a:xfrm>
            <a:off x="3028734" y="2448929"/>
            <a:ext cx="1017588" cy="1158875"/>
            <a:chOff x="812800" y="2719388"/>
            <a:chExt cx="1017588" cy="1158875"/>
          </a:xfrm>
          <a:solidFill>
            <a:schemeClr val="bg1"/>
          </a:solidFill>
        </p:grpSpPr>
        <p:sp>
          <p:nvSpPr>
            <p:cNvPr id="31"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32"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33"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34"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grpSp>
      <p:sp>
        <p:nvSpPr>
          <p:cNvPr id="35" name="Title 13"/>
          <p:cNvSpPr txBox="1">
            <a:spLocks/>
          </p:cNvSpPr>
          <p:nvPr/>
        </p:nvSpPr>
        <p:spPr>
          <a:xfrm>
            <a:off x="2959865" y="44716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6" name="文本框 35"/>
          <p:cNvSpPr txBox="1"/>
          <p:nvPr/>
        </p:nvSpPr>
        <p:spPr>
          <a:xfrm>
            <a:off x="2585761" y="50318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37" name="Title 13"/>
          <p:cNvSpPr txBox="1">
            <a:spLocks/>
          </p:cNvSpPr>
          <p:nvPr/>
        </p:nvSpPr>
        <p:spPr>
          <a:xfrm>
            <a:off x="5463560" y="44716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8" name="文本框 37"/>
          <p:cNvSpPr txBox="1"/>
          <p:nvPr/>
        </p:nvSpPr>
        <p:spPr>
          <a:xfrm>
            <a:off x="5089456" y="50318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39" name="Title 13"/>
          <p:cNvSpPr txBox="1">
            <a:spLocks/>
          </p:cNvSpPr>
          <p:nvPr/>
        </p:nvSpPr>
        <p:spPr>
          <a:xfrm>
            <a:off x="7967255" y="44716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40" name="文本框 39"/>
          <p:cNvSpPr txBox="1"/>
          <p:nvPr/>
        </p:nvSpPr>
        <p:spPr>
          <a:xfrm>
            <a:off x="7593151" y="50318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Tree>
    <p:extLst>
      <p:ext uri="{BB962C8B-B14F-4D97-AF65-F5344CB8AC3E}">
        <p14:creationId xmlns:p14="http://schemas.microsoft.com/office/powerpoint/2010/main" val="326454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10600" y="0"/>
            <a:ext cx="3581400" cy="1007226"/>
          </a:xfrm>
          <a:prstGeom prst="rect">
            <a:avLst/>
          </a:prstGeom>
        </p:spPr>
      </p:pic>
      <p:sp>
        <p:nvSpPr>
          <p:cNvPr id="3" name="文本框 2"/>
          <p:cNvSpPr txBox="1"/>
          <p:nvPr/>
        </p:nvSpPr>
        <p:spPr>
          <a:xfrm>
            <a:off x="867752" y="25503"/>
            <a:ext cx="4542448" cy="738664"/>
          </a:xfrm>
          <a:prstGeom prst="rect">
            <a:avLst/>
          </a:prstGeom>
          <a:noFill/>
        </p:spPr>
        <p:txBody>
          <a:bodyPr wrap="square" rtlCol="0">
            <a:spAutoFit/>
          </a:bodyPr>
          <a:lstStyle/>
          <a:p>
            <a:pPr>
              <a:lnSpc>
                <a:spcPct val="150000"/>
              </a:lnSpc>
            </a:pPr>
            <a:r>
              <a:rPr lang="zh-CN" altLang="en-US" sz="2800" b="1" dirty="0">
                <a:solidFill>
                  <a:srgbClr val="4B649F"/>
                </a:solidFill>
              </a:rPr>
              <a:t>添加论文内容第四部分标题</a:t>
            </a:r>
          </a:p>
        </p:txBody>
      </p:sp>
      <p:cxnSp>
        <p:nvCxnSpPr>
          <p:cNvPr id="4" name="直接连接符 3"/>
          <p:cNvCxnSpPr/>
          <p:nvPr/>
        </p:nvCxnSpPr>
        <p:spPr>
          <a:xfrm>
            <a:off x="0" y="826218"/>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13535" y="125189"/>
            <a:ext cx="638977" cy="638977"/>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54374" y="2343577"/>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9828036" y="2674698"/>
              <a:ext cx="840868" cy="725950"/>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
        <p:nvSpPr>
          <p:cNvPr id="10" name="文本框 9"/>
          <p:cNvSpPr txBox="1"/>
          <p:nvPr/>
        </p:nvSpPr>
        <p:spPr>
          <a:xfrm>
            <a:off x="8915717" y="2168236"/>
            <a:ext cx="2183895" cy="61337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请在这里添加相应的文字内容请在这里添加相应的文字内容</a:t>
            </a:r>
          </a:p>
        </p:txBody>
      </p:sp>
      <p:sp>
        <p:nvSpPr>
          <p:cNvPr id="11" name="文本框 10"/>
          <p:cNvSpPr txBox="1"/>
          <p:nvPr/>
        </p:nvSpPr>
        <p:spPr>
          <a:xfrm>
            <a:off x="8915717" y="1941534"/>
            <a:ext cx="1826141" cy="338554"/>
          </a:xfrm>
          <a:prstGeom prst="rect">
            <a:avLst/>
          </a:prstGeom>
          <a:noFill/>
        </p:spPr>
        <p:txBody>
          <a:bodyPr wrap="none" rtlCol="0">
            <a:spAutoFit/>
          </a:bodyPr>
          <a:lstStyle/>
          <a:p>
            <a:r>
              <a:rPr lang="zh-CN" altLang="en-US" sz="1600" b="1" dirty="0">
                <a:solidFill>
                  <a:srgbClr val="4B649F"/>
                </a:solidFill>
                <a:cs typeface="+mn-ea"/>
                <a:sym typeface="+mn-lt"/>
              </a:rPr>
              <a:t>请在这里添加标题</a:t>
            </a:r>
          </a:p>
        </p:txBody>
      </p:sp>
      <p:sp>
        <p:nvSpPr>
          <p:cNvPr id="12" name="文本框 11"/>
          <p:cNvSpPr txBox="1"/>
          <p:nvPr/>
        </p:nvSpPr>
        <p:spPr>
          <a:xfrm>
            <a:off x="8915717" y="3328592"/>
            <a:ext cx="2183895" cy="61337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请在这里添加相应的文字内容请在这里添加相应的文字内容</a:t>
            </a:r>
          </a:p>
        </p:txBody>
      </p:sp>
      <p:sp>
        <p:nvSpPr>
          <p:cNvPr id="13" name="文本框 12"/>
          <p:cNvSpPr txBox="1"/>
          <p:nvPr/>
        </p:nvSpPr>
        <p:spPr>
          <a:xfrm>
            <a:off x="8915717" y="3101890"/>
            <a:ext cx="1826141" cy="338554"/>
          </a:xfrm>
          <a:prstGeom prst="rect">
            <a:avLst/>
          </a:prstGeom>
          <a:noFill/>
        </p:spPr>
        <p:txBody>
          <a:bodyPr wrap="none" rtlCol="0">
            <a:spAutoFit/>
          </a:bodyPr>
          <a:lstStyle/>
          <a:p>
            <a:r>
              <a:rPr lang="zh-CN" altLang="en-US" sz="1600" b="1" dirty="0">
                <a:solidFill>
                  <a:srgbClr val="4B649F"/>
                </a:solidFill>
                <a:cs typeface="+mn-ea"/>
                <a:sym typeface="+mn-lt"/>
              </a:rPr>
              <a:t>请在这里添加标题</a:t>
            </a:r>
          </a:p>
        </p:txBody>
      </p:sp>
      <p:sp>
        <p:nvSpPr>
          <p:cNvPr id="14" name="文本框 13"/>
          <p:cNvSpPr txBox="1"/>
          <p:nvPr/>
        </p:nvSpPr>
        <p:spPr>
          <a:xfrm>
            <a:off x="8915717" y="4495750"/>
            <a:ext cx="2183895" cy="61337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请在这里添加相应的文字内容请在这里添加相应的文字内容</a:t>
            </a:r>
          </a:p>
        </p:txBody>
      </p:sp>
      <p:sp>
        <p:nvSpPr>
          <p:cNvPr id="15" name="文本框 14"/>
          <p:cNvSpPr txBox="1"/>
          <p:nvPr/>
        </p:nvSpPr>
        <p:spPr>
          <a:xfrm>
            <a:off x="8915717" y="4269048"/>
            <a:ext cx="1826141" cy="338554"/>
          </a:xfrm>
          <a:prstGeom prst="rect">
            <a:avLst/>
          </a:prstGeom>
          <a:noFill/>
        </p:spPr>
        <p:txBody>
          <a:bodyPr wrap="none" rtlCol="0">
            <a:spAutoFit/>
          </a:bodyPr>
          <a:lstStyle/>
          <a:p>
            <a:r>
              <a:rPr lang="zh-CN" altLang="en-US" sz="1600" b="1" dirty="0">
                <a:solidFill>
                  <a:srgbClr val="4B649F"/>
                </a:solidFill>
                <a:cs typeface="+mn-ea"/>
                <a:sym typeface="+mn-lt"/>
              </a:rPr>
              <a:t>请在这里添加标题</a:t>
            </a:r>
          </a:p>
        </p:txBody>
      </p:sp>
      <p:sp>
        <p:nvSpPr>
          <p:cNvPr id="16" name="文本框 15"/>
          <p:cNvSpPr txBox="1"/>
          <p:nvPr/>
        </p:nvSpPr>
        <p:spPr>
          <a:xfrm>
            <a:off x="1097043" y="2225661"/>
            <a:ext cx="2183895" cy="613373"/>
          </a:xfrm>
          <a:prstGeom prst="rect">
            <a:avLst/>
          </a:prstGeom>
          <a:noFill/>
        </p:spPr>
        <p:txBody>
          <a:bodyPr wrap="square" rtlCol="0">
            <a:spAutoFit/>
          </a:bodyPr>
          <a:lstStyle/>
          <a:p>
            <a:pPr algn="r">
              <a:lnSpc>
                <a:spcPct val="150000"/>
              </a:lnSpc>
            </a:pPr>
            <a:r>
              <a:rPr lang="zh-CN" altLang="en-US" sz="1200" dirty="0">
                <a:solidFill>
                  <a:schemeClr val="tx1">
                    <a:lumMod val="65000"/>
                    <a:lumOff val="35000"/>
                  </a:schemeClr>
                </a:solidFill>
                <a:cs typeface="+mn-ea"/>
                <a:sym typeface="+mn-lt"/>
              </a:rPr>
              <a:t>请在这里添加相应的文字内容请在这里添加相应的文字内容</a:t>
            </a:r>
          </a:p>
        </p:txBody>
      </p:sp>
      <p:sp>
        <p:nvSpPr>
          <p:cNvPr id="17" name="文本框 16"/>
          <p:cNvSpPr txBox="1"/>
          <p:nvPr/>
        </p:nvSpPr>
        <p:spPr>
          <a:xfrm>
            <a:off x="1454797" y="1998959"/>
            <a:ext cx="1826141" cy="338554"/>
          </a:xfrm>
          <a:prstGeom prst="rect">
            <a:avLst/>
          </a:prstGeom>
          <a:noFill/>
        </p:spPr>
        <p:txBody>
          <a:bodyPr wrap="none" rtlCol="0">
            <a:spAutoFit/>
          </a:bodyPr>
          <a:lstStyle/>
          <a:p>
            <a:pPr algn="r"/>
            <a:r>
              <a:rPr lang="zh-CN" altLang="en-US" sz="1600" b="1" dirty="0">
                <a:solidFill>
                  <a:srgbClr val="4B649F"/>
                </a:solidFill>
                <a:cs typeface="+mn-ea"/>
                <a:sym typeface="+mn-lt"/>
              </a:rPr>
              <a:t>请在这里添加标题</a:t>
            </a:r>
          </a:p>
        </p:txBody>
      </p:sp>
      <p:sp>
        <p:nvSpPr>
          <p:cNvPr id="18" name="文本框 17"/>
          <p:cNvSpPr txBox="1"/>
          <p:nvPr/>
        </p:nvSpPr>
        <p:spPr>
          <a:xfrm>
            <a:off x="1097043" y="3386017"/>
            <a:ext cx="2183895" cy="613373"/>
          </a:xfrm>
          <a:prstGeom prst="rect">
            <a:avLst/>
          </a:prstGeom>
          <a:noFill/>
        </p:spPr>
        <p:txBody>
          <a:bodyPr wrap="square" rtlCol="0">
            <a:spAutoFit/>
          </a:bodyPr>
          <a:lstStyle/>
          <a:p>
            <a:pPr algn="r">
              <a:lnSpc>
                <a:spcPct val="150000"/>
              </a:lnSpc>
            </a:pPr>
            <a:r>
              <a:rPr lang="zh-CN" altLang="en-US" sz="1200" dirty="0">
                <a:solidFill>
                  <a:schemeClr val="tx1">
                    <a:lumMod val="65000"/>
                    <a:lumOff val="35000"/>
                  </a:schemeClr>
                </a:solidFill>
                <a:cs typeface="+mn-ea"/>
                <a:sym typeface="+mn-lt"/>
              </a:rPr>
              <a:t>请在这里添加相应的文字内容请在这里添加相应的文字内容</a:t>
            </a:r>
          </a:p>
        </p:txBody>
      </p:sp>
      <p:sp>
        <p:nvSpPr>
          <p:cNvPr id="19" name="文本框 18"/>
          <p:cNvSpPr txBox="1"/>
          <p:nvPr/>
        </p:nvSpPr>
        <p:spPr>
          <a:xfrm>
            <a:off x="1454797" y="3159315"/>
            <a:ext cx="1826141" cy="338554"/>
          </a:xfrm>
          <a:prstGeom prst="rect">
            <a:avLst/>
          </a:prstGeom>
          <a:noFill/>
        </p:spPr>
        <p:txBody>
          <a:bodyPr wrap="none" rtlCol="0">
            <a:spAutoFit/>
          </a:bodyPr>
          <a:lstStyle/>
          <a:p>
            <a:pPr algn="r"/>
            <a:r>
              <a:rPr lang="zh-CN" altLang="en-US" sz="1600" b="1" dirty="0">
                <a:solidFill>
                  <a:srgbClr val="4B649F"/>
                </a:solidFill>
                <a:cs typeface="+mn-ea"/>
                <a:sym typeface="+mn-lt"/>
              </a:rPr>
              <a:t>请在这里添加标题</a:t>
            </a:r>
          </a:p>
        </p:txBody>
      </p:sp>
      <p:sp>
        <p:nvSpPr>
          <p:cNvPr id="20" name="文本框 19"/>
          <p:cNvSpPr txBox="1"/>
          <p:nvPr/>
        </p:nvSpPr>
        <p:spPr>
          <a:xfrm>
            <a:off x="1097043" y="4553175"/>
            <a:ext cx="2183895" cy="613373"/>
          </a:xfrm>
          <a:prstGeom prst="rect">
            <a:avLst/>
          </a:prstGeom>
          <a:noFill/>
        </p:spPr>
        <p:txBody>
          <a:bodyPr wrap="square" rtlCol="0">
            <a:spAutoFit/>
          </a:bodyPr>
          <a:lstStyle/>
          <a:p>
            <a:pPr algn="r">
              <a:lnSpc>
                <a:spcPct val="150000"/>
              </a:lnSpc>
            </a:pPr>
            <a:r>
              <a:rPr lang="zh-CN" altLang="en-US" sz="1200" dirty="0">
                <a:solidFill>
                  <a:schemeClr val="tx1">
                    <a:lumMod val="65000"/>
                    <a:lumOff val="35000"/>
                  </a:schemeClr>
                </a:solidFill>
                <a:cs typeface="+mn-ea"/>
                <a:sym typeface="+mn-lt"/>
              </a:rPr>
              <a:t>请在这里添加相应的文字内容请在这里添加相应的文字内容</a:t>
            </a:r>
          </a:p>
        </p:txBody>
      </p:sp>
      <p:sp>
        <p:nvSpPr>
          <p:cNvPr id="21" name="文本框 20"/>
          <p:cNvSpPr txBox="1"/>
          <p:nvPr/>
        </p:nvSpPr>
        <p:spPr>
          <a:xfrm>
            <a:off x="1454797" y="4326473"/>
            <a:ext cx="1826141" cy="338554"/>
          </a:xfrm>
          <a:prstGeom prst="rect">
            <a:avLst/>
          </a:prstGeom>
          <a:noFill/>
        </p:spPr>
        <p:txBody>
          <a:bodyPr wrap="none" rtlCol="0">
            <a:spAutoFit/>
          </a:bodyPr>
          <a:lstStyle/>
          <a:p>
            <a:pPr algn="r"/>
            <a:r>
              <a:rPr lang="zh-CN" altLang="en-US" sz="1600" b="1" dirty="0">
                <a:solidFill>
                  <a:srgbClr val="4B649F"/>
                </a:solidFill>
                <a:cs typeface="+mn-ea"/>
                <a:sym typeface="+mn-lt"/>
              </a:rPr>
              <a:t>请在这里添加标题</a:t>
            </a:r>
          </a:p>
        </p:txBody>
      </p:sp>
      <p:sp>
        <p:nvSpPr>
          <p:cNvPr id="22" name="KSO_Shape"/>
          <p:cNvSpPr/>
          <p:nvPr/>
        </p:nvSpPr>
        <p:spPr>
          <a:xfrm>
            <a:off x="3553571" y="2110811"/>
            <a:ext cx="515866" cy="533654"/>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4B649F"/>
              </a:solidFill>
              <a:cs typeface="+mn-ea"/>
              <a:sym typeface="+mn-lt"/>
            </a:endParaRPr>
          </a:p>
        </p:txBody>
      </p:sp>
      <p:sp>
        <p:nvSpPr>
          <p:cNvPr id="23" name="KSO_Shape"/>
          <p:cNvSpPr/>
          <p:nvPr/>
        </p:nvSpPr>
        <p:spPr>
          <a:xfrm>
            <a:off x="3553571" y="3325190"/>
            <a:ext cx="511923" cy="616775"/>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4B649F"/>
              </a:solidFill>
              <a:cs typeface="+mn-ea"/>
              <a:sym typeface="+mn-lt"/>
            </a:endParaRPr>
          </a:p>
        </p:txBody>
      </p:sp>
      <p:sp>
        <p:nvSpPr>
          <p:cNvPr id="24" name="KSO_Shape"/>
          <p:cNvSpPr>
            <a:spLocks/>
          </p:cNvSpPr>
          <p:nvPr/>
        </p:nvSpPr>
        <p:spPr bwMode="auto">
          <a:xfrm>
            <a:off x="3553571" y="4438325"/>
            <a:ext cx="518603" cy="437355"/>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4B649F"/>
              </a:solidFill>
              <a:latin typeface="+mn-lt"/>
              <a:ea typeface="+mn-ea"/>
              <a:cs typeface="+mn-ea"/>
              <a:sym typeface="+mn-lt"/>
            </a:endParaRPr>
          </a:p>
        </p:txBody>
      </p:sp>
      <p:sp>
        <p:nvSpPr>
          <p:cNvPr id="25" name="KSO_Shape"/>
          <p:cNvSpPr>
            <a:spLocks/>
          </p:cNvSpPr>
          <p:nvPr/>
        </p:nvSpPr>
        <p:spPr bwMode="auto">
          <a:xfrm>
            <a:off x="8295372" y="2096233"/>
            <a:ext cx="466474" cy="482559"/>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4B649F"/>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rgbClr val="4B649F"/>
              </a:solidFill>
              <a:latin typeface="+mn-lt"/>
              <a:ea typeface="+mn-ea"/>
              <a:cs typeface="+mn-ea"/>
              <a:sym typeface="+mn-lt"/>
            </a:endParaRPr>
          </a:p>
        </p:txBody>
      </p:sp>
      <p:sp>
        <p:nvSpPr>
          <p:cNvPr id="26" name="KSO_Shape"/>
          <p:cNvSpPr>
            <a:spLocks/>
          </p:cNvSpPr>
          <p:nvPr/>
        </p:nvSpPr>
        <p:spPr bwMode="auto">
          <a:xfrm>
            <a:off x="8295372" y="3253201"/>
            <a:ext cx="503567" cy="542818"/>
          </a:xfrm>
          <a:custGeom>
            <a:avLst/>
            <a:gdLst>
              <a:gd name="T0" fmla="*/ 1234903 w 2578"/>
              <a:gd name="T1" fmla="*/ 1800397 h 2775"/>
              <a:gd name="T2" fmla="*/ 1186284 w 2578"/>
              <a:gd name="T3" fmla="*/ 928421 h 2775"/>
              <a:gd name="T4" fmla="*/ 1119515 w 2578"/>
              <a:gd name="T5" fmla="*/ 829156 h 2775"/>
              <a:gd name="T6" fmla="*/ 1329546 w 2578"/>
              <a:gd name="T7" fmla="*/ 753896 h 2775"/>
              <a:gd name="T8" fmla="*/ 1265370 w 2578"/>
              <a:gd name="T9" fmla="*/ 829156 h 2775"/>
              <a:gd name="T10" fmla="*/ 1498089 w 2578"/>
              <a:gd name="T11" fmla="*/ 1015359 h 2775"/>
              <a:gd name="T12" fmla="*/ 1669225 w 2578"/>
              <a:gd name="T13" fmla="*/ 1012764 h 2775"/>
              <a:gd name="T14" fmla="*/ 1671170 w 2578"/>
              <a:gd name="T15" fmla="*/ 1363111 h 2775"/>
              <a:gd name="T16" fmla="*/ 877721 w 2578"/>
              <a:gd name="T17" fmla="*/ 1363111 h 2775"/>
              <a:gd name="T18" fmla="*/ 1592084 w 2578"/>
              <a:gd name="T19" fmla="*/ 1363111 h 2775"/>
              <a:gd name="T20" fmla="*/ 1265370 w 2578"/>
              <a:gd name="T21" fmla="*/ 1431883 h 2775"/>
              <a:gd name="T22" fmla="*/ 1195360 w 2578"/>
              <a:gd name="T23" fmla="*/ 1479245 h 2775"/>
              <a:gd name="T24" fmla="*/ 1155817 w 2578"/>
              <a:gd name="T25" fmla="*/ 1363111 h 2775"/>
              <a:gd name="T26" fmla="*/ 1197953 w 2578"/>
              <a:gd name="T27" fmla="*/ 1118517 h 2775"/>
              <a:gd name="T28" fmla="*/ 1265370 w 2578"/>
              <a:gd name="T29" fmla="*/ 1294988 h 2775"/>
              <a:gd name="T30" fmla="*/ 1265370 w 2578"/>
              <a:gd name="T31" fmla="*/ 1431883 h 2775"/>
              <a:gd name="T32" fmla="*/ 726032 w 2578"/>
              <a:gd name="T33" fmla="*/ 1115922 h 2775"/>
              <a:gd name="T34" fmla="*/ 269669 w 2578"/>
              <a:gd name="T35" fmla="*/ 1223621 h 2775"/>
              <a:gd name="T36" fmla="*/ 269669 w 2578"/>
              <a:gd name="T37" fmla="*/ 1115922 h 2775"/>
              <a:gd name="T38" fmla="*/ 269669 w 2578"/>
              <a:gd name="T39" fmla="*/ 1043906 h 2775"/>
              <a:gd name="T40" fmla="*/ 269669 w 2578"/>
              <a:gd name="T41" fmla="*/ 935558 h 2775"/>
              <a:gd name="T42" fmla="*/ 768168 w 2578"/>
              <a:gd name="T43" fmla="*/ 1043906 h 2775"/>
              <a:gd name="T44" fmla="*/ 215865 w 2578"/>
              <a:gd name="T45" fmla="*/ 629977 h 2775"/>
              <a:gd name="T46" fmla="*/ 989219 w 2578"/>
              <a:gd name="T47" fmla="*/ 576127 h 2775"/>
              <a:gd name="T48" fmla="*/ 989219 w 2578"/>
              <a:gd name="T49" fmla="*/ 683826 h 2775"/>
              <a:gd name="T50" fmla="*/ 269669 w 2578"/>
              <a:gd name="T51" fmla="*/ 864191 h 2775"/>
              <a:gd name="T52" fmla="*/ 269669 w 2578"/>
              <a:gd name="T53" fmla="*/ 755842 h 2775"/>
              <a:gd name="T54" fmla="*/ 1007369 w 2578"/>
              <a:gd name="T55" fmla="*/ 759086 h 2775"/>
              <a:gd name="T56" fmla="*/ 978847 w 2578"/>
              <a:gd name="T57" fmla="*/ 864191 h 2775"/>
              <a:gd name="T58" fmla="*/ 1151279 w 2578"/>
              <a:gd name="T59" fmla="*/ 467779 h 2775"/>
              <a:gd name="T60" fmla="*/ 969123 w 2578"/>
              <a:gd name="T61" fmla="*/ 288064 h 2775"/>
              <a:gd name="T62" fmla="*/ 845309 w 2578"/>
              <a:gd name="T63" fmla="*/ 432095 h 2775"/>
              <a:gd name="T64" fmla="*/ 287820 w 2578"/>
              <a:gd name="T65" fmla="*/ 305581 h 2775"/>
              <a:gd name="T66" fmla="*/ 287820 w 2578"/>
              <a:gd name="T67" fmla="*/ 288064 h 2775"/>
              <a:gd name="T68" fmla="*/ 107608 w 2578"/>
              <a:gd name="T69" fmla="*/ 1511685 h 2775"/>
              <a:gd name="T70" fmla="*/ 790856 w 2578"/>
              <a:gd name="T71" fmla="*/ 1692049 h 2775"/>
              <a:gd name="T72" fmla="*/ 215865 w 2578"/>
              <a:gd name="T73" fmla="*/ 1799748 h 2775"/>
              <a:gd name="T74" fmla="*/ 0 w 2578"/>
              <a:gd name="T75" fmla="*/ 395763 h 2775"/>
              <a:gd name="T76" fmla="*/ 325418 w 2578"/>
              <a:gd name="T77" fmla="*/ 216048 h 2775"/>
              <a:gd name="T78" fmla="*/ 429137 w 2578"/>
              <a:gd name="T79" fmla="*/ 179715 h 2775"/>
              <a:gd name="T80" fmla="*/ 825213 w 2578"/>
              <a:gd name="T81" fmla="*/ 179715 h 2775"/>
              <a:gd name="T82" fmla="*/ 933470 w 2578"/>
              <a:gd name="T83" fmla="*/ 216048 h 2775"/>
              <a:gd name="T84" fmla="*/ 1258888 w 2578"/>
              <a:gd name="T85" fmla="*/ 395763 h 2775"/>
              <a:gd name="T86" fmla="*/ 1151279 w 2578"/>
              <a:gd name="T87" fmla="*/ 719510 h 2775"/>
              <a:gd name="T88" fmla="*/ 627499 w 2578"/>
              <a:gd name="T89" fmla="*/ 97968 h 2775"/>
              <a:gd name="T90" fmla="*/ 627499 w 2578"/>
              <a:gd name="T91" fmla="*/ 302337 h 2775"/>
              <a:gd name="T92" fmla="*/ 627499 w 2578"/>
              <a:gd name="T93" fmla="*/ 97968 h 27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rgbClr val="4B649F"/>
              </a:solidFill>
              <a:latin typeface="+mn-lt"/>
              <a:ea typeface="+mn-ea"/>
              <a:cs typeface="+mn-ea"/>
              <a:sym typeface="+mn-lt"/>
            </a:endParaRPr>
          </a:p>
        </p:txBody>
      </p:sp>
      <p:sp>
        <p:nvSpPr>
          <p:cNvPr id="27" name="KSO_Shape"/>
          <p:cNvSpPr>
            <a:spLocks/>
          </p:cNvSpPr>
          <p:nvPr/>
        </p:nvSpPr>
        <p:spPr bwMode="auto">
          <a:xfrm>
            <a:off x="8295371" y="4372675"/>
            <a:ext cx="503567" cy="503567"/>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4B649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rgbClr val="4B649F"/>
              </a:solidFill>
              <a:latin typeface="+mn-lt"/>
              <a:ea typeface="+mn-ea"/>
              <a:cs typeface="+mn-ea"/>
              <a:sym typeface="+mn-lt"/>
            </a:endParaRPr>
          </a:p>
        </p:txBody>
      </p:sp>
      <p:sp>
        <p:nvSpPr>
          <p:cNvPr id="28" name="椭圆 27"/>
          <p:cNvSpPr/>
          <p:nvPr/>
        </p:nvSpPr>
        <p:spPr>
          <a:xfrm>
            <a:off x="4540151" y="1998959"/>
            <a:ext cx="3128538" cy="3128538"/>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29" name="椭圆 28"/>
          <p:cNvSpPr/>
          <p:nvPr/>
        </p:nvSpPr>
        <p:spPr>
          <a:xfrm>
            <a:off x="4679113" y="2137921"/>
            <a:ext cx="2850614" cy="285061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30" name="KSO_Shape"/>
          <p:cNvSpPr>
            <a:spLocks/>
          </p:cNvSpPr>
          <p:nvPr/>
        </p:nvSpPr>
        <p:spPr bwMode="auto">
          <a:xfrm>
            <a:off x="5595860" y="2713791"/>
            <a:ext cx="1046240" cy="891048"/>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chemeClr val="accent1"/>
              </a:solidFill>
              <a:latin typeface="+mn-lt"/>
              <a:ea typeface="+mn-ea"/>
              <a:cs typeface="+mn-ea"/>
              <a:sym typeface="+mn-lt"/>
            </a:endParaRPr>
          </a:p>
        </p:txBody>
      </p:sp>
      <p:sp>
        <p:nvSpPr>
          <p:cNvPr id="31" name="文本框 30"/>
          <p:cNvSpPr txBox="1"/>
          <p:nvPr/>
        </p:nvSpPr>
        <p:spPr>
          <a:xfrm>
            <a:off x="4987592" y="3896577"/>
            <a:ext cx="2236510" cy="400110"/>
          </a:xfrm>
          <a:prstGeom prst="rect">
            <a:avLst/>
          </a:prstGeom>
          <a:noFill/>
        </p:spPr>
        <p:txBody>
          <a:bodyPr wrap="none" rtlCol="0">
            <a:spAutoFit/>
          </a:bodyPr>
          <a:lstStyle/>
          <a:p>
            <a:pPr algn="r"/>
            <a:r>
              <a:rPr lang="zh-CN" altLang="en-US" sz="2000" b="1" dirty="0">
                <a:solidFill>
                  <a:schemeClr val="bg1"/>
                </a:solidFill>
                <a:cs typeface="+mn-ea"/>
                <a:sym typeface="+mn-lt"/>
              </a:rPr>
              <a:t>请在这里添加标题</a:t>
            </a:r>
          </a:p>
        </p:txBody>
      </p:sp>
    </p:spTree>
    <p:extLst>
      <p:ext uri="{BB962C8B-B14F-4D97-AF65-F5344CB8AC3E}">
        <p14:creationId xmlns:p14="http://schemas.microsoft.com/office/powerpoint/2010/main" val="137892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38716" y="552302"/>
            <a:ext cx="4262705" cy="646331"/>
          </a:xfrm>
          <a:prstGeom prst="rect">
            <a:avLst/>
          </a:prstGeom>
          <a:noFill/>
        </p:spPr>
        <p:txBody>
          <a:bodyPr wrap="none" rtlCol="0">
            <a:spAutoFit/>
          </a:bodyPr>
          <a:lstStyle/>
          <a:p>
            <a:r>
              <a:rPr lang="en-US" altLang="zh-CN" sz="3600" dirty="0">
                <a:solidFill>
                  <a:schemeClr val="bg1"/>
                </a:solidFill>
              </a:rPr>
              <a:t>Operating Overview</a:t>
            </a:r>
          </a:p>
        </p:txBody>
      </p:sp>
      <p:sp>
        <p:nvSpPr>
          <p:cNvPr id="19" name="矩形 18"/>
          <p:cNvSpPr/>
          <p:nvPr/>
        </p:nvSpPr>
        <p:spPr>
          <a:xfrm>
            <a:off x="11272616" y="4771443"/>
            <a:ext cx="337575" cy="33757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descr="图表, 折线图&#10;&#10;描述已自动生成">
            <a:extLst>
              <a:ext uri="{FF2B5EF4-FFF2-40B4-BE49-F238E27FC236}">
                <a16:creationId xmlns:a16="http://schemas.microsoft.com/office/drawing/2014/main" id="{DD4558A0-355D-4BAE-B415-EB1C7566A3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5217" y="2589166"/>
            <a:ext cx="5386038" cy="2858635"/>
          </a:xfrm>
          <a:prstGeom prst="rect">
            <a:avLst/>
          </a:prstGeom>
        </p:spPr>
      </p:pic>
      <p:sp>
        <p:nvSpPr>
          <p:cNvPr id="31" name="KSO_Shape">
            <a:extLst>
              <a:ext uri="{FF2B5EF4-FFF2-40B4-BE49-F238E27FC236}">
                <a16:creationId xmlns:a16="http://schemas.microsoft.com/office/drawing/2014/main" id="{74C30046-7456-482B-87F9-ABC38E80D930}"/>
              </a:ext>
            </a:extLst>
          </p:cNvPr>
          <p:cNvSpPr/>
          <p:nvPr/>
        </p:nvSpPr>
        <p:spPr>
          <a:xfrm>
            <a:off x="762187" y="552302"/>
            <a:ext cx="456826" cy="67180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accent1"/>
              </a:solidFill>
              <a:cs typeface="+mn-ea"/>
              <a:sym typeface="+mn-lt"/>
            </a:endParaRPr>
          </a:p>
        </p:txBody>
      </p:sp>
      <p:sp>
        <p:nvSpPr>
          <p:cNvPr id="32" name="文本框 31">
            <a:extLst>
              <a:ext uri="{FF2B5EF4-FFF2-40B4-BE49-F238E27FC236}">
                <a16:creationId xmlns:a16="http://schemas.microsoft.com/office/drawing/2014/main" id="{52C88C1F-FCAF-4F61-A3C9-C9AB42848A1B}"/>
              </a:ext>
            </a:extLst>
          </p:cNvPr>
          <p:cNvSpPr txBox="1"/>
          <p:nvPr/>
        </p:nvSpPr>
        <p:spPr>
          <a:xfrm>
            <a:off x="1219013" y="5659004"/>
            <a:ext cx="3441968" cy="369332"/>
          </a:xfrm>
          <a:prstGeom prst="rect">
            <a:avLst/>
          </a:prstGeom>
          <a:noFill/>
        </p:spPr>
        <p:txBody>
          <a:bodyPr wrap="none" rtlCol="0">
            <a:spAutoFit/>
          </a:bodyPr>
          <a:lstStyle/>
          <a:p>
            <a:r>
              <a:rPr lang="en-US" altLang="zh-CN" dirty="0" err="1"/>
              <a:t>Nums</a:t>
            </a:r>
            <a:r>
              <a:rPr lang="en-US" altLang="zh-CN" dirty="0"/>
              <a:t> of order show growing up</a:t>
            </a:r>
            <a:endParaRPr lang="zh-CN" altLang="en-US" dirty="0"/>
          </a:p>
        </p:txBody>
      </p:sp>
      <p:sp>
        <p:nvSpPr>
          <p:cNvPr id="33" name="文本框 32">
            <a:extLst>
              <a:ext uri="{FF2B5EF4-FFF2-40B4-BE49-F238E27FC236}">
                <a16:creationId xmlns:a16="http://schemas.microsoft.com/office/drawing/2014/main" id="{49DBF39B-9195-43DA-A235-32298C2109CA}"/>
              </a:ext>
            </a:extLst>
          </p:cNvPr>
          <p:cNvSpPr txBox="1"/>
          <p:nvPr/>
        </p:nvSpPr>
        <p:spPr>
          <a:xfrm>
            <a:off x="7322376" y="5569229"/>
            <a:ext cx="3168496" cy="369332"/>
          </a:xfrm>
          <a:prstGeom prst="rect">
            <a:avLst/>
          </a:prstGeom>
          <a:noFill/>
        </p:spPr>
        <p:txBody>
          <a:bodyPr wrap="none" rtlCol="0">
            <a:spAutoFit/>
          </a:bodyPr>
          <a:lstStyle/>
          <a:p>
            <a:r>
              <a:rPr lang="en-US" altLang="zh-CN" dirty="0"/>
              <a:t>Average of price keep steady</a:t>
            </a:r>
            <a:endParaRPr lang="zh-CN" altLang="en-US" dirty="0"/>
          </a:p>
        </p:txBody>
      </p:sp>
      <p:pic>
        <p:nvPicPr>
          <p:cNvPr id="4" name="图片 3">
            <a:extLst>
              <a:ext uri="{FF2B5EF4-FFF2-40B4-BE49-F238E27FC236}">
                <a16:creationId xmlns:a16="http://schemas.microsoft.com/office/drawing/2014/main" id="{E63AFAF6-89C9-43CC-991B-F9B246DAB717}"/>
              </a:ext>
            </a:extLst>
          </p:cNvPr>
          <p:cNvPicPr>
            <a:picLocks noChangeAspect="1"/>
          </p:cNvPicPr>
          <p:nvPr/>
        </p:nvPicPr>
        <p:blipFill>
          <a:blip r:embed="rId3"/>
          <a:stretch>
            <a:fillRect/>
          </a:stretch>
        </p:blipFill>
        <p:spPr>
          <a:xfrm>
            <a:off x="138845" y="2482015"/>
            <a:ext cx="5957155" cy="3109920"/>
          </a:xfrm>
          <a:prstGeom prst="rect">
            <a:avLst/>
          </a:prstGeom>
        </p:spPr>
      </p:pic>
      <p:sp>
        <p:nvSpPr>
          <p:cNvPr id="14" name="文本框 13">
            <a:extLst>
              <a:ext uri="{FF2B5EF4-FFF2-40B4-BE49-F238E27FC236}">
                <a16:creationId xmlns:a16="http://schemas.microsoft.com/office/drawing/2014/main" id="{2F490381-E03F-441A-93F2-8EB03C390F37}"/>
              </a:ext>
            </a:extLst>
          </p:cNvPr>
          <p:cNvSpPr txBox="1"/>
          <p:nvPr/>
        </p:nvSpPr>
        <p:spPr>
          <a:xfrm>
            <a:off x="1488501" y="1676253"/>
            <a:ext cx="3044423" cy="369332"/>
          </a:xfrm>
          <a:prstGeom prst="rect">
            <a:avLst/>
          </a:prstGeom>
          <a:noFill/>
        </p:spPr>
        <p:txBody>
          <a:bodyPr wrap="none" rtlCol="0">
            <a:spAutoFit/>
          </a:bodyPr>
          <a:lstStyle/>
          <a:p>
            <a:r>
              <a:rPr lang="en-US" altLang="zh-CN" dirty="0"/>
              <a:t>What bring our </a:t>
            </a:r>
            <a:r>
              <a:rPr lang="en-US" altLang="zh-CN" dirty="0" err="1"/>
              <a:t>renveue</a:t>
            </a:r>
            <a:r>
              <a:rPr lang="en-US" altLang="zh-CN" dirty="0"/>
              <a:t> up?</a:t>
            </a:r>
            <a:endParaRPr lang="zh-CN" altLang="en-US" dirty="0"/>
          </a:p>
        </p:txBody>
      </p:sp>
      <p:sp>
        <p:nvSpPr>
          <p:cNvPr id="13" name="文本框 12">
            <a:extLst>
              <a:ext uri="{FF2B5EF4-FFF2-40B4-BE49-F238E27FC236}">
                <a16:creationId xmlns:a16="http://schemas.microsoft.com/office/drawing/2014/main" id="{F4268AA2-B817-4EA3-AFA6-2F4D6E31043A}"/>
              </a:ext>
            </a:extLst>
          </p:cNvPr>
          <p:cNvSpPr txBox="1"/>
          <p:nvPr/>
        </p:nvSpPr>
        <p:spPr>
          <a:xfrm>
            <a:off x="6069772" y="475924"/>
            <a:ext cx="6096928" cy="1200329"/>
          </a:xfrm>
          <a:prstGeom prst="rect">
            <a:avLst/>
          </a:prstGeom>
          <a:noFill/>
        </p:spPr>
        <p:txBody>
          <a:bodyPr wrap="square">
            <a:spAutoFit/>
          </a:bodyPr>
          <a:lstStyle/>
          <a:p>
            <a:pPr algn="ctr"/>
            <a:r>
              <a:rPr lang="en-US" altLang="zh-CN" dirty="0"/>
              <a:t>Revenue= order </a:t>
            </a:r>
            <a:r>
              <a:rPr lang="en-US" altLang="zh-CN" dirty="0" err="1"/>
              <a:t>price+freight_value</a:t>
            </a:r>
            <a:endParaRPr lang="en-US" altLang="zh-CN" dirty="0"/>
          </a:p>
          <a:p>
            <a:pPr algn="ctr"/>
            <a:r>
              <a:rPr lang="en-US" altLang="zh-CN" dirty="0"/>
              <a:t>Order value=order price</a:t>
            </a:r>
          </a:p>
          <a:p>
            <a:pPr algn="ctr"/>
            <a:r>
              <a:rPr lang="en-US" altLang="zh-CN" dirty="0"/>
              <a:t>YOY/MOM=</a:t>
            </a:r>
            <a:r>
              <a:rPr lang="zh-CN" altLang="en-US" dirty="0"/>
              <a:t>（</a:t>
            </a:r>
            <a:r>
              <a:rPr lang="en-US" altLang="zh-CN" dirty="0"/>
              <a:t>Current period - previous period</a:t>
            </a:r>
            <a:r>
              <a:rPr lang="zh-CN" altLang="en-US" dirty="0"/>
              <a:t>）</a:t>
            </a:r>
            <a:r>
              <a:rPr lang="en-US" altLang="zh-CN" dirty="0"/>
              <a:t> </a:t>
            </a:r>
          </a:p>
          <a:p>
            <a:pPr algn="ctr"/>
            <a:r>
              <a:rPr lang="en-US" altLang="zh-CN" dirty="0"/>
              <a:t>/previous period </a:t>
            </a:r>
          </a:p>
        </p:txBody>
      </p:sp>
      <p:sp>
        <p:nvSpPr>
          <p:cNvPr id="15" name="椭圆 14">
            <a:extLst>
              <a:ext uri="{FF2B5EF4-FFF2-40B4-BE49-F238E27FC236}">
                <a16:creationId xmlns:a16="http://schemas.microsoft.com/office/drawing/2014/main" id="{3CE41FCD-8628-4393-9A3F-A06D4C9884D5}"/>
              </a:ext>
            </a:extLst>
          </p:cNvPr>
          <p:cNvSpPr/>
          <p:nvPr/>
        </p:nvSpPr>
        <p:spPr>
          <a:xfrm>
            <a:off x="10030522" y="4824320"/>
            <a:ext cx="250671" cy="6234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3472E073-F90F-46F8-A099-7F9610B59F9C}"/>
              </a:ext>
            </a:extLst>
          </p:cNvPr>
          <p:cNvSpPr/>
          <p:nvPr/>
        </p:nvSpPr>
        <p:spPr>
          <a:xfrm>
            <a:off x="8221680" y="4771443"/>
            <a:ext cx="250671" cy="6234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17500D19-12CC-4C4A-9C9A-12881BF3BBEB}"/>
              </a:ext>
            </a:extLst>
          </p:cNvPr>
          <p:cNvSpPr/>
          <p:nvPr/>
        </p:nvSpPr>
        <p:spPr>
          <a:xfrm>
            <a:off x="3428514" y="4870006"/>
            <a:ext cx="250671" cy="6234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8A51489-99ED-4E61-9542-BD29CF55874F}"/>
              </a:ext>
            </a:extLst>
          </p:cNvPr>
          <p:cNvSpPr txBox="1"/>
          <p:nvPr/>
        </p:nvSpPr>
        <p:spPr>
          <a:xfrm>
            <a:off x="1488501" y="6121032"/>
            <a:ext cx="9084538" cy="369332"/>
          </a:xfrm>
          <a:prstGeom prst="rect">
            <a:avLst/>
          </a:prstGeom>
          <a:noFill/>
        </p:spPr>
        <p:txBody>
          <a:bodyPr wrap="none" rtlCol="0">
            <a:spAutoFit/>
          </a:bodyPr>
          <a:lstStyle/>
          <a:p>
            <a:r>
              <a:rPr lang="en-US" altLang="zh-CN" dirty="0"/>
              <a:t>Data team: dig deeper in some time point to analysis what factor cause huge drop down</a:t>
            </a:r>
            <a:endParaRPr lang="zh-CN" altLang="en-US" dirty="0"/>
          </a:p>
        </p:txBody>
      </p:sp>
    </p:spTree>
    <p:extLst>
      <p:ext uri="{BB962C8B-B14F-4D97-AF65-F5344CB8AC3E}">
        <p14:creationId xmlns:p14="http://schemas.microsoft.com/office/powerpoint/2010/main" val="409288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38716" y="552302"/>
            <a:ext cx="4262705" cy="646331"/>
          </a:xfrm>
          <a:prstGeom prst="rect">
            <a:avLst/>
          </a:prstGeom>
          <a:noFill/>
        </p:spPr>
        <p:txBody>
          <a:bodyPr wrap="none" rtlCol="0">
            <a:spAutoFit/>
          </a:bodyPr>
          <a:lstStyle/>
          <a:p>
            <a:r>
              <a:rPr lang="en-US" altLang="zh-CN" sz="3600" dirty="0">
                <a:solidFill>
                  <a:schemeClr val="bg1"/>
                </a:solidFill>
              </a:rPr>
              <a:t>Operating Overview</a:t>
            </a:r>
          </a:p>
        </p:txBody>
      </p:sp>
      <p:sp>
        <p:nvSpPr>
          <p:cNvPr id="24" name="文本框 23">
            <a:extLst>
              <a:ext uri="{FF2B5EF4-FFF2-40B4-BE49-F238E27FC236}">
                <a16:creationId xmlns:a16="http://schemas.microsoft.com/office/drawing/2014/main" id="{F03FD47A-6C65-42C9-880F-1FEC1BA5EAF7}"/>
              </a:ext>
            </a:extLst>
          </p:cNvPr>
          <p:cNvSpPr txBox="1"/>
          <p:nvPr/>
        </p:nvSpPr>
        <p:spPr>
          <a:xfrm>
            <a:off x="5942206" y="736968"/>
            <a:ext cx="6096928" cy="923330"/>
          </a:xfrm>
          <a:prstGeom prst="rect">
            <a:avLst/>
          </a:prstGeom>
          <a:noFill/>
        </p:spPr>
        <p:txBody>
          <a:bodyPr wrap="square">
            <a:spAutoFit/>
          </a:bodyPr>
          <a:lstStyle/>
          <a:p>
            <a:pPr algn="ctr"/>
            <a:r>
              <a:rPr lang="en-US" altLang="zh-CN" dirty="0"/>
              <a:t>Revenue= order </a:t>
            </a:r>
            <a:r>
              <a:rPr lang="en-US" altLang="zh-CN" dirty="0" err="1"/>
              <a:t>price+freight_value</a:t>
            </a:r>
            <a:endParaRPr lang="en-US" altLang="zh-CN" dirty="0"/>
          </a:p>
          <a:p>
            <a:pPr algn="ctr"/>
            <a:endParaRPr lang="en-US" altLang="zh-CN" dirty="0"/>
          </a:p>
          <a:p>
            <a:pPr algn="ctr"/>
            <a:r>
              <a:rPr lang="en-US" altLang="zh-CN" dirty="0"/>
              <a:t>Order value=order price</a:t>
            </a:r>
          </a:p>
        </p:txBody>
      </p:sp>
      <p:sp>
        <p:nvSpPr>
          <p:cNvPr id="31" name="KSO_Shape">
            <a:extLst>
              <a:ext uri="{FF2B5EF4-FFF2-40B4-BE49-F238E27FC236}">
                <a16:creationId xmlns:a16="http://schemas.microsoft.com/office/drawing/2014/main" id="{74C30046-7456-482B-87F9-ABC38E80D930}"/>
              </a:ext>
            </a:extLst>
          </p:cNvPr>
          <p:cNvSpPr/>
          <p:nvPr/>
        </p:nvSpPr>
        <p:spPr>
          <a:xfrm>
            <a:off x="762187" y="552302"/>
            <a:ext cx="456826" cy="67180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accent1"/>
              </a:solidFill>
              <a:cs typeface="+mn-ea"/>
              <a:sym typeface="+mn-lt"/>
            </a:endParaRPr>
          </a:p>
        </p:txBody>
      </p:sp>
      <p:pic>
        <p:nvPicPr>
          <p:cNvPr id="5" name="图片 4">
            <a:extLst>
              <a:ext uri="{FF2B5EF4-FFF2-40B4-BE49-F238E27FC236}">
                <a16:creationId xmlns:a16="http://schemas.microsoft.com/office/drawing/2014/main" id="{A3C3A1BF-16EE-495A-8912-6C26F6C857F5}"/>
              </a:ext>
            </a:extLst>
          </p:cNvPr>
          <p:cNvPicPr>
            <a:picLocks noChangeAspect="1"/>
          </p:cNvPicPr>
          <p:nvPr/>
        </p:nvPicPr>
        <p:blipFill>
          <a:blip r:embed="rId2"/>
          <a:stretch>
            <a:fillRect/>
          </a:stretch>
        </p:blipFill>
        <p:spPr>
          <a:xfrm>
            <a:off x="1522142" y="1771393"/>
            <a:ext cx="8106937" cy="4554867"/>
          </a:xfrm>
          <a:prstGeom prst="rect">
            <a:avLst/>
          </a:prstGeom>
        </p:spPr>
      </p:pic>
      <p:sp>
        <p:nvSpPr>
          <p:cNvPr id="14" name="文本框 13">
            <a:extLst>
              <a:ext uri="{FF2B5EF4-FFF2-40B4-BE49-F238E27FC236}">
                <a16:creationId xmlns:a16="http://schemas.microsoft.com/office/drawing/2014/main" id="{47A7AB36-DA37-48EA-894E-8C8418E12AEE}"/>
              </a:ext>
            </a:extLst>
          </p:cNvPr>
          <p:cNvSpPr txBox="1"/>
          <p:nvPr/>
        </p:nvSpPr>
        <p:spPr>
          <a:xfrm>
            <a:off x="3794945" y="6320684"/>
            <a:ext cx="3441968" cy="369332"/>
          </a:xfrm>
          <a:prstGeom prst="rect">
            <a:avLst/>
          </a:prstGeom>
          <a:noFill/>
        </p:spPr>
        <p:txBody>
          <a:bodyPr wrap="none" rtlCol="0">
            <a:spAutoFit/>
          </a:bodyPr>
          <a:lstStyle/>
          <a:p>
            <a:r>
              <a:rPr lang="en-US" altLang="zh-CN" dirty="0" err="1"/>
              <a:t>Nums</a:t>
            </a:r>
            <a:r>
              <a:rPr lang="en-US" altLang="zh-CN" dirty="0"/>
              <a:t> of order show growing up</a:t>
            </a:r>
            <a:endParaRPr lang="zh-CN" altLang="en-US" dirty="0"/>
          </a:p>
        </p:txBody>
      </p:sp>
      <p:cxnSp>
        <p:nvCxnSpPr>
          <p:cNvPr id="15" name="直接连接符 14">
            <a:extLst>
              <a:ext uri="{FF2B5EF4-FFF2-40B4-BE49-F238E27FC236}">
                <a16:creationId xmlns:a16="http://schemas.microsoft.com/office/drawing/2014/main" id="{5AFF88E6-742C-45ED-8024-C8D9C79C8FEC}"/>
              </a:ext>
            </a:extLst>
          </p:cNvPr>
          <p:cNvCxnSpPr>
            <a:cxnSpLocks/>
          </p:cNvCxnSpPr>
          <p:nvPr/>
        </p:nvCxnSpPr>
        <p:spPr>
          <a:xfrm>
            <a:off x="6100911" y="1509348"/>
            <a:ext cx="0" cy="481133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22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375"/>
            <a:ext cx="5619750" cy="1965136"/>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855055" y="2598003"/>
            <a:ext cx="5708293" cy="830997"/>
          </a:xfrm>
          <a:prstGeom prst="rect">
            <a:avLst/>
          </a:prstGeom>
          <a:noFill/>
        </p:spPr>
        <p:txBody>
          <a:bodyPr wrap="square" rtlCol="0">
            <a:spAutoFit/>
          </a:bodyPr>
          <a:lstStyle/>
          <a:p>
            <a:pPr algn="ctr"/>
            <a:r>
              <a:rPr lang="en-US" altLang="zh-CN" sz="4800" b="1" dirty="0">
                <a:solidFill>
                  <a:srgbClr val="4B649F"/>
                </a:solidFill>
              </a:rPr>
              <a:t>Part 2</a:t>
            </a:r>
            <a:endParaRPr lang="zh-CN" altLang="en-US" sz="4800" b="1" dirty="0">
              <a:solidFill>
                <a:srgbClr val="4B649F"/>
              </a:solidFill>
            </a:endParaRPr>
          </a:p>
        </p:txBody>
      </p:sp>
      <p:sp>
        <p:nvSpPr>
          <p:cNvPr id="5" name="文本框 4"/>
          <p:cNvSpPr txBox="1"/>
          <p:nvPr/>
        </p:nvSpPr>
        <p:spPr>
          <a:xfrm>
            <a:off x="5855056" y="3406698"/>
            <a:ext cx="5708293" cy="739754"/>
          </a:xfrm>
          <a:prstGeom prst="rect">
            <a:avLst/>
          </a:prstGeom>
          <a:noFill/>
        </p:spPr>
        <p:txBody>
          <a:bodyPr wrap="square" rtlCol="0">
            <a:spAutoFit/>
          </a:bodyPr>
          <a:lstStyle/>
          <a:p>
            <a:pPr algn="ctr">
              <a:lnSpc>
                <a:spcPct val="150000"/>
              </a:lnSpc>
            </a:pPr>
            <a:r>
              <a:rPr lang="en-US" altLang="zh-CN" sz="3200" b="1" dirty="0">
                <a:solidFill>
                  <a:schemeClr val="tx1">
                    <a:lumMod val="75000"/>
                    <a:lumOff val="25000"/>
                  </a:schemeClr>
                </a:solidFill>
              </a:rPr>
              <a:t>Product Insight</a:t>
            </a:r>
            <a:endParaRPr lang="zh-CN" altLang="en-US" sz="3200" b="1" dirty="0">
              <a:solidFill>
                <a:schemeClr val="tx1">
                  <a:lumMod val="75000"/>
                  <a:lumOff val="25000"/>
                </a:schemeClr>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6482" y="5200650"/>
            <a:ext cx="5865518" cy="16573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879096" cy="2215901"/>
          </a:xfrm>
          <a:prstGeom prst="rect">
            <a:avLst/>
          </a:prstGeom>
        </p:spPr>
      </p:pic>
      <p:grpSp>
        <p:nvGrpSpPr>
          <p:cNvPr id="12" name="组合 11"/>
          <p:cNvGrpSpPr/>
          <p:nvPr/>
        </p:nvGrpSpPr>
        <p:grpSpPr>
          <a:xfrm>
            <a:off x="1510646" y="2215901"/>
            <a:ext cx="2598458" cy="259845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97696" y="2335059"/>
              <a:ext cx="1388192" cy="138819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KSO_Shape">
            <a:extLst>
              <a:ext uri="{FF2B5EF4-FFF2-40B4-BE49-F238E27FC236}">
                <a16:creationId xmlns:a16="http://schemas.microsoft.com/office/drawing/2014/main" id="{F892914F-2BD9-4671-A33B-4203FA9FC0F2}"/>
              </a:ext>
            </a:extLst>
          </p:cNvPr>
          <p:cNvSpPr>
            <a:spLocks/>
          </p:cNvSpPr>
          <p:nvPr/>
        </p:nvSpPr>
        <p:spPr bwMode="auto">
          <a:xfrm>
            <a:off x="2270803" y="3044095"/>
            <a:ext cx="1084075" cy="103167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extLst>
      <p:ext uri="{BB962C8B-B14F-4D97-AF65-F5344CB8AC3E}">
        <p14:creationId xmlns:p14="http://schemas.microsoft.com/office/powerpoint/2010/main" val="395335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38716" y="552302"/>
            <a:ext cx="3262432" cy="646331"/>
          </a:xfrm>
          <a:prstGeom prst="rect">
            <a:avLst/>
          </a:prstGeom>
          <a:noFill/>
        </p:spPr>
        <p:txBody>
          <a:bodyPr wrap="none" rtlCol="0">
            <a:spAutoFit/>
          </a:bodyPr>
          <a:lstStyle/>
          <a:p>
            <a:r>
              <a:rPr lang="en-US" altLang="zh-CN" sz="3600" dirty="0">
                <a:solidFill>
                  <a:schemeClr val="bg1"/>
                </a:solidFill>
              </a:rPr>
              <a:t>Product Insight</a:t>
            </a:r>
          </a:p>
        </p:txBody>
      </p:sp>
      <p:sp>
        <p:nvSpPr>
          <p:cNvPr id="31" name="KSO_Shape">
            <a:extLst>
              <a:ext uri="{FF2B5EF4-FFF2-40B4-BE49-F238E27FC236}">
                <a16:creationId xmlns:a16="http://schemas.microsoft.com/office/drawing/2014/main" id="{74C30046-7456-482B-87F9-ABC38E80D930}"/>
              </a:ext>
            </a:extLst>
          </p:cNvPr>
          <p:cNvSpPr/>
          <p:nvPr/>
        </p:nvSpPr>
        <p:spPr>
          <a:xfrm>
            <a:off x="762187" y="552302"/>
            <a:ext cx="456826" cy="67180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accent1"/>
              </a:solidFill>
              <a:cs typeface="+mn-ea"/>
              <a:sym typeface="+mn-lt"/>
            </a:endParaRPr>
          </a:p>
        </p:txBody>
      </p:sp>
      <p:sp>
        <p:nvSpPr>
          <p:cNvPr id="14" name="文本框 13">
            <a:extLst>
              <a:ext uri="{FF2B5EF4-FFF2-40B4-BE49-F238E27FC236}">
                <a16:creationId xmlns:a16="http://schemas.microsoft.com/office/drawing/2014/main" id="{3DFA9746-026D-4889-8262-DE587F719CD0}"/>
              </a:ext>
            </a:extLst>
          </p:cNvPr>
          <p:cNvSpPr txBox="1"/>
          <p:nvPr/>
        </p:nvSpPr>
        <p:spPr>
          <a:xfrm>
            <a:off x="1168738" y="3522356"/>
            <a:ext cx="12464872" cy="584775"/>
          </a:xfrm>
          <a:prstGeom prst="rect">
            <a:avLst/>
          </a:prstGeom>
          <a:noFill/>
        </p:spPr>
        <p:txBody>
          <a:bodyPr wrap="square">
            <a:spAutoFit/>
          </a:bodyPr>
          <a:lstStyle/>
          <a:p>
            <a:r>
              <a:rPr lang="en-US" altLang="zh-CN" sz="3200" dirty="0"/>
              <a:t>Revenue of P</a:t>
            </a:r>
            <a:r>
              <a:rPr lang="zh-CN" altLang="en-US" sz="3200" dirty="0"/>
              <a:t>roduct </a:t>
            </a:r>
            <a:r>
              <a:rPr lang="en-US" altLang="zh-CN" sz="3200" dirty="0"/>
              <a:t>categories</a:t>
            </a:r>
            <a:r>
              <a:rPr lang="zh-CN" altLang="en-US" sz="3200" dirty="0"/>
              <a:t> changes over time</a:t>
            </a:r>
          </a:p>
        </p:txBody>
      </p:sp>
      <p:sp>
        <p:nvSpPr>
          <p:cNvPr id="13" name="文本框 12">
            <a:extLst>
              <a:ext uri="{FF2B5EF4-FFF2-40B4-BE49-F238E27FC236}">
                <a16:creationId xmlns:a16="http://schemas.microsoft.com/office/drawing/2014/main" id="{C1562970-90EE-477E-9886-BCDC9C095301}"/>
              </a:ext>
            </a:extLst>
          </p:cNvPr>
          <p:cNvSpPr txBox="1"/>
          <p:nvPr/>
        </p:nvSpPr>
        <p:spPr>
          <a:xfrm>
            <a:off x="272334" y="5783034"/>
            <a:ext cx="11079200" cy="646331"/>
          </a:xfrm>
          <a:prstGeom prst="rect">
            <a:avLst/>
          </a:prstGeom>
          <a:noFill/>
        </p:spPr>
        <p:txBody>
          <a:bodyPr wrap="square">
            <a:spAutoFit/>
          </a:bodyPr>
          <a:lstStyle/>
          <a:p>
            <a:pPr algn="ctr"/>
            <a:r>
              <a:rPr lang="en-US" altLang="zh-CN" dirty="0"/>
              <a:t>Product team Suggestions: Data show it is not one of the product category failure</a:t>
            </a:r>
          </a:p>
          <a:p>
            <a:pPr algn="ctr"/>
            <a:r>
              <a:rPr lang="en-US" altLang="zh-CN" dirty="0"/>
              <a:t>But still need to find out why the sale of products stop grow up</a:t>
            </a:r>
          </a:p>
        </p:txBody>
      </p:sp>
    </p:spTree>
    <p:extLst>
      <p:ext uri="{BB962C8B-B14F-4D97-AF65-F5344CB8AC3E}">
        <p14:creationId xmlns:p14="http://schemas.microsoft.com/office/powerpoint/2010/main" val="391720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783285" y="-2326084"/>
            <a:ext cx="914403" cy="64809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23850" y="247651"/>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738716" y="552302"/>
            <a:ext cx="3262432" cy="646331"/>
          </a:xfrm>
          <a:prstGeom prst="rect">
            <a:avLst/>
          </a:prstGeom>
          <a:noFill/>
        </p:spPr>
        <p:txBody>
          <a:bodyPr wrap="none" rtlCol="0">
            <a:spAutoFit/>
          </a:bodyPr>
          <a:lstStyle/>
          <a:p>
            <a:r>
              <a:rPr lang="en-US" altLang="zh-CN" sz="3600" dirty="0">
                <a:solidFill>
                  <a:schemeClr val="bg1"/>
                </a:solidFill>
              </a:rPr>
              <a:t>Product Insight</a:t>
            </a:r>
          </a:p>
        </p:txBody>
      </p:sp>
      <p:sp>
        <p:nvSpPr>
          <p:cNvPr id="31" name="KSO_Shape">
            <a:extLst>
              <a:ext uri="{FF2B5EF4-FFF2-40B4-BE49-F238E27FC236}">
                <a16:creationId xmlns:a16="http://schemas.microsoft.com/office/drawing/2014/main" id="{74C30046-7456-482B-87F9-ABC38E80D930}"/>
              </a:ext>
            </a:extLst>
          </p:cNvPr>
          <p:cNvSpPr/>
          <p:nvPr/>
        </p:nvSpPr>
        <p:spPr>
          <a:xfrm>
            <a:off x="762187" y="552302"/>
            <a:ext cx="456826" cy="67180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accent1"/>
              </a:solidFill>
              <a:cs typeface="+mn-ea"/>
              <a:sym typeface="+mn-lt"/>
            </a:endParaRPr>
          </a:p>
        </p:txBody>
      </p:sp>
      <p:sp>
        <p:nvSpPr>
          <p:cNvPr id="9" name="文本框 8">
            <a:extLst>
              <a:ext uri="{FF2B5EF4-FFF2-40B4-BE49-F238E27FC236}">
                <a16:creationId xmlns:a16="http://schemas.microsoft.com/office/drawing/2014/main" id="{8F8488C0-5C4A-4BB2-8430-B771A9ACC561}"/>
              </a:ext>
            </a:extLst>
          </p:cNvPr>
          <p:cNvSpPr txBox="1"/>
          <p:nvPr/>
        </p:nvSpPr>
        <p:spPr>
          <a:xfrm>
            <a:off x="-928" y="1581151"/>
            <a:ext cx="6096928" cy="369332"/>
          </a:xfrm>
          <a:prstGeom prst="rect">
            <a:avLst/>
          </a:prstGeom>
          <a:noFill/>
        </p:spPr>
        <p:txBody>
          <a:bodyPr wrap="square">
            <a:spAutoFit/>
          </a:bodyPr>
          <a:lstStyle/>
          <a:p>
            <a:pPr algn="ctr"/>
            <a:r>
              <a:rPr lang="en-US" altLang="zh-CN" dirty="0"/>
              <a:t>Focus on: Product category</a:t>
            </a:r>
          </a:p>
        </p:txBody>
      </p:sp>
      <p:sp>
        <p:nvSpPr>
          <p:cNvPr id="10" name="文本框 9">
            <a:extLst>
              <a:ext uri="{FF2B5EF4-FFF2-40B4-BE49-F238E27FC236}">
                <a16:creationId xmlns:a16="http://schemas.microsoft.com/office/drawing/2014/main" id="{5D9891E1-2C0B-4554-A576-B216A15DD605}"/>
              </a:ext>
            </a:extLst>
          </p:cNvPr>
          <p:cNvSpPr txBox="1"/>
          <p:nvPr/>
        </p:nvSpPr>
        <p:spPr>
          <a:xfrm>
            <a:off x="5186248" y="1648059"/>
            <a:ext cx="6678649" cy="369332"/>
          </a:xfrm>
          <a:prstGeom prst="rect">
            <a:avLst/>
          </a:prstGeom>
          <a:noFill/>
        </p:spPr>
        <p:txBody>
          <a:bodyPr wrap="square">
            <a:spAutoFit/>
          </a:bodyPr>
          <a:lstStyle/>
          <a:p>
            <a:pPr algn="ctr"/>
            <a:r>
              <a:rPr lang="en-US" altLang="zh-CN" dirty="0"/>
              <a:t>Issue: No product name in the dataset, cannot be </a:t>
            </a:r>
            <a:r>
              <a:rPr lang="en-US" altLang="zh-CN" dirty="0" err="1"/>
              <a:t>analysed</a:t>
            </a:r>
            <a:endParaRPr lang="en-US" altLang="zh-CN" dirty="0"/>
          </a:p>
        </p:txBody>
      </p:sp>
      <p:sp>
        <p:nvSpPr>
          <p:cNvPr id="19" name="文本框 18">
            <a:extLst>
              <a:ext uri="{FF2B5EF4-FFF2-40B4-BE49-F238E27FC236}">
                <a16:creationId xmlns:a16="http://schemas.microsoft.com/office/drawing/2014/main" id="{E590913C-FC78-422F-A5C4-66D54DE36576}"/>
              </a:ext>
            </a:extLst>
          </p:cNvPr>
          <p:cNvSpPr txBox="1"/>
          <p:nvPr/>
        </p:nvSpPr>
        <p:spPr>
          <a:xfrm>
            <a:off x="-80380" y="2394755"/>
            <a:ext cx="6096928" cy="369332"/>
          </a:xfrm>
          <a:prstGeom prst="rect">
            <a:avLst/>
          </a:prstGeom>
          <a:noFill/>
        </p:spPr>
        <p:txBody>
          <a:bodyPr wrap="square">
            <a:spAutoFit/>
          </a:bodyPr>
          <a:lstStyle/>
          <a:p>
            <a:pPr algn="ctr"/>
            <a:r>
              <a:rPr lang="en-US" altLang="zh-CN" dirty="0"/>
              <a:t>Top 5 sales in product categories</a:t>
            </a:r>
          </a:p>
        </p:txBody>
      </p:sp>
      <p:pic>
        <p:nvPicPr>
          <p:cNvPr id="4" name="图片 3" descr="图表, 条形图&#10;&#10;描述已自动生成">
            <a:extLst>
              <a:ext uri="{FF2B5EF4-FFF2-40B4-BE49-F238E27FC236}">
                <a16:creationId xmlns:a16="http://schemas.microsoft.com/office/drawing/2014/main" id="{A054358B-3A0A-4C1A-9DAA-D76010400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26" y="3252414"/>
            <a:ext cx="5835222" cy="2473720"/>
          </a:xfrm>
          <a:prstGeom prst="rect">
            <a:avLst/>
          </a:prstGeom>
        </p:spPr>
      </p:pic>
      <p:sp>
        <p:nvSpPr>
          <p:cNvPr id="17" name="文本框 16">
            <a:extLst>
              <a:ext uri="{FF2B5EF4-FFF2-40B4-BE49-F238E27FC236}">
                <a16:creationId xmlns:a16="http://schemas.microsoft.com/office/drawing/2014/main" id="{97FF53E9-2F74-4CE6-A0A7-609A35FB2D3B}"/>
              </a:ext>
            </a:extLst>
          </p:cNvPr>
          <p:cNvSpPr txBox="1"/>
          <p:nvPr/>
        </p:nvSpPr>
        <p:spPr>
          <a:xfrm>
            <a:off x="6604956" y="3647690"/>
            <a:ext cx="4680077" cy="923330"/>
          </a:xfrm>
          <a:prstGeom prst="rect">
            <a:avLst/>
          </a:prstGeom>
          <a:noFill/>
        </p:spPr>
        <p:txBody>
          <a:bodyPr wrap="square">
            <a:spAutoFit/>
          </a:bodyPr>
          <a:lstStyle/>
          <a:p>
            <a:r>
              <a:rPr lang="en-US" altLang="zh-CN" dirty="0"/>
              <a:t>Health show strongly grow up</a:t>
            </a:r>
          </a:p>
          <a:p>
            <a:r>
              <a:rPr lang="en-US" altLang="zh-CN" dirty="0" err="1"/>
              <a:t>Sport,computer,furniture</a:t>
            </a:r>
            <a:r>
              <a:rPr lang="en-US" altLang="zh-CN" dirty="0"/>
              <a:t> show huge drop down in last three months</a:t>
            </a:r>
            <a:endParaRPr lang="zh-CN" altLang="en-US" dirty="0"/>
          </a:p>
        </p:txBody>
      </p:sp>
    </p:spTree>
    <p:extLst>
      <p:ext uri="{BB962C8B-B14F-4D97-AF65-F5344CB8AC3E}">
        <p14:creationId xmlns:p14="http://schemas.microsoft.com/office/powerpoint/2010/main" val="29335474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3"/>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2049</Words>
  <Application>Microsoft Office PowerPoint</Application>
  <PresentationFormat>宽屏</PresentationFormat>
  <Paragraphs>253</Paragraphs>
  <Slides>45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45</vt:i4>
      </vt:variant>
    </vt:vector>
  </HeadingPairs>
  <TitlesOfParts>
    <vt:vector size="49" baseType="lpstr">
      <vt:lpstr>Arial</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Yongyao Huang (yh14n21)</cp:lastModifiedBy>
  <cp:revision>25</cp:revision>
  <dcterms:created xsi:type="dcterms:W3CDTF">2016-01-15T03:19:30Z</dcterms:created>
  <dcterms:modified xsi:type="dcterms:W3CDTF">2023-01-25T10:42:23Z</dcterms:modified>
</cp:coreProperties>
</file>