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78" r:id="rId2"/>
    <p:sldId id="256" r:id="rId3"/>
    <p:sldId id="257" r:id="rId4"/>
    <p:sldId id="258" r:id="rId5"/>
    <p:sldId id="266" r:id="rId6"/>
    <p:sldId id="259" r:id="rId7"/>
    <p:sldId id="260" r:id="rId8"/>
    <p:sldId id="281" r:id="rId9"/>
    <p:sldId id="280" r:id="rId10"/>
    <p:sldId id="279" r:id="rId11"/>
    <p:sldId id="261" r:id="rId12"/>
    <p:sldId id="262" r:id="rId13"/>
    <p:sldId id="263" r:id="rId14"/>
    <p:sldId id="268" r:id="rId15"/>
    <p:sldId id="276" r:id="rId16"/>
    <p:sldId id="269" r:id="rId17"/>
    <p:sldId id="270" r:id="rId18"/>
    <p:sldId id="271" r:id="rId19"/>
    <p:sldId id="272" r:id="rId20"/>
    <p:sldId id="277" r:id="rId21"/>
    <p:sldId id="273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12809E-EE7B-4CDB-BA2A-540C35FAA0B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43B224-55BA-4048-8F1C-773E4A73367C}">
      <dgm:prSet/>
      <dgm:spPr/>
      <dgm:t>
        <a:bodyPr/>
        <a:lstStyle/>
        <a:p>
          <a:r>
            <a:rPr lang="en-US"/>
            <a:t>Labeled  vs unlabeled</a:t>
          </a:r>
        </a:p>
      </dgm:t>
    </dgm:pt>
    <dgm:pt modelId="{82B06FA0-AB26-413B-BC26-714F0B772D03}" type="parTrans" cxnId="{4A9BCBF2-0567-4376-8F66-E790B0221184}">
      <dgm:prSet/>
      <dgm:spPr/>
      <dgm:t>
        <a:bodyPr/>
        <a:lstStyle/>
        <a:p>
          <a:endParaRPr lang="en-US"/>
        </a:p>
      </dgm:t>
    </dgm:pt>
    <dgm:pt modelId="{A005C5B9-C1DB-49E5-A5AC-CEC806047D9E}" type="sibTrans" cxnId="{4A9BCBF2-0567-4376-8F66-E790B0221184}">
      <dgm:prSet/>
      <dgm:spPr/>
      <dgm:t>
        <a:bodyPr/>
        <a:lstStyle/>
        <a:p>
          <a:endParaRPr lang="en-US"/>
        </a:p>
      </dgm:t>
    </dgm:pt>
    <dgm:pt modelId="{122991E2-E4DF-4F86-9880-DF648270013F}">
      <dgm:prSet/>
      <dgm:spPr/>
      <dgm:t>
        <a:bodyPr/>
        <a:lstStyle/>
        <a:p>
          <a:r>
            <a:rPr lang="en-US"/>
            <a:t>Learn vs apply</a:t>
          </a:r>
        </a:p>
      </dgm:t>
    </dgm:pt>
    <dgm:pt modelId="{F31C5A42-216D-4702-8A81-529F2E44156D}" type="parTrans" cxnId="{D96BD742-CE22-40E2-864D-54F73DCA732F}">
      <dgm:prSet/>
      <dgm:spPr/>
      <dgm:t>
        <a:bodyPr/>
        <a:lstStyle/>
        <a:p>
          <a:endParaRPr lang="en-US"/>
        </a:p>
      </dgm:t>
    </dgm:pt>
    <dgm:pt modelId="{3ACFEC90-A94C-4385-A2C1-AF6221DAC121}" type="sibTrans" cxnId="{D96BD742-CE22-40E2-864D-54F73DCA732F}">
      <dgm:prSet/>
      <dgm:spPr/>
      <dgm:t>
        <a:bodyPr/>
        <a:lstStyle/>
        <a:p>
          <a:endParaRPr lang="en-US"/>
        </a:p>
      </dgm:t>
    </dgm:pt>
    <dgm:pt modelId="{2BBDDFA0-EAC8-934F-9E52-2C9B6623F71D}" type="pres">
      <dgm:prSet presAssocID="{8012809E-EE7B-4CDB-BA2A-540C35FAA0B9}" presName="linear" presStyleCnt="0">
        <dgm:presLayoutVars>
          <dgm:dir/>
          <dgm:animLvl val="lvl"/>
          <dgm:resizeHandles val="exact"/>
        </dgm:presLayoutVars>
      </dgm:prSet>
      <dgm:spPr/>
    </dgm:pt>
    <dgm:pt modelId="{2F5BAC03-F657-354E-9FF0-09BA16C1F65A}" type="pres">
      <dgm:prSet presAssocID="{1643B224-55BA-4048-8F1C-773E4A73367C}" presName="parentLin" presStyleCnt="0"/>
      <dgm:spPr/>
    </dgm:pt>
    <dgm:pt modelId="{0EDC37B8-C41D-074E-A62B-8ABA6983B58D}" type="pres">
      <dgm:prSet presAssocID="{1643B224-55BA-4048-8F1C-773E4A73367C}" presName="parentLeftMargin" presStyleLbl="node1" presStyleIdx="0" presStyleCnt="2"/>
      <dgm:spPr/>
    </dgm:pt>
    <dgm:pt modelId="{9BE8CB4E-DD40-FD4B-BB67-8FC63BA824DF}" type="pres">
      <dgm:prSet presAssocID="{1643B224-55BA-4048-8F1C-773E4A73367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B19EEE-B589-AC43-83DD-547E7E1126DF}" type="pres">
      <dgm:prSet presAssocID="{1643B224-55BA-4048-8F1C-773E4A73367C}" presName="negativeSpace" presStyleCnt="0"/>
      <dgm:spPr/>
    </dgm:pt>
    <dgm:pt modelId="{B46A3748-ECD0-9347-A92E-2BD747FC260D}" type="pres">
      <dgm:prSet presAssocID="{1643B224-55BA-4048-8F1C-773E4A73367C}" presName="childText" presStyleLbl="conFgAcc1" presStyleIdx="0" presStyleCnt="2">
        <dgm:presLayoutVars>
          <dgm:bulletEnabled val="1"/>
        </dgm:presLayoutVars>
      </dgm:prSet>
      <dgm:spPr/>
    </dgm:pt>
    <dgm:pt modelId="{F405C3DE-1AC3-CD46-B6B5-D40427E46357}" type="pres">
      <dgm:prSet presAssocID="{A005C5B9-C1DB-49E5-A5AC-CEC806047D9E}" presName="spaceBetweenRectangles" presStyleCnt="0"/>
      <dgm:spPr/>
    </dgm:pt>
    <dgm:pt modelId="{E68B208D-8C76-2943-B034-2AB06E6D92AE}" type="pres">
      <dgm:prSet presAssocID="{122991E2-E4DF-4F86-9880-DF648270013F}" presName="parentLin" presStyleCnt="0"/>
      <dgm:spPr/>
    </dgm:pt>
    <dgm:pt modelId="{F6DA8103-D71B-7A46-8ABD-E2A9330790A1}" type="pres">
      <dgm:prSet presAssocID="{122991E2-E4DF-4F86-9880-DF648270013F}" presName="parentLeftMargin" presStyleLbl="node1" presStyleIdx="0" presStyleCnt="2"/>
      <dgm:spPr/>
    </dgm:pt>
    <dgm:pt modelId="{C5069729-7608-5C43-B62A-8816873C4C62}" type="pres">
      <dgm:prSet presAssocID="{122991E2-E4DF-4F86-9880-DF648270013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49BF2DC-7C9D-BD44-9803-644BDCFBB18D}" type="pres">
      <dgm:prSet presAssocID="{122991E2-E4DF-4F86-9880-DF648270013F}" presName="negativeSpace" presStyleCnt="0"/>
      <dgm:spPr/>
    </dgm:pt>
    <dgm:pt modelId="{03E4CC25-9775-A846-A19F-A7050781EF2E}" type="pres">
      <dgm:prSet presAssocID="{122991E2-E4DF-4F86-9880-DF648270013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875BA37-3B8E-624C-9B0A-6F50C264D0FC}" type="presOf" srcId="{8012809E-EE7B-4CDB-BA2A-540C35FAA0B9}" destId="{2BBDDFA0-EAC8-934F-9E52-2C9B6623F71D}" srcOrd="0" destOrd="0" presId="urn:microsoft.com/office/officeart/2005/8/layout/list1"/>
    <dgm:cxn modelId="{D96BD742-CE22-40E2-864D-54F73DCA732F}" srcId="{8012809E-EE7B-4CDB-BA2A-540C35FAA0B9}" destId="{122991E2-E4DF-4F86-9880-DF648270013F}" srcOrd="1" destOrd="0" parTransId="{F31C5A42-216D-4702-8A81-529F2E44156D}" sibTransId="{3ACFEC90-A94C-4385-A2C1-AF6221DAC121}"/>
    <dgm:cxn modelId="{282B349A-7E41-FB48-8EF1-3D401544C4CC}" type="presOf" srcId="{122991E2-E4DF-4F86-9880-DF648270013F}" destId="{F6DA8103-D71B-7A46-8ABD-E2A9330790A1}" srcOrd="0" destOrd="0" presId="urn:microsoft.com/office/officeart/2005/8/layout/list1"/>
    <dgm:cxn modelId="{CBBFA2B7-E44A-6D43-9B1A-48C34C969E00}" type="presOf" srcId="{122991E2-E4DF-4F86-9880-DF648270013F}" destId="{C5069729-7608-5C43-B62A-8816873C4C62}" srcOrd="1" destOrd="0" presId="urn:microsoft.com/office/officeart/2005/8/layout/list1"/>
    <dgm:cxn modelId="{FED1ACDF-6495-1249-9F2F-319124ABFE12}" type="presOf" srcId="{1643B224-55BA-4048-8F1C-773E4A73367C}" destId="{9BE8CB4E-DD40-FD4B-BB67-8FC63BA824DF}" srcOrd="1" destOrd="0" presId="urn:microsoft.com/office/officeart/2005/8/layout/list1"/>
    <dgm:cxn modelId="{01E0E3E3-D27B-6A4E-B2FE-F7616726FD90}" type="presOf" srcId="{1643B224-55BA-4048-8F1C-773E4A73367C}" destId="{0EDC37B8-C41D-074E-A62B-8ABA6983B58D}" srcOrd="0" destOrd="0" presId="urn:microsoft.com/office/officeart/2005/8/layout/list1"/>
    <dgm:cxn modelId="{4A9BCBF2-0567-4376-8F66-E790B0221184}" srcId="{8012809E-EE7B-4CDB-BA2A-540C35FAA0B9}" destId="{1643B224-55BA-4048-8F1C-773E4A73367C}" srcOrd="0" destOrd="0" parTransId="{82B06FA0-AB26-413B-BC26-714F0B772D03}" sibTransId="{A005C5B9-C1DB-49E5-A5AC-CEC806047D9E}"/>
    <dgm:cxn modelId="{1EF9ADB3-2D52-3345-AD5B-9D478BEF647A}" type="presParOf" srcId="{2BBDDFA0-EAC8-934F-9E52-2C9B6623F71D}" destId="{2F5BAC03-F657-354E-9FF0-09BA16C1F65A}" srcOrd="0" destOrd="0" presId="urn:microsoft.com/office/officeart/2005/8/layout/list1"/>
    <dgm:cxn modelId="{C5A52C01-DADD-4648-A6C4-3D71EDE6A3E1}" type="presParOf" srcId="{2F5BAC03-F657-354E-9FF0-09BA16C1F65A}" destId="{0EDC37B8-C41D-074E-A62B-8ABA6983B58D}" srcOrd="0" destOrd="0" presId="urn:microsoft.com/office/officeart/2005/8/layout/list1"/>
    <dgm:cxn modelId="{80BBE8F7-3142-B246-8232-7A50A7CDA988}" type="presParOf" srcId="{2F5BAC03-F657-354E-9FF0-09BA16C1F65A}" destId="{9BE8CB4E-DD40-FD4B-BB67-8FC63BA824DF}" srcOrd="1" destOrd="0" presId="urn:microsoft.com/office/officeart/2005/8/layout/list1"/>
    <dgm:cxn modelId="{EEAC823D-4125-9F4D-AF23-D60779FD99FD}" type="presParOf" srcId="{2BBDDFA0-EAC8-934F-9E52-2C9B6623F71D}" destId="{F8B19EEE-B589-AC43-83DD-547E7E1126DF}" srcOrd="1" destOrd="0" presId="urn:microsoft.com/office/officeart/2005/8/layout/list1"/>
    <dgm:cxn modelId="{5248F51A-8606-5449-BE5D-D717E61B8A85}" type="presParOf" srcId="{2BBDDFA0-EAC8-934F-9E52-2C9B6623F71D}" destId="{B46A3748-ECD0-9347-A92E-2BD747FC260D}" srcOrd="2" destOrd="0" presId="urn:microsoft.com/office/officeart/2005/8/layout/list1"/>
    <dgm:cxn modelId="{A86E2F4C-7F86-7248-8937-7025776FE9E1}" type="presParOf" srcId="{2BBDDFA0-EAC8-934F-9E52-2C9B6623F71D}" destId="{F405C3DE-1AC3-CD46-B6B5-D40427E46357}" srcOrd="3" destOrd="0" presId="urn:microsoft.com/office/officeart/2005/8/layout/list1"/>
    <dgm:cxn modelId="{46392F0D-C844-474F-BB3D-9FA13EBDEA6E}" type="presParOf" srcId="{2BBDDFA0-EAC8-934F-9E52-2C9B6623F71D}" destId="{E68B208D-8C76-2943-B034-2AB06E6D92AE}" srcOrd="4" destOrd="0" presId="urn:microsoft.com/office/officeart/2005/8/layout/list1"/>
    <dgm:cxn modelId="{5898BDC1-079C-EA47-8ACC-E2A877A01999}" type="presParOf" srcId="{E68B208D-8C76-2943-B034-2AB06E6D92AE}" destId="{F6DA8103-D71B-7A46-8ABD-E2A9330790A1}" srcOrd="0" destOrd="0" presId="urn:microsoft.com/office/officeart/2005/8/layout/list1"/>
    <dgm:cxn modelId="{742EBBCB-8EA1-D44B-8CED-448C815897ED}" type="presParOf" srcId="{E68B208D-8C76-2943-B034-2AB06E6D92AE}" destId="{C5069729-7608-5C43-B62A-8816873C4C62}" srcOrd="1" destOrd="0" presId="urn:microsoft.com/office/officeart/2005/8/layout/list1"/>
    <dgm:cxn modelId="{C5915A0F-FFCD-1447-A7CF-F0F00E33FCE5}" type="presParOf" srcId="{2BBDDFA0-EAC8-934F-9E52-2C9B6623F71D}" destId="{449BF2DC-7C9D-BD44-9803-644BDCFBB18D}" srcOrd="5" destOrd="0" presId="urn:microsoft.com/office/officeart/2005/8/layout/list1"/>
    <dgm:cxn modelId="{8B1113DF-7FE0-CB46-AC1A-465C65156E26}" type="presParOf" srcId="{2BBDDFA0-EAC8-934F-9E52-2C9B6623F71D}" destId="{03E4CC25-9775-A846-A19F-A7050781EF2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9C135D-FB88-4F7A-9DD2-5FD980C2EAEB}" type="doc">
      <dgm:prSet loTypeId="urn:microsoft.com/office/officeart/2005/8/layout/process4" loCatId="process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52EDB1-DBF5-4E81-AE17-26F5DC3B2CAD}">
      <dgm:prSet/>
      <dgm:spPr/>
      <dgm:t>
        <a:bodyPr/>
        <a:lstStyle/>
        <a:p>
          <a:r>
            <a:rPr lang="en-US" dirty="0"/>
            <a:t>Goal: group objects into subsets or clusters, such that objects within each cluster are more </a:t>
          </a:r>
          <a:r>
            <a:rPr lang="en-US" b="1" u="sng" dirty="0"/>
            <a:t>similar</a:t>
          </a:r>
          <a:r>
            <a:rPr lang="en-US" dirty="0"/>
            <a:t> to one another than objects assigned to different clusters.</a:t>
          </a:r>
        </a:p>
      </dgm:t>
    </dgm:pt>
    <dgm:pt modelId="{E921D3B9-D49C-48C9-8462-E04DA405B6F5}" type="parTrans" cxnId="{E88C0771-E0FB-4B21-9F01-E4B599FF3E19}">
      <dgm:prSet/>
      <dgm:spPr/>
      <dgm:t>
        <a:bodyPr/>
        <a:lstStyle/>
        <a:p>
          <a:endParaRPr lang="en-US"/>
        </a:p>
      </dgm:t>
    </dgm:pt>
    <dgm:pt modelId="{559F78A0-013D-4DEE-96E3-74E4728DAFF2}" type="sibTrans" cxnId="{E88C0771-E0FB-4B21-9F01-E4B599FF3E19}">
      <dgm:prSet/>
      <dgm:spPr/>
      <dgm:t>
        <a:bodyPr/>
        <a:lstStyle/>
        <a:p>
          <a:endParaRPr lang="en-US"/>
        </a:p>
      </dgm:t>
    </dgm:pt>
    <dgm:pt modelId="{903AD107-25B1-4E73-A4D9-799CE4CD238E}">
      <dgm:prSet/>
      <dgm:spPr/>
      <dgm:t>
        <a:bodyPr/>
        <a:lstStyle/>
        <a:p>
          <a:r>
            <a:rPr lang="en-US" dirty="0"/>
            <a:t>How to measure similarity?   --&gt; </a:t>
          </a:r>
          <a:r>
            <a:rPr lang="en-US" b="1" u="sng" dirty="0"/>
            <a:t>Distance!</a:t>
          </a:r>
        </a:p>
      </dgm:t>
    </dgm:pt>
    <dgm:pt modelId="{72A3F360-ABB1-4D94-8332-77A2BA51CFB9}" type="parTrans" cxnId="{71989C6A-8404-493D-BD2B-0627BBABC81F}">
      <dgm:prSet/>
      <dgm:spPr/>
      <dgm:t>
        <a:bodyPr/>
        <a:lstStyle/>
        <a:p>
          <a:endParaRPr lang="en-US"/>
        </a:p>
      </dgm:t>
    </dgm:pt>
    <dgm:pt modelId="{7C57C3D4-839C-437E-9A62-FA99012E0A4B}" type="sibTrans" cxnId="{71989C6A-8404-493D-BD2B-0627BBABC81F}">
      <dgm:prSet/>
      <dgm:spPr/>
      <dgm:t>
        <a:bodyPr/>
        <a:lstStyle/>
        <a:p>
          <a:endParaRPr lang="en-US"/>
        </a:p>
      </dgm:t>
    </dgm:pt>
    <dgm:pt modelId="{C77B2D47-BEC7-C24B-B636-485C9CB298C0}" type="pres">
      <dgm:prSet presAssocID="{E39C135D-FB88-4F7A-9DD2-5FD980C2EAEB}" presName="Name0" presStyleCnt="0">
        <dgm:presLayoutVars>
          <dgm:dir/>
          <dgm:animLvl val="lvl"/>
          <dgm:resizeHandles val="exact"/>
        </dgm:presLayoutVars>
      </dgm:prSet>
      <dgm:spPr/>
    </dgm:pt>
    <dgm:pt modelId="{F0CFAAC4-FD72-5241-A1D3-12E9CDE5911E}" type="pres">
      <dgm:prSet presAssocID="{903AD107-25B1-4E73-A4D9-799CE4CD238E}" presName="boxAndChildren" presStyleCnt="0"/>
      <dgm:spPr/>
    </dgm:pt>
    <dgm:pt modelId="{4B91DA34-4E23-F947-96DD-E5870D16A8CE}" type="pres">
      <dgm:prSet presAssocID="{903AD107-25B1-4E73-A4D9-799CE4CD238E}" presName="parentTextBox" presStyleLbl="node1" presStyleIdx="0" presStyleCnt="2"/>
      <dgm:spPr/>
    </dgm:pt>
    <dgm:pt modelId="{9A0E7440-8AE0-1848-A03E-AB775702A4A9}" type="pres">
      <dgm:prSet presAssocID="{559F78A0-013D-4DEE-96E3-74E4728DAFF2}" presName="sp" presStyleCnt="0"/>
      <dgm:spPr/>
    </dgm:pt>
    <dgm:pt modelId="{59FE435C-D197-CD4A-9EA6-E9ABBD7BC8F3}" type="pres">
      <dgm:prSet presAssocID="{B552EDB1-DBF5-4E81-AE17-26F5DC3B2CAD}" presName="arrowAndChildren" presStyleCnt="0"/>
      <dgm:spPr/>
    </dgm:pt>
    <dgm:pt modelId="{5ED3BE6E-B8CA-924C-AD84-958CFDE1A5E6}" type="pres">
      <dgm:prSet presAssocID="{B552EDB1-DBF5-4E81-AE17-26F5DC3B2CAD}" presName="parentTextArrow" presStyleLbl="node1" presStyleIdx="1" presStyleCnt="2"/>
      <dgm:spPr/>
    </dgm:pt>
  </dgm:ptLst>
  <dgm:cxnLst>
    <dgm:cxn modelId="{669D8E1D-5AC3-3842-9BAB-A96C4DE1F3BD}" type="presOf" srcId="{903AD107-25B1-4E73-A4D9-799CE4CD238E}" destId="{4B91DA34-4E23-F947-96DD-E5870D16A8CE}" srcOrd="0" destOrd="0" presId="urn:microsoft.com/office/officeart/2005/8/layout/process4"/>
    <dgm:cxn modelId="{71989C6A-8404-493D-BD2B-0627BBABC81F}" srcId="{E39C135D-FB88-4F7A-9DD2-5FD980C2EAEB}" destId="{903AD107-25B1-4E73-A4D9-799CE4CD238E}" srcOrd="1" destOrd="0" parTransId="{72A3F360-ABB1-4D94-8332-77A2BA51CFB9}" sibTransId="{7C57C3D4-839C-437E-9A62-FA99012E0A4B}"/>
    <dgm:cxn modelId="{E88C0771-E0FB-4B21-9F01-E4B599FF3E19}" srcId="{E39C135D-FB88-4F7A-9DD2-5FD980C2EAEB}" destId="{B552EDB1-DBF5-4E81-AE17-26F5DC3B2CAD}" srcOrd="0" destOrd="0" parTransId="{E921D3B9-D49C-48C9-8462-E04DA405B6F5}" sibTransId="{559F78A0-013D-4DEE-96E3-74E4728DAFF2}"/>
    <dgm:cxn modelId="{CE0367B0-84C6-6741-9C59-92DB455B13FB}" type="presOf" srcId="{B552EDB1-DBF5-4E81-AE17-26F5DC3B2CAD}" destId="{5ED3BE6E-B8CA-924C-AD84-958CFDE1A5E6}" srcOrd="0" destOrd="0" presId="urn:microsoft.com/office/officeart/2005/8/layout/process4"/>
    <dgm:cxn modelId="{2BD36DE8-982F-0840-B821-7B435605AB22}" type="presOf" srcId="{E39C135D-FB88-4F7A-9DD2-5FD980C2EAEB}" destId="{C77B2D47-BEC7-C24B-B636-485C9CB298C0}" srcOrd="0" destOrd="0" presId="urn:microsoft.com/office/officeart/2005/8/layout/process4"/>
    <dgm:cxn modelId="{2CAF23C4-F443-3A44-BC3D-3DC3376B6082}" type="presParOf" srcId="{C77B2D47-BEC7-C24B-B636-485C9CB298C0}" destId="{F0CFAAC4-FD72-5241-A1D3-12E9CDE5911E}" srcOrd="0" destOrd="0" presId="urn:microsoft.com/office/officeart/2005/8/layout/process4"/>
    <dgm:cxn modelId="{35DE3667-D914-754E-BFB4-597941E5F18D}" type="presParOf" srcId="{F0CFAAC4-FD72-5241-A1D3-12E9CDE5911E}" destId="{4B91DA34-4E23-F947-96DD-E5870D16A8CE}" srcOrd="0" destOrd="0" presId="urn:microsoft.com/office/officeart/2005/8/layout/process4"/>
    <dgm:cxn modelId="{516537B8-546E-B841-858F-102B232413D5}" type="presParOf" srcId="{C77B2D47-BEC7-C24B-B636-485C9CB298C0}" destId="{9A0E7440-8AE0-1848-A03E-AB775702A4A9}" srcOrd="1" destOrd="0" presId="urn:microsoft.com/office/officeart/2005/8/layout/process4"/>
    <dgm:cxn modelId="{ADB62BE4-2FDF-0343-8920-71168ED1ED98}" type="presParOf" srcId="{C77B2D47-BEC7-C24B-B636-485C9CB298C0}" destId="{59FE435C-D197-CD4A-9EA6-E9ABBD7BC8F3}" srcOrd="2" destOrd="0" presId="urn:microsoft.com/office/officeart/2005/8/layout/process4"/>
    <dgm:cxn modelId="{A676C26B-26E7-FD49-82B7-17A86A952E6A}" type="presParOf" srcId="{59FE435C-D197-CD4A-9EA6-E9ABBD7BC8F3}" destId="{5ED3BE6E-B8CA-924C-AD84-958CFDE1A5E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A3748-ECD0-9347-A92E-2BD747FC260D}">
      <dsp:nvSpPr>
        <dsp:cNvPr id="0" name=""/>
        <dsp:cNvSpPr/>
      </dsp:nvSpPr>
      <dsp:spPr>
        <a:xfrm>
          <a:off x="0" y="1910413"/>
          <a:ext cx="6513603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8CB4E-DD40-FD4B-BB67-8FC63BA824DF}">
      <dsp:nvSpPr>
        <dsp:cNvPr id="0" name=""/>
        <dsp:cNvSpPr/>
      </dsp:nvSpPr>
      <dsp:spPr>
        <a:xfrm>
          <a:off x="325680" y="1364292"/>
          <a:ext cx="4559522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Labeled  vs unlabeled</a:t>
          </a:r>
        </a:p>
      </dsp:txBody>
      <dsp:txXfrm>
        <a:off x="378999" y="1417611"/>
        <a:ext cx="4452884" cy="985602"/>
      </dsp:txXfrm>
    </dsp:sp>
    <dsp:sp modelId="{03E4CC25-9775-A846-A19F-A7050781EF2E}">
      <dsp:nvSpPr>
        <dsp:cNvPr id="0" name=""/>
        <dsp:cNvSpPr/>
      </dsp:nvSpPr>
      <dsp:spPr>
        <a:xfrm>
          <a:off x="0" y="3588733"/>
          <a:ext cx="6513603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69729-7608-5C43-B62A-8816873C4C62}">
      <dsp:nvSpPr>
        <dsp:cNvPr id="0" name=""/>
        <dsp:cNvSpPr/>
      </dsp:nvSpPr>
      <dsp:spPr>
        <a:xfrm>
          <a:off x="325680" y="3042612"/>
          <a:ext cx="4559522" cy="10922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Learn vs apply</a:t>
          </a:r>
        </a:p>
      </dsp:txBody>
      <dsp:txXfrm>
        <a:off x="378999" y="3095931"/>
        <a:ext cx="4452884" cy="98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1DA34-4E23-F947-96DD-E5870D16A8CE}">
      <dsp:nvSpPr>
        <dsp:cNvPr id="0" name=""/>
        <dsp:cNvSpPr/>
      </dsp:nvSpPr>
      <dsp:spPr>
        <a:xfrm>
          <a:off x="0" y="3363072"/>
          <a:ext cx="6089650" cy="22065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How to measure similarity?   --&gt; </a:t>
          </a:r>
          <a:r>
            <a:rPr lang="en-US" sz="2600" b="1" u="sng" kern="1200" dirty="0"/>
            <a:t>Distance!</a:t>
          </a:r>
        </a:p>
      </dsp:txBody>
      <dsp:txXfrm>
        <a:off x="0" y="3363072"/>
        <a:ext cx="6089650" cy="2206539"/>
      </dsp:txXfrm>
    </dsp:sp>
    <dsp:sp modelId="{5ED3BE6E-B8CA-924C-AD84-958CFDE1A5E6}">
      <dsp:nvSpPr>
        <dsp:cNvPr id="0" name=""/>
        <dsp:cNvSpPr/>
      </dsp:nvSpPr>
      <dsp:spPr>
        <a:xfrm rot="10800000">
          <a:off x="0" y="2512"/>
          <a:ext cx="6089650" cy="3393658"/>
        </a:xfrm>
        <a:prstGeom prst="upArrowCallou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Goal: group objects into subsets or clusters, such that objects within each cluster are more </a:t>
          </a:r>
          <a:r>
            <a:rPr lang="en-US" sz="2600" b="1" u="sng" kern="1200" dirty="0"/>
            <a:t>similar</a:t>
          </a:r>
          <a:r>
            <a:rPr lang="en-US" sz="2600" kern="1200" dirty="0"/>
            <a:t> to one another than objects assigned to different clusters.</a:t>
          </a:r>
        </a:p>
      </dsp:txBody>
      <dsp:txXfrm rot="10800000">
        <a:off x="0" y="2512"/>
        <a:ext cx="6089650" cy="2205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141AC-FAAF-944A-B232-1FE0D451109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8BF1A-29F6-BB4E-B600-E272ED78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0755-9E0A-494A-9A02-324030275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A29DD-125C-6441-8056-0B8E3B05A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68A8C-B87E-B04E-82E7-0D2D533F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8B4A-33E1-D64D-BD87-0E2A85B39DED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2E785-ADC2-054A-BCC5-1DD69DD2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71FB0-7D13-FD42-9587-111E8223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9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3415-4A16-8045-9794-85300D41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F573F-2443-5A48-82A1-7F38F04F6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90CA0-4911-C04E-A04F-05A105CB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DEC-516B-8B45-A666-8E68DDC1791D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A3FAC-64EA-5546-8CD7-C5302931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18548-F3CC-4E44-99E8-0C93F021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2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D73A8-108F-4146-90CA-03CA50C16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FD8CC-E0B2-AA43-A520-E68E93E3B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F18D6-1715-5C45-8341-6F32F084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CDD3-5642-7A48-A058-F889A50757B2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F16D6-842F-E443-80F9-A656E16C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C0ED9-1378-2D4A-9744-079649DA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6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6E36-2F83-5B40-859C-451C092C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7A89-66F1-E946-9206-DAC37EEB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500B5-7FA2-F946-9963-F73D3107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1CE0-BD6B-4A48-9FA6-60CF8402E629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9E3CE-07E6-1B46-9D08-42267BF3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E9B47-4CB0-2441-9761-3BCA145D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5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17E5-8B32-624D-B589-580B7ABF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29A98-B395-A44F-B828-26476F689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042BA-166E-FC4E-A51E-70FD54BF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EE3-0408-A143-8104-4152D39F13AD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64A8-38B6-364D-A469-6C8F1812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8DC64-1416-5341-93A7-2DB23C24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3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FF4A-008C-2B4B-BD07-5EACF898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5CDD9-9B7F-4C4C-A70E-82D702B96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EF8F4-F298-BB41-9D40-B5F89ABBF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396D6-E1B5-9A40-A181-A98E4595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A25-59C1-C84F-B8EB-062DFC40A5AF}" type="datetime1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8376C-A24A-5E48-AB86-FE0AA174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67D4E-AAEE-064D-9A3E-A030E379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4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9C05-5D44-7D4E-A13E-197DF1A8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C9206-2DAA-E34C-B496-8BF7074A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3331B-E92F-A047-82F1-7C17E7063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03DDD-6CFD-564A-AE2A-0A7480CBC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AFB1C-CDD1-DB4F-9289-F1B23D1C0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52925-AA20-5E41-A1AF-CE2F80B6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30F1-F8EE-C644-A93F-0F8CDE861590}" type="datetime1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39A96-9989-D24C-8F4C-EFD9FB28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FBEE7-A7AD-EC41-8C28-7857E015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5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1471-481B-E54C-9303-B81BCDA9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7B314-D01B-8845-989C-FE065011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16AB-E773-6343-8B78-42A1F6F0A2B8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DF371-AEDE-7047-9362-624A3184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0516B-DA41-A149-BD88-C911BE13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C8112-AC5B-434D-8678-77F05FCE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78E3-1BE7-0343-A655-418D4E0B1489}" type="datetime1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46E08-ECE0-A843-B2B7-5EBA1BB2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FEEA5-70DA-3D4B-B6FD-A0805464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6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E103-26A9-874F-89ED-8DFDFF91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9CDC-BF0E-6740-9F48-A2600E76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CB4FE-F6E3-AF46-81BD-FD0D2A78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39C1B-BE90-8C42-8D84-811CEA35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E50B-F210-4442-BCC1-BA90E6C1A476}" type="datetime1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E25BE-B2A3-7A4E-84F5-0E5A9312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B8BA1-CDBB-464F-96FD-44D86894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2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A6BC-9315-FF49-A0E7-945C709D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AB33A-729E-3440-BDD8-C4C8F2F00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B6C5D-67F7-E743-8FC7-DB472456A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FEB00-0385-5345-9D0D-C3B4085A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E630-2613-7B4E-8A94-3310A7A3ECF8}" type="datetime1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4B288-1ABF-B14A-84FB-D93378D0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FAB34-4AF6-D540-82D2-24741103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0AAA0-1D42-6C4B-9CEC-DCC5236C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76C25-FA30-8549-AEC6-4835C6744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4CBB7-6A82-4842-B84E-089AB581B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B63F-1DB6-2D41-BB2D-FF9945C2E3DF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B232A-94CC-1C4F-B14D-4588143CE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1D42-8112-1D48-BBFC-A7BF04A72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4218-52C0-5846-AEAF-F8A09CE0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6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.bbcollab.com/guest/86C9B478F2ED4B4722ACA722FE9CFC7F" TargetMode="External"/><Relationship Id="rId2" Type="http://schemas.openxmlformats.org/officeDocument/2006/relationships/hyperlink" Target="https://github.com/yingjun2/IS590DT/tree/master/Lab_1101_clusterin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bbcollab.com/guest/86C9B478F2ED4B4722ACA722FE9CFC7F" TargetMode="External"/><Relationship Id="rId2" Type="http://schemas.openxmlformats.org/officeDocument/2006/relationships/hyperlink" Target="https://github.com/yingjun2/IS590DT/tree/master/Lab_1101_cluste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yingjun2@Illinois.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AAEC-A7AF-E048-B21B-83AD603F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E5FD-484D-474C-88F0-50C1437D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Today’s lecture will be about: </a:t>
            </a:r>
            <a:r>
              <a:rPr lang="en-US" b="1" u="sng" dirty="0"/>
              <a:t>clustering!</a:t>
            </a:r>
          </a:p>
          <a:p>
            <a:r>
              <a:rPr lang="en-US" dirty="0"/>
              <a:t>All the material could be found in the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reporsity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https://github.com/yingjun2/IS590DT/tree/master/Lab_1101_clustering</a:t>
            </a:r>
            <a:endParaRPr lang="en-US" dirty="0"/>
          </a:p>
          <a:p>
            <a:r>
              <a:rPr lang="en-US" dirty="0"/>
              <a:t>You could also check the video online:</a:t>
            </a:r>
          </a:p>
          <a:p>
            <a:pPr lvl="1"/>
            <a:r>
              <a:rPr lang="en-US" dirty="0">
                <a:hlinkClick r:id="rId3"/>
              </a:rPr>
              <a:t>https://us.bbcollab.com/guest/86C9B478F2ED4B4722ACA722FE9CFC7F</a:t>
            </a:r>
            <a:endParaRPr lang="en-US" dirty="0"/>
          </a:p>
          <a:p>
            <a:r>
              <a:rPr lang="en-US" dirty="0"/>
              <a:t>The lecture starts at 4:40pm.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B14AA-FE03-844F-8EBA-97F1BAD6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6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11FA-C9B2-2F49-A491-E02A4412F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L1 and L2 are very important in evaluating loss.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D19C-BA39-4F45-AEBC-6C46A2E00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Remember the loss function we mention before? We always want the loss to be small &lt;the distance of true value and estimate is small.&gt;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34509-F001-0948-97C3-E78C9E89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977067"/>
            <a:ext cx="6903723" cy="47808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8D752-0D20-6E46-BB6B-8890140D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1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C516-A043-FE48-9DF9-7B80FEC6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Jaccard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900C-7EB6-C146-8980-4220D533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Jaccard distance between sets are calculated as below: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 {A;C;D;E} and {A;D;E} is 1 – 3/4.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applications?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5A0B6-CA26-8844-B4F0-427493B81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0" y="1690688"/>
            <a:ext cx="1473200" cy="87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9F3067-1159-5641-822D-86BE592E4476}"/>
              </a:ext>
            </a:extLst>
          </p:cNvPr>
          <p:cNvSpPr txBox="1"/>
          <p:nvPr/>
        </p:nvSpPr>
        <p:spPr>
          <a:xfrm>
            <a:off x="838200" y="4738549"/>
            <a:ext cx="9748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Jaccard distance could also measure distance between sentences based on the words and even movies/restaurants based on their ratings.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24FA2-53C1-4B4F-93D9-5A963176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E88B-055E-A840-AAF8-EC1AFF5B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Hamming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0A86-9F63-9F4E-8670-E608D086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Hamming distance between two strings (of the same length): number of positions at which the corresponding symbols are different.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applications?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53208-34E1-9B4B-AC34-98F964D03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488" y="2781300"/>
            <a:ext cx="4787900" cy="129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C374D9-306A-214C-B043-48AFF71DF6CA}"/>
              </a:ext>
            </a:extLst>
          </p:cNvPr>
          <p:cNvSpPr txBox="1"/>
          <p:nvPr/>
        </p:nvSpPr>
        <p:spPr>
          <a:xfrm>
            <a:off x="838200" y="5110500"/>
            <a:ext cx="10706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Although the length are the same, you could think about distance between texts, DNA, and Protein sequences!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46AD3-3D5E-C64A-987B-935F6E7E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7F53-AC0F-DC4B-BB0E-2043A57B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0C63-59C4-A14B-B4B1-F2AE757CF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distance: number of inserts and deletes to change one string into</a:t>
            </a:r>
          </a:p>
          <a:p>
            <a:pPr marL="0" indent="0">
              <a:buNone/>
            </a:pPr>
            <a:r>
              <a:rPr lang="en-US" dirty="0"/>
              <a:t>Another</a:t>
            </a:r>
            <a:r>
              <a:rPr lang="en-US" altLang="zh-CN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protein</a:t>
            </a:r>
            <a:r>
              <a:rPr lang="zh-CN" altLang="en-US" dirty="0"/>
              <a:t> </a:t>
            </a:r>
            <a:r>
              <a:rPr lang="en-US" altLang="zh-CN" dirty="0"/>
              <a:t>detection,</a:t>
            </a:r>
            <a:r>
              <a:rPr lang="zh-CN" altLang="en-US" dirty="0"/>
              <a:t> </a:t>
            </a:r>
            <a:r>
              <a:rPr lang="en-US" altLang="zh-CN" dirty="0"/>
              <a:t>&lt;cancer</a:t>
            </a:r>
            <a:r>
              <a:rPr lang="zh-CN" altLang="en-US" dirty="0"/>
              <a:t> </a:t>
            </a:r>
            <a:r>
              <a:rPr lang="en-US" altLang="zh-CN" dirty="0"/>
              <a:t>diagnostic&gt;;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mining</a:t>
            </a:r>
            <a:r>
              <a:rPr lang="zh-CN" altLang="en-US" dirty="0"/>
              <a:t> </a:t>
            </a:r>
            <a:r>
              <a:rPr lang="en-US" altLang="zh-CN" dirty="0"/>
              <a:t>&lt;named</a:t>
            </a:r>
            <a:r>
              <a:rPr lang="zh-CN" altLang="en-US" dirty="0"/>
              <a:t> </a:t>
            </a:r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recognition&gt;;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5C1F0-CD72-3A4B-8FD4-E381305C0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3175000"/>
            <a:ext cx="5308600" cy="50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ED871-387B-284B-888E-3A8E3698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C8C9D-4BD7-494B-BAAA-9215D495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5032375"/>
            <a:ext cx="8039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4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6E7C2-A6E8-8848-8C23-9DA8C622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Two Types of Inputs for Clustering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id="{A5AFA46F-D497-F447-94BC-68F04005A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54" y="2698588"/>
            <a:ext cx="7732375" cy="363421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6DD29E-C35F-DC4D-8FEC-76384C945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79238"/>
              </p:ext>
            </p:extLst>
          </p:nvPr>
        </p:nvGraphicFramePr>
        <p:xfrm>
          <a:off x="8138224" y="2399694"/>
          <a:ext cx="3678637" cy="190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3230858856"/>
                    </a:ext>
                  </a:extLst>
                </a:gridCol>
                <a:gridCol w="834835">
                  <a:extLst>
                    <a:ext uri="{9D8B030D-6E8A-4147-A177-3AD203B41FA5}">
                      <a16:colId xmlns:a16="http://schemas.microsoft.com/office/drawing/2014/main" val="1147735265"/>
                    </a:ext>
                  </a:extLst>
                </a:gridCol>
                <a:gridCol w="880682">
                  <a:extLst>
                    <a:ext uri="{9D8B030D-6E8A-4147-A177-3AD203B41FA5}">
                      <a16:colId xmlns:a16="http://schemas.microsoft.com/office/drawing/2014/main" val="2772863480"/>
                    </a:ext>
                  </a:extLst>
                </a:gridCol>
                <a:gridCol w="1076977">
                  <a:extLst>
                    <a:ext uri="{9D8B030D-6E8A-4147-A177-3AD203B41FA5}">
                      <a16:colId xmlns:a16="http://schemas.microsoft.com/office/drawing/2014/main" val="3801073500"/>
                    </a:ext>
                  </a:extLst>
                </a:gridCol>
              </a:tblGrid>
              <a:tr h="477456">
                <a:tc>
                  <a:txBody>
                    <a:bodyPr/>
                    <a:lstStyle/>
                    <a:p>
                      <a:r>
                        <a:rPr lang="en-US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332191"/>
                  </a:ext>
                </a:extLst>
              </a:tr>
              <a:tr h="47745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43811"/>
                  </a:ext>
                </a:extLst>
              </a:tr>
              <a:tr h="477456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8262"/>
                  </a:ext>
                </a:extLst>
              </a:tr>
              <a:tr h="477456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801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AF24F5B-5CEA-7946-845C-4D99B5AB2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87496"/>
              </p:ext>
            </p:extLst>
          </p:nvPr>
        </p:nvGraphicFramePr>
        <p:xfrm>
          <a:off x="8675076" y="4521471"/>
          <a:ext cx="2884118" cy="1909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4893">
                  <a:extLst>
                    <a:ext uri="{9D8B030D-6E8A-4147-A177-3AD203B41FA5}">
                      <a16:colId xmlns:a16="http://schemas.microsoft.com/office/drawing/2014/main" val="3230858856"/>
                    </a:ext>
                  </a:extLst>
                </a:gridCol>
                <a:gridCol w="626549">
                  <a:extLst>
                    <a:ext uri="{9D8B030D-6E8A-4147-A177-3AD203B41FA5}">
                      <a16:colId xmlns:a16="http://schemas.microsoft.com/office/drawing/2014/main" val="1147735265"/>
                    </a:ext>
                  </a:extLst>
                </a:gridCol>
                <a:gridCol w="569739">
                  <a:extLst>
                    <a:ext uri="{9D8B030D-6E8A-4147-A177-3AD203B41FA5}">
                      <a16:colId xmlns:a16="http://schemas.microsoft.com/office/drawing/2014/main" val="2772863480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3801073500"/>
                    </a:ext>
                  </a:extLst>
                </a:gridCol>
              </a:tblGrid>
              <a:tr h="477456"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332191"/>
                  </a:ext>
                </a:extLst>
              </a:tr>
              <a:tr h="47745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43811"/>
                  </a:ext>
                </a:extLst>
              </a:tr>
              <a:tr h="477456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8262"/>
                  </a:ext>
                </a:extLst>
              </a:tr>
              <a:tr h="477456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801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5F3A8-5132-D54C-8C3A-F151881F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1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F403-5414-5F4A-ADFB-A8A58343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Inputs for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F4FA9-8C9E-1645-B77B-228BCA23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Example;</a:t>
            </a:r>
          </a:p>
          <a:p>
            <a:r>
              <a:rPr lang="en-US" dirty="0"/>
              <a:t>Why we need these two;</a:t>
            </a:r>
          </a:p>
          <a:p>
            <a:r>
              <a:rPr lang="en-US" dirty="0"/>
              <a:t>Problems in transforming;</a:t>
            </a:r>
          </a:p>
          <a:p>
            <a:r>
              <a:rPr lang="en-US" dirty="0"/>
              <a:t>R application;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76A83C-1C07-8C48-A992-03EF8DBC7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61717"/>
              </p:ext>
            </p:extLst>
          </p:nvPr>
        </p:nvGraphicFramePr>
        <p:xfrm>
          <a:off x="8023923" y="1571293"/>
          <a:ext cx="3678637" cy="190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3230858856"/>
                    </a:ext>
                  </a:extLst>
                </a:gridCol>
                <a:gridCol w="834835">
                  <a:extLst>
                    <a:ext uri="{9D8B030D-6E8A-4147-A177-3AD203B41FA5}">
                      <a16:colId xmlns:a16="http://schemas.microsoft.com/office/drawing/2014/main" val="1147735265"/>
                    </a:ext>
                  </a:extLst>
                </a:gridCol>
                <a:gridCol w="880682">
                  <a:extLst>
                    <a:ext uri="{9D8B030D-6E8A-4147-A177-3AD203B41FA5}">
                      <a16:colId xmlns:a16="http://schemas.microsoft.com/office/drawing/2014/main" val="2772863480"/>
                    </a:ext>
                  </a:extLst>
                </a:gridCol>
                <a:gridCol w="1076977">
                  <a:extLst>
                    <a:ext uri="{9D8B030D-6E8A-4147-A177-3AD203B41FA5}">
                      <a16:colId xmlns:a16="http://schemas.microsoft.com/office/drawing/2014/main" val="3801073500"/>
                    </a:ext>
                  </a:extLst>
                </a:gridCol>
              </a:tblGrid>
              <a:tr h="477456">
                <a:tc>
                  <a:txBody>
                    <a:bodyPr/>
                    <a:lstStyle/>
                    <a:p>
                      <a:r>
                        <a:rPr lang="en-US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332191"/>
                  </a:ext>
                </a:extLst>
              </a:tr>
              <a:tr h="47745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43811"/>
                  </a:ext>
                </a:extLst>
              </a:tr>
              <a:tr h="477456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8262"/>
                  </a:ext>
                </a:extLst>
              </a:tr>
              <a:tr h="477456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801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938D68-259C-A84F-AB4D-10BD2C220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098569"/>
              </p:ext>
            </p:extLst>
          </p:nvPr>
        </p:nvGraphicFramePr>
        <p:xfrm>
          <a:off x="8289314" y="4001294"/>
          <a:ext cx="2884118" cy="1909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4893">
                  <a:extLst>
                    <a:ext uri="{9D8B030D-6E8A-4147-A177-3AD203B41FA5}">
                      <a16:colId xmlns:a16="http://schemas.microsoft.com/office/drawing/2014/main" val="3230858856"/>
                    </a:ext>
                  </a:extLst>
                </a:gridCol>
                <a:gridCol w="626549">
                  <a:extLst>
                    <a:ext uri="{9D8B030D-6E8A-4147-A177-3AD203B41FA5}">
                      <a16:colId xmlns:a16="http://schemas.microsoft.com/office/drawing/2014/main" val="1147735265"/>
                    </a:ext>
                  </a:extLst>
                </a:gridCol>
                <a:gridCol w="569739">
                  <a:extLst>
                    <a:ext uri="{9D8B030D-6E8A-4147-A177-3AD203B41FA5}">
                      <a16:colId xmlns:a16="http://schemas.microsoft.com/office/drawing/2014/main" val="2772863480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3801073500"/>
                    </a:ext>
                  </a:extLst>
                </a:gridCol>
              </a:tblGrid>
              <a:tr h="477456"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332191"/>
                  </a:ext>
                </a:extLst>
              </a:tr>
              <a:tr h="47745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43811"/>
                  </a:ext>
                </a:extLst>
              </a:tr>
              <a:tr h="477456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8262"/>
                  </a:ext>
                </a:extLst>
              </a:tr>
              <a:tr h="477456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8015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7FB3B-2A86-AA4D-BC60-CD697CA3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84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36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82006-D718-9E4D-8CAD-8E30D8AA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K-means Clustering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A6EFC2-D694-7543-AFA7-5AAFB74E4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1345" y="1476111"/>
            <a:ext cx="8222692" cy="39057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F184E-CDC8-8C40-8585-2F536F80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5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016C1-BED3-4744-AE04-CA785481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Tips on KMeans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385DF0-576C-7648-BFAB-C6012E2C6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5712" y="1725410"/>
            <a:ext cx="8115791" cy="38752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F2A51-7E78-FC45-912E-B2242864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8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3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7CB7E-F56D-9F4B-A8FF-00FE7B80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Computation cost and how to reduce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52425-138D-C04C-B2A4-29D3D089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328743"/>
            <a:ext cx="7188199" cy="10602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2998-8058-3B46-BBC3-A1AFBC66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Reduction: feature selection methodologies.</a:t>
            </a:r>
          </a:p>
          <a:p>
            <a:r>
              <a:rPr lang="en-US" sz="1800" dirty="0" err="1"/>
              <a:t>Eg</a:t>
            </a:r>
            <a:r>
              <a:rPr lang="en-US" sz="1800" dirty="0"/>
              <a:t>: PCA, SVD, random projection, etc.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D176-2EFE-E241-A02F-958C9FAC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06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92E97-22EB-FA4C-8E0A-EF28C618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K-medoids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DF52D-96A6-6847-A0A9-2C3F752F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7065477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1E1BC-34C5-A846-8B57-8366726A4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Why do we need K-Medoids?</a:t>
            </a:r>
          </a:p>
          <a:p>
            <a:pPr lvl="1"/>
            <a:r>
              <a:rPr lang="en-US" sz="1400" dirty="0"/>
              <a:t>Categorical data</a:t>
            </a:r>
          </a:p>
          <a:p>
            <a:pPr lvl="1"/>
            <a:r>
              <a:rPr lang="en-US" sz="1400" dirty="0"/>
              <a:t>Complexity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60449-B4CA-F54D-9EE7-F5D5DD32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8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BEC02-9EB8-3647-8736-82F8D74D5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latin typeface="+mj-lt"/>
                <a:ea typeface="+mj-ea"/>
                <a:cs typeface="+mj-cs"/>
              </a:rPr>
              <a:t>Data Mining Lab: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7C34C-0422-B240-BCC1-CAEDDA2CD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Date: 11/01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Instructor: Yingjun Guan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0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F8FBF-4B87-2E4F-8C8E-FD71E63F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Partition Around Medoids (PAM)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A3C7-4737-E64F-B698-DE16CCF82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7150"/>
                </a:solidFill>
                <a:latin typeface="+mn-lt"/>
                <a:ea typeface="+mn-ea"/>
                <a:cs typeface="+mn-cs"/>
              </a:rPr>
              <a:t>Model and R application.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2061B14-A457-8446-BBE2-C80BAA06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597383"/>
            <a:ext cx="11496821" cy="382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3FE91-1E92-D941-8863-E4A4266E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83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FDB9-7CED-3A4D-9FD6-35F3C5AD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8512-5473-F144-AB92-B60B6FAC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Elbow point.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343A6-CB79-1348-95AC-C9CF1348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75" y="1690688"/>
            <a:ext cx="7075488" cy="44711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DBE97-8B19-244C-96B6-E8B9707A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3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AAEC-A7AF-E048-B21B-83AD603F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all, 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E5FD-484D-474C-88F0-50C1437D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Today’s lecture will be about: </a:t>
            </a:r>
            <a:r>
              <a:rPr lang="en-US" b="1" u="sng" dirty="0"/>
              <a:t>clustering!</a:t>
            </a:r>
          </a:p>
          <a:p>
            <a:r>
              <a:rPr lang="en-US" dirty="0"/>
              <a:t>All the material could be found in the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reporsity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https://github.com/yingjun2/IS590DT/tree/master/Lab_1101_clustering</a:t>
            </a:r>
            <a:endParaRPr lang="en-US" dirty="0"/>
          </a:p>
          <a:p>
            <a:r>
              <a:rPr lang="en-US" dirty="0"/>
              <a:t>You could also check the video online:</a:t>
            </a:r>
          </a:p>
          <a:p>
            <a:pPr lvl="1"/>
            <a:r>
              <a:rPr lang="en-US" dirty="0">
                <a:hlinkClick r:id="rId3"/>
              </a:rPr>
              <a:t>https://us.bbcollab.com/guest/86C9B478F2ED4B4722ACA722FE9CFC7F</a:t>
            </a:r>
            <a:endParaRPr lang="en-US" dirty="0"/>
          </a:p>
          <a:p>
            <a:r>
              <a:rPr lang="en-US" dirty="0"/>
              <a:t>If you have any comments or suggestions, please feel free to tell me in person on by email (</a:t>
            </a:r>
            <a:r>
              <a:rPr lang="en-US" dirty="0">
                <a:hlinkClick r:id="rId4"/>
              </a:rPr>
              <a:t>yingjun2@Illinois.edu</a:t>
            </a:r>
            <a:r>
              <a:rPr lang="en-US" dirty="0"/>
              <a:t>)!</a:t>
            </a:r>
          </a:p>
          <a:p>
            <a:r>
              <a:rPr lang="en-US" dirty="0"/>
              <a:t>See you in another two weeks~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5285D-D6B9-FD40-B916-7B0AF262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8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78E3-EF02-4143-8719-62EE161F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b="1" u="sng" dirty="0"/>
              <a:t>What’s clustering?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3C8B7-E778-0E43-98EA-7D4783B89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27" y="2589086"/>
            <a:ext cx="3976714" cy="2755478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3D0E-2E9A-7D42-9EF3-E33C132A4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</a:t>
            </a:r>
            <a:r>
              <a:rPr lang="en-US" altLang="zh-CN" sz="2400" dirty="0"/>
              <a:t>lustering</a:t>
            </a:r>
            <a:r>
              <a:rPr lang="en-US" sz="2400" dirty="0"/>
              <a:t>: group objects into subsets or clusters, such that objects within each cluster are more similar to one another than objects assigned to different clusters.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7898B-A654-6E42-B9B9-A7E354C9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1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62959-DD52-CB49-A63F-4654D73C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Difference between clustering and classification.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A9E8D9-4F6B-448A-A434-F77896D11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7243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23832-6233-284F-AE68-C39F4E3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3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E78E3-EF02-4143-8719-62EE161F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What’s clustering?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3D8643-D9E5-4A3A-9FC5-86F2ADF89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90506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A11DE-FB4A-E449-A2C4-4B9282E9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0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CF54D-8840-2849-9B93-C0BDA813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Dissimilarity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FBC83-A445-4446-9611-D62E1F91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Euclidean Distances d(</a:t>
            </a:r>
            <a:r>
              <a:rPr lang="en-US" sz="2400" dirty="0" err="1"/>
              <a:t>x,z</a:t>
            </a:r>
            <a:r>
              <a:rPr lang="en-US" sz="2400" dirty="0"/>
              <a:t>)</a:t>
            </a:r>
          </a:p>
          <a:p>
            <a:pPr lvl="1"/>
            <a:r>
              <a:rPr lang="en-US" dirty="0"/>
              <a:t>Who’s </a:t>
            </a:r>
            <a:r>
              <a:rPr lang="en-US" dirty="0" err="1"/>
              <a:t>Eucilid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What’s </a:t>
            </a:r>
            <a:r>
              <a:rPr lang="en-US" dirty="0" err="1"/>
              <a:t>Eucilidean</a:t>
            </a:r>
            <a:r>
              <a:rPr lang="en-US" dirty="0"/>
              <a:t> distance?</a:t>
            </a:r>
          </a:p>
          <a:p>
            <a:pPr lvl="1"/>
            <a:r>
              <a:rPr lang="en-US" dirty="0"/>
              <a:t>How to write them down in math?</a:t>
            </a:r>
          </a:p>
          <a:p>
            <a:pPr marL="457200" lvl="1" indent="0">
              <a:buNone/>
            </a:pPr>
            <a:r>
              <a:rPr lang="en-US" dirty="0"/>
              <a:t>&lt;encourage participation on blackboard&gt;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1C97E-9D91-B640-9F4B-63EDEFC9D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224" y="306909"/>
            <a:ext cx="3891063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59A3ED-30C2-674D-9E9B-7F29F5F0A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3042889"/>
            <a:ext cx="4042410" cy="29610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BC438-73A0-A846-88FF-FCEDFA1E5507}"/>
                  </a:ext>
                </a:extLst>
              </p:cNvPr>
              <p:cNvSpPr txBox="1"/>
              <p:nvPr/>
            </p:nvSpPr>
            <p:spPr>
              <a:xfrm>
                <a:off x="8779993" y="6003954"/>
                <a:ext cx="1277466" cy="310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C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BC438-73A0-A846-88FF-FCEDFA1E5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993" y="6003954"/>
                <a:ext cx="1277466" cy="310919"/>
              </a:xfrm>
              <a:prstGeom prst="rect">
                <a:avLst/>
              </a:prstGeom>
              <a:blipFill>
                <a:blip r:embed="rId4"/>
                <a:stretch>
                  <a:fillRect l="-9804" t="-12000" r="-1961" b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D62F5B-EDF8-9243-989A-9462081E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3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6066-774C-D448-9B1C-9F9EBEA3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express Euclidean distance in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54FB-FA43-BD47-9D8F-01CE838F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L1 norm; L2 norm; </a:t>
            </a:r>
            <a:r>
              <a:rPr lang="en-US" dirty="0" err="1"/>
              <a:t>L</a:t>
            </a:r>
            <a:r>
              <a:rPr lang="en-US" baseline="-25000" dirty="0" err="1"/>
              <a:t>inf</a:t>
            </a:r>
            <a:r>
              <a:rPr lang="en-US" dirty="0"/>
              <a:t> norm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75B76-F9DA-804D-B41E-21A4C5886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57" y="2661443"/>
            <a:ext cx="5608615" cy="293687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89CE6BB-4E89-1340-9B2D-0A47C9D8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0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1A78-7E6A-D745-9B98-E6124F74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an example.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9D9E-1298-C442-91A6-B8C813468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Distance to a point v(1,2,3).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E74F4-416B-1645-93C6-2F9C6FAC5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6" t="10867"/>
          <a:stretch/>
        </p:blipFill>
        <p:spPr>
          <a:xfrm>
            <a:off x="838200" y="3144904"/>
            <a:ext cx="4373113" cy="2812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A422B7-7B61-ED42-87C2-4948FA256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90427"/>
            <a:ext cx="5083757" cy="3521473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1C0B4C-EEDE-9846-8958-EF8D3C22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4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1A78-7E6A-D745-9B98-E6124F74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an example.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9D9E-1298-C442-91A6-B8C813468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 to a point v(1,2,3).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E62FF5-6B39-5A41-8F52-021E78AC5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8003"/>
            <a:ext cx="5083757" cy="35214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BA30829-011F-4744-9298-EF7617F0C0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628986"/>
                  </p:ext>
                </p:extLst>
              </p:nvPr>
            </p:nvGraphicFramePr>
            <p:xfrm>
              <a:off x="6446815" y="2532856"/>
              <a:ext cx="5718641" cy="35393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69">
                      <a:extLst>
                        <a:ext uri="{9D8B030D-6E8A-4147-A177-3AD203B41FA5}">
                          <a16:colId xmlns:a16="http://schemas.microsoft.com/office/drawing/2014/main" val="1001337366"/>
                        </a:ext>
                      </a:extLst>
                    </a:gridCol>
                    <a:gridCol w="1089404">
                      <a:extLst>
                        <a:ext uri="{9D8B030D-6E8A-4147-A177-3AD203B41FA5}">
                          <a16:colId xmlns:a16="http://schemas.microsoft.com/office/drawing/2014/main" val="246485791"/>
                        </a:ext>
                      </a:extLst>
                    </a:gridCol>
                    <a:gridCol w="1717844">
                      <a:extLst>
                        <a:ext uri="{9D8B030D-6E8A-4147-A177-3AD203B41FA5}">
                          <a16:colId xmlns:a16="http://schemas.microsoft.com/office/drawing/2014/main" val="2484411175"/>
                        </a:ext>
                      </a:extLst>
                    </a:gridCol>
                    <a:gridCol w="1403624">
                      <a:extLst>
                        <a:ext uri="{9D8B030D-6E8A-4147-A177-3AD203B41FA5}">
                          <a16:colId xmlns:a16="http://schemas.microsoft.com/office/drawing/2014/main" val="145997483"/>
                        </a:ext>
                      </a:extLst>
                    </a:gridCol>
                  </a:tblGrid>
                  <a:tr h="58988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approx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5815092"/>
                      </a:ext>
                    </a:extLst>
                  </a:tr>
                  <a:tr h="58988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L1 norm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|x|</a:t>
                          </a:r>
                          <a:r>
                            <a:rPr lang="en-US" baseline="-25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|1+2+3|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8041694"/>
                      </a:ext>
                    </a:extLst>
                  </a:tr>
                  <a:tr h="58988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L2 norm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|x|</a:t>
                          </a:r>
                          <a:r>
                            <a:rPr lang="en-US" baseline="-25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3.742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9311171"/>
                      </a:ext>
                    </a:extLst>
                  </a:tr>
                  <a:tr h="58988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L3 norm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|x|</a:t>
                          </a:r>
                          <a:r>
                            <a:rPr lang="en-US" baseline="-25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3.302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15820"/>
                      </a:ext>
                    </a:extLst>
                  </a:tr>
                  <a:tr h="58988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L3 norm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|x|</a:t>
                          </a:r>
                          <a:r>
                            <a:rPr lang="en-US" baseline="-25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g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3.146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113964"/>
                      </a:ext>
                    </a:extLst>
                  </a:tr>
                  <a:tr h="58988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L</a:t>
                          </a:r>
                          <a:r>
                            <a:rPr lang="en-US" baseline="-25000" dirty="0">
                              <a:effectLst/>
                            </a:rPr>
                            <a:t>(</a:t>
                          </a:r>
                          <a:r>
                            <a:rPr lang="en-US" baseline="-25000" dirty="0" err="1">
                              <a:effectLst/>
                            </a:rPr>
                            <a:t>inf</a:t>
                          </a:r>
                          <a:r>
                            <a:rPr lang="en-US" baseline="-25000" dirty="0">
                              <a:effectLst/>
                            </a:rPr>
                            <a:t>)-</a:t>
                          </a:r>
                          <a:r>
                            <a:rPr lang="en-US" dirty="0">
                              <a:effectLst/>
                            </a:rPr>
                            <a:t>norm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|</a:t>
                          </a:r>
                          <a:r>
                            <a:rPr lang="en-US" dirty="0" err="1"/>
                            <a:t>x|</a:t>
                          </a:r>
                          <a:r>
                            <a:rPr lang="en-US" baseline="-25000" dirty="0" err="1"/>
                            <a:t>inf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74977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BA30829-011F-4744-9298-EF7617F0C0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628986"/>
                  </p:ext>
                </p:extLst>
              </p:nvPr>
            </p:nvGraphicFramePr>
            <p:xfrm>
              <a:off x="6446815" y="2532856"/>
              <a:ext cx="5718641" cy="35393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69">
                      <a:extLst>
                        <a:ext uri="{9D8B030D-6E8A-4147-A177-3AD203B41FA5}">
                          <a16:colId xmlns:a16="http://schemas.microsoft.com/office/drawing/2014/main" val="1001337366"/>
                        </a:ext>
                      </a:extLst>
                    </a:gridCol>
                    <a:gridCol w="1089404">
                      <a:extLst>
                        <a:ext uri="{9D8B030D-6E8A-4147-A177-3AD203B41FA5}">
                          <a16:colId xmlns:a16="http://schemas.microsoft.com/office/drawing/2014/main" val="246485791"/>
                        </a:ext>
                      </a:extLst>
                    </a:gridCol>
                    <a:gridCol w="1717844">
                      <a:extLst>
                        <a:ext uri="{9D8B030D-6E8A-4147-A177-3AD203B41FA5}">
                          <a16:colId xmlns:a16="http://schemas.microsoft.com/office/drawing/2014/main" val="2484411175"/>
                        </a:ext>
                      </a:extLst>
                    </a:gridCol>
                    <a:gridCol w="1403624">
                      <a:extLst>
                        <a:ext uri="{9D8B030D-6E8A-4147-A177-3AD203B41FA5}">
                          <a16:colId xmlns:a16="http://schemas.microsoft.com/office/drawing/2014/main" val="145997483"/>
                        </a:ext>
                      </a:extLst>
                    </a:gridCol>
                  </a:tblGrid>
                  <a:tr h="58988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approx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5815092"/>
                      </a:ext>
                    </a:extLst>
                  </a:tr>
                  <a:tr h="58988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L1 norm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|x|</a:t>
                          </a:r>
                          <a:r>
                            <a:rPr lang="en-US" baseline="-25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|1+2+3|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8041694"/>
                      </a:ext>
                    </a:extLst>
                  </a:tr>
                  <a:tr h="58988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L2 norm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|x|</a:t>
                          </a:r>
                          <a:r>
                            <a:rPr lang="en-US" baseline="-25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3.742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9311171"/>
                      </a:ext>
                    </a:extLst>
                  </a:tr>
                  <a:tr h="58988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L3 norm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|x|</a:t>
                          </a:r>
                          <a:r>
                            <a:rPr lang="en-US" baseline="-25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3.302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15820"/>
                      </a:ext>
                    </a:extLst>
                  </a:tr>
                  <a:tr h="58988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L3 norm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|x|</a:t>
                          </a:r>
                          <a:r>
                            <a:rPr lang="en-US" baseline="-25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2593" t="-410870" r="-83704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3.146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113964"/>
                      </a:ext>
                    </a:extLst>
                  </a:tr>
                  <a:tr h="58988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L</a:t>
                          </a:r>
                          <a:r>
                            <a:rPr lang="en-US" baseline="-25000" dirty="0">
                              <a:effectLst/>
                            </a:rPr>
                            <a:t>(</a:t>
                          </a:r>
                          <a:r>
                            <a:rPr lang="en-US" baseline="-25000" dirty="0" err="1">
                              <a:effectLst/>
                            </a:rPr>
                            <a:t>inf</a:t>
                          </a:r>
                          <a:r>
                            <a:rPr lang="en-US" baseline="-25000" dirty="0">
                              <a:effectLst/>
                            </a:rPr>
                            <a:t>)-</a:t>
                          </a:r>
                          <a:r>
                            <a:rPr lang="en-US" dirty="0">
                              <a:effectLst/>
                            </a:rPr>
                            <a:t>norm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|</a:t>
                          </a:r>
                          <a:r>
                            <a:rPr lang="en-US" dirty="0" err="1"/>
                            <a:t>x|</a:t>
                          </a:r>
                          <a:r>
                            <a:rPr lang="en-US" baseline="-25000" dirty="0" err="1"/>
                            <a:t>inf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2593" t="-500000" r="-8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74977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857118-4EF3-4F42-AF47-D5384C75E7A5}"/>
                  </a:ext>
                </a:extLst>
              </p:cNvPr>
              <p:cNvSpPr txBox="1"/>
              <p:nvPr/>
            </p:nvSpPr>
            <p:spPr>
              <a:xfrm>
                <a:off x="9022880" y="4302523"/>
                <a:ext cx="1507143" cy="343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857118-4EF3-4F42-AF47-D5384C75E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880" y="4302523"/>
                <a:ext cx="1507143" cy="343107"/>
              </a:xfrm>
              <a:prstGeom prst="rect">
                <a:avLst/>
              </a:prstGeom>
              <a:blipFill>
                <a:blip r:embed="rId4"/>
                <a:stretch>
                  <a:fillRect r="-833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FECF2-DE2A-364C-9B2D-148213313CD6}"/>
                  </a:ext>
                </a:extLst>
              </p:cNvPr>
              <p:cNvSpPr txBox="1"/>
              <p:nvPr/>
            </p:nvSpPr>
            <p:spPr>
              <a:xfrm>
                <a:off x="9022880" y="3854643"/>
                <a:ext cx="1609736" cy="355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FECF2-DE2A-364C-9B2D-148213313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880" y="3854643"/>
                <a:ext cx="1609736" cy="355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290D9C-90AB-584A-BE4C-127E2D3C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218-52C0-5846-AEAF-F8A09CE0F0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0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732</Words>
  <Application>Microsoft Macintosh PowerPoint</Application>
  <PresentationFormat>Widescreen</PresentationFormat>
  <Paragraphs>191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等线</vt:lpstr>
      <vt:lpstr>Arial</vt:lpstr>
      <vt:lpstr>Calibri</vt:lpstr>
      <vt:lpstr>Calibri Light</vt:lpstr>
      <vt:lpstr>Cambria Math</vt:lpstr>
      <vt:lpstr>Office Theme</vt:lpstr>
      <vt:lpstr>Welcome all!</vt:lpstr>
      <vt:lpstr>Data Mining Lab: Clustering</vt:lpstr>
      <vt:lpstr>What’s clustering?</vt:lpstr>
      <vt:lpstr>Difference between clustering and classification.</vt:lpstr>
      <vt:lpstr>What’s clustering?</vt:lpstr>
      <vt:lpstr>Dissimilarity Measures</vt:lpstr>
      <vt:lpstr>How to express Euclidean distance in math</vt:lpstr>
      <vt:lpstr>Let’s take an example.</vt:lpstr>
      <vt:lpstr>Let’s take an example.</vt:lpstr>
      <vt:lpstr>L1 and L2 are very important in evaluating loss.</vt:lpstr>
      <vt:lpstr>Jaccard distance</vt:lpstr>
      <vt:lpstr>Hamming distance</vt:lpstr>
      <vt:lpstr>Edit distance</vt:lpstr>
      <vt:lpstr>Two Types of Inputs for Clustering</vt:lpstr>
      <vt:lpstr>Two Types of Inputs for Clustering</vt:lpstr>
      <vt:lpstr>K-means Clustering </vt:lpstr>
      <vt:lpstr>Tips on KMeans</vt:lpstr>
      <vt:lpstr>Computation cost and how to reduce it</vt:lpstr>
      <vt:lpstr>K-medoids Clustering</vt:lpstr>
      <vt:lpstr>Partition Around Medoids (PAM)</vt:lpstr>
      <vt:lpstr>How to select K?</vt:lpstr>
      <vt:lpstr>That’s all,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all!</dc:title>
  <dc:creator>Guan, Yingjun</dc:creator>
  <cp:lastModifiedBy>Guan, Yingjun</cp:lastModifiedBy>
  <cp:revision>7</cp:revision>
  <dcterms:created xsi:type="dcterms:W3CDTF">2018-11-01T19:59:37Z</dcterms:created>
  <dcterms:modified xsi:type="dcterms:W3CDTF">2018-11-01T20:41:57Z</dcterms:modified>
</cp:coreProperties>
</file>