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1"/>
    <p:sldMasterId id="2147483668" r:id="rId2"/>
  </p:sldMasterIdLst>
  <p:notesMasterIdLst>
    <p:notesMasterId r:id="rId46"/>
  </p:notesMasterIdLst>
  <p:handoutMasterIdLst>
    <p:handoutMasterId r:id="rId47"/>
  </p:handoutMasterIdLst>
  <p:sldIdLst>
    <p:sldId id="256" r:id="rId3"/>
    <p:sldId id="341" r:id="rId4"/>
    <p:sldId id="403" r:id="rId5"/>
    <p:sldId id="369" r:id="rId6"/>
    <p:sldId id="379" r:id="rId7"/>
    <p:sldId id="380" r:id="rId8"/>
    <p:sldId id="381" r:id="rId9"/>
    <p:sldId id="395" r:id="rId10"/>
    <p:sldId id="382" r:id="rId11"/>
    <p:sldId id="383" r:id="rId12"/>
    <p:sldId id="387" r:id="rId13"/>
    <p:sldId id="388" r:id="rId14"/>
    <p:sldId id="393" r:id="rId15"/>
    <p:sldId id="394" r:id="rId16"/>
    <p:sldId id="397" r:id="rId17"/>
    <p:sldId id="391" r:id="rId18"/>
    <p:sldId id="390" r:id="rId19"/>
    <p:sldId id="398" r:id="rId20"/>
    <p:sldId id="389" r:id="rId21"/>
    <p:sldId id="384" r:id="rId22"/>
    <p:sldId id="385" r:id="rId23"/>
    <p:sldId id="386" r:id="rId24"/>
    <p:sldId id="371" r:id="rId25"/>
    <p:sldId id="399" r:id="rId26"/>
    <p:sldId id="372" r:id="rId27"/>
    <p:sldId id="400" r:id="rId28"/>
    <p:sldId id="402" r:id="rId29"/>
    <p:sldId id="373" r:id="rId30"/>
    <p:sldId id="404" r:id="rId31"/>
    <p:sldId id="405" r:id="rId32"/>
    <p:sldId id="411" r:id="rId33"/>
    <p:sldId id="408" r:id="rId34"/>
    <p:sldId id="409" r:id="rId35"/>
    <p:sldId id="410" r:id="rId36"/>
    <p:sldId id="407" r:id="rId37"/>
    <p:sldId id="406" r:id="rId38"/>
    <p:sldId id="412" r:id="rId39"/>
    <p:sldId id="413" r:id="rId40"/>
    <p:sldId id="414" r:id="rId41"/>
    <p:sldId id="374" r:id="rId42"/>
    <p:sldId id="329" r:id="rId43"/>
    <p:sldId id="368" r:id="rId44"/>
    <p:sldId id="367"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B1CDEC0-9B2B-DD44-B8BC-E8E0172A8F4B}">
          <p14:sldIdLst>
            <p14:sldId id="256"/>
            <p14:sldId id="341"/>
            <p14:sldId id="403"/>
            <p14:sldId id="369"/>
            <p14:sldId id="379"/>
            <p14:sldId id="380"/>
            <p14:sldId id="381"/>
            <p14:sldId id="395"/>
            <p14:sldId id="382"/>
            <p14:sldId id="383"/>
            <p14:sldId id="387"/>
            <p14:sldId id="388"/>
            <p14:sldId id="393"/>
            <p14:sldId id="394"/>
            <p14:sldId id="397"/>
            <p14:sldId id="391"/>
            <p14:sldId id="390"/>
            <p14:sldId id="398"/>
            <p14:sldId id="389"/>
            <p14:sldId id="384"/>
            <p14:sldId id="385"/>
            <p14:sldId id="386"/>
            <p14:sldId id="371"/>
            <p14:sldId id="399"/>
            <p14:sldId id="372"/>
            <p14:sldId id="400"/>
            <p14:sldId id="402"/>
            <p14:sldId id="373"/>
            <p14:sldId id="404"/>
            <p14:sldId id="405"/>
            <p14:sldId id="411"/>
            <p14:sldId id="408"/>
            <p14:sldId id="409"/>
            <p14:sldId id="410"/>
            <p14:sldId id="407"/>
            <p14:sldId id="406"/>
            <p14:sldId id="412"/>
            <p14:sldId id="413"/>
            <p14:sldId id="414"/>
            <p14:sldId id="374"/>
            <p14:sldId id="329"/>
            <p14:sldId id="368"/>
            <p14:sldId id="3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00"/>
    <p:restoredTop sz="81415"/>
  </p:normalViewPr>
  <p:slideViewPr>
    <p:cSldViewPr snapToGrid="0" snapToObjects="1">
      <p:cViewPr>
        <p:scale>
          <a:sx n="75" d="100"/>
          <a:sy n="75" d="100"/>
        </p:scale>
        <p:origin x="3560" y="14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ED7CBD-7E18-8345-BD63-9AF579633066}" type="doc">
      <dgm:prSet loTypeId="urn:microsoft.com/office/officeart/2005/8/layout/cycle7" loCatId="" qsTypeId="urn:microsoft.com/office/officeart/2005/8/quickstyle/simple1" qsCatId="simple" csTypeId="urn:microsoft.com/office/officeart/2005/8/colors/accent1_2" csCatId="accent1" phldr="1"/>
      <dgm:spPr/>
      <dgm:t>
        <a:bodyPr/>
        <a:lstStyle/>
        <a:p>
          <a:endParaRPr lang="en-US"/>
        </a:p>
      </dgm:t>
    </dgm:pt>
    <dgm:pt modelId="{DB4209FA-7F7E-184F-850E-6A3B58CED2CA}">
      <dgm:prSet phldrT="[Text]"/>
      <dgm:spPr/>
      <dgm:t>
        <a:bodyPr/>
        <a:lstStyle/>
        <a:p>
          <a:r>
            <a:rPr lang="en-US" altLang="zh-CN" dirty="0"/>
            <a:t>word</a:t>
          </a:r>
          <a:endParaRPr lang="en-US" dirty="0"/>
        </a:p>
      </dgm:t>
    </dgm:pt>
    <dgm:pt modelId="{98F22B7C-C9C4-E74C-81F7-F6093B5B6B8E}" type="parTrans" cxnId="{C52722C7-2B6F-3845-A022-8869614E26A9}">
      <dgm:prSet/>
      <dgm:spPr/>
      <dgm:t>
        <a:bodyPr/>
        <a:lstStyle/>
        <a:p>
          <a:endParaRPr lang="en-US"/>
        </a:p>
      </dgm:t>
    </dgm:pt>
    <dgm:pt modelId="{7F908427-5701-3A42-BB5E-08FECC00ACF5}" type="sibTrans" cxnId="{C52722C7-2B6F-3845-A022-8869614E26A9}">
      <dgm:prSet/>
      <dgm:spPr/>
      <dgm:t>
        <a:bodyPr/>
        <a:lstStyle/>
        <a:p>
          <a:endParaRPr lang="en-US"/>
        </a:p>
      </dgm:t>
    </dgm:pt>
    <dgm:pt modelId="{22229F00-C44D-1144-9524-513B27AD9220}">
      <dgm:prSet phldrT="[Text]"/>
      <dgm:spPr/>
      <dgm:t>
        <a:bodyPr/>
        <a:lstStyle/>
        <a:p>
          <a:r>
            <a:rPr lang="en-US" altLang="zh-CN" dirty="0"/>
            <a:t>document</a:t>
          </a:r>
          <a:endParaRPr lang="en-US" dirty="0"/>
        </a:p>
      </dgm:t>
    </dgm:pt>
    <dgm:pt modelId="{DAF2C4AF-C520-5D4B-ABA1-72BE702BB58A}" type="parTrans" cxnId="{29C4D9AC-8551-DE4E-BEDB-E8173598214F}">
      <dgm:prSet/>
      <dgm:spPr/>
      <dgm:t>
        <a:bodyPr/>
        <a:lstStyle/>
        <a:p>
          <a:endParaRPr lang="en-US"/>
        </a:p>
      </dgm:t>
    </dgm:pt>
    <dgm:pt modelId="{3A42ED01-CA0E-9E40-93EC-E4D60B7BA7DB}" type="sibTrans" cxnId="{29C4D9AC-8551-DE4E-BEDB-E8173598214F}">
      <dgm:prSet/>
      <dgm:spPr/>
      <dgm:t>
        <a:bodyPr/>
        <a:lstStyle/>
        <a:p>
          <a:endParaRPr lang="en-US"/>
        </a:p>
      </dgm:t>
    </dgm:pt>
    <dgm:pt modelId="{570948A2-D47F-A644-922F-4EA5DC487A01}" type="pres">
      <dgm:prSet presAssocID="{C1ED7CBD-7E18-8345-BD63-9AF579633066}" presName="Name0" presStyleCnt="0">
        <dgm:presLayoutVars>
          <dgm:dir/>
          <dgm:resizeHandles val="exact"/>
        </dgm:presLayoutVars>
      </dgm:prSet>
      <dgm:spPr/>
    </dgm:pt>
    <dgm:pt modelId="{254D44A6-8AE2-B14E-9218-6F8CD87BDFA6}" type="pres">
      <dgm:prSet presAssocID="{DB4209FA-7F7E-184F-850E-6A3B58CED2CA}" presName="node" presStyleLbl="node1" presStyleIdx="0" presStyleCnt="2" custRadScaleRad="186689" custRadScaleInc="-63061">
        <dgm:presLayoutVars>
          <dgm:bulletEnabled val="1"/>
        </dgm:presLayoutVars>
      </dgm:prSet>
      <dgm:spPr/>
    </dgm:pt>
    <dgm:pt modelId="{C45566DD-83AB-6241-8CA9-1A12D12BEF13}" type="pres">
      <dgm:prSet presAssocID="{7F908427-5701-3A42-BB5E-08FECC00ACF5}" presName="sibTrans" presStyleLbl="sibTrans2D1" presStyleIdx="0" presStyleCnt="2"/>
      <dgm:spPr/>
    </dgm:pt>
    <dgm:pt modelId="{F8D6D333-BA8E-B64A-886B-9FA30A8D1A01}" type="pres">
      <dgm:prSet presAssocID="{7F908427-5701-3A42-BB5E-08FECC00ACF5}" presName="connectorText" presStyleLbl="sibTrans2D1" presStyleIdx="0" presStyleCnt="2"/>
      <dgm:spPr/>
    </dgm:pt>
    <dgm:pt modelId="{E528E517-5A94-AC47-8F82-9B6D7A1991C0}" type="pres">
      <dgm:prSet presAssocID="{22229F00-C44D-1144-9524-513B27AD9220}" presName="node" presStyleLbl="node1" presStyleIdx="1" presStyleCnt="2" custRadScaleRad="416931" custRadScaleInc="-115789">
        <dgm:presLayoutVars>
          <dgm:bulletEnabled val="1"/>
        </dgm:presLayoutVars>
      </dgm:prSet>
      <dgm:spPr/>
    </dgm:pt>
    <dgm:pt modelId="{D4043BBD-A36D-7A47-A5E8-68B9A2159BD3}" type="pres">
      <dgm:prSet presAssocID="{3A42ED01-CA0E-9E40-93EC-E4D60B7BA7DB}" presName="sibTrans" presStyleLbl="sibTrans2D1" presStyleIdx="1" presStyleCnt="2"/>
      <dgm:spPr/>
    </dgm:pt>
    <dgm:pt modelId="{4446C095-76BB-AE43-849F-1BB4853AA1E0}" type="pres">
      <dgm:prSet presAssocID="{3A42ED01-CA0E-9E40-93EC-E4D60B7BA7DB}" presName="connectorText" presStyleLbl="sibTrans2D1" presStyleIdx="1" presStyleCnt="2"/>
      <dgm:spPr/>
    </dgm:pt>
  </dgm:ptLst>
  <dgm:cxnLst>
    <dgm:cxn modelId="{C759C31C-ECF2-DA41-8816-DBD491240201}" type="presOf" srcId="{7F908427-5701-3A42-BB5E-08FECC00ACF5}" destId="{F8D6D333-BA8E-B64A-886B-9FA30A8D1A01}" srcOrd="1" destOrd="0" presId="urn:microsoft.com/office/officeart/2005/8/layout/cycle7"/>
    <dgm:cxn modelId="{A4C4BE4C-49FD-4948-9346-12FA771C9E69}" type="presOf" srcId="{7F908427-5701-3A42-BB5E-08FECC00ACF5}" destId="{C45566DD-83AB-6241-8CA9-1A12D12BEF13}" srcOrd="0" destOrd="0" presId="urn:microsoft.com/office/officeart/2005/8/layout/cycle7"/>
    <dgm:cxn modelId="{1FF2BC50-3532-FE4F-9165-2D7C339C9CDB}" type="presOf" srcId="{DB4209FA-7F7E-184F-850E-6A3B58CED2CA}" destId="{254D44A6-8AE2-B14E-9218-6F8CD87BDFA6}" srcOrd="0" destOrd="0" presId="urn:microsoft.com/office/officeart/2005/8/layout/cycle7"/>
    <dgm:cxn modelId="{D476E75D-17BB-8249-8DDF-CE7614B4C338}" type="presOf" srcId="{22229F00-C44D-1144-9524-513B27AD9220}" destId="{E528E517-5A94-AC47-8F82-9B6D7A1991C0}" srcOrd="0" destOrd="0" presId="urn:microsoft.com/office/officeart/2005/8/layout/cycle7"/>
    <dgm:cxn modelId="{87CFDE72-9F3C-A843-9AD6-8649EFA126C7}" type="presOf" srcId="{C1ED7CBD-7E18-8345-BD63-9AF579633066}" destId="{570948A2-D47F-A644-922F-4EA5DC487A01}" srcOrd="0" destOrd="0" presId="urn:microsoft.com/office/officeart/2005/8/layout/cycle7"/>
    <dgm:cxn modelId="{087B5B78-7CEC-CC4F-BF53-659C2518CB0B}" type="presOf" srcId="{3A42ED01-CA0E-9E40-93EC-E4D60B7BA7DB}" destId="{4446C095-76BB-AE43-849F-1BB4853AA1E0}" srcOrd="1" destOrd="0" presId="urn:microsoft.com/office/officeart/2005/8/layout/cycle7"/>
    <dgm:cxn modelId="{29C4D9AC-8551-DE4E-BEDB-E8173598214F}" srcId="{C1ED7CBD-7E18-8345-BD63-9AF579633066}" destId="{22229F00-C44D-1144-9524-513B27AD9220}" srcOrd="1" destOrd="0" parTransId="{DAF2C4AF-C520-5D4B-ABA1-72BE702BB58A}" sibTransId="{3A42ED01-CA0E-9E40-93EC-E4D60B7BA7DB}"/>
    <dgm:cxn modelId="{C52722C7-2B6F-3845-A022-8869614E26A9}" srcId="{C1ED7CBD-7E18-8345-BD63-9AF579633066}" destId="{DB4209FA-7F7E-184F-850E-6A3B58CED2CA}" srcOrd="0" destOrd="0" parTransId="{98F22B7C-C9C4-E74C-81F7-F6093B5B6B8E}" sibTransId="{7F908427-5701-3A42-BB5E-08FECC00ACF5}"/>
    <dgm:cxn modelId="{4D853CE2-A03A-3F4D-922F-8817DCDE562B}" type="presOf" srcId="{3A42ED01-CA0E-9E40-93EC-E4D60B7BA7DB}" destId="{D4043BBD-A36D-7A47-A5E8-68B9A2159BD3}" srcOrd="0" destOrd="0" presId="urn:microsoft.com/office/officeart/2005/8/layout/cycle7"/>
    <dgm:cxn modelId="{07180C6A-A33B-B24B-B523-AB0E1D6251E6}" type="presParOf" srcId="{570948A2-D47F-A644-922F-4EA5DC487A01}" destId="{254D44A6-8AE2-B14E-9218-6F8CD87BDFA6}" srcOrd="0" destOrd="0" presId="urn:microsoft.com/office/officeart/2005/8/layout/cycle7"/>
    <dgm:cxn modelId="{64F83A29-AF99-644E-885A-D8AADE5C97A2}" type="presParOf" srcId="{570948A2-D47F-A644-922F-4EA5DC487A01}" destId="{C45566DD-83AB-6241-8CA9-1A12D12BEF13}" srcOrd="1" destOrd="0" presId="urn:microsoft.com/office/officeart/2005/8/layout/cycle7"/>
    <dgm:cxn modelId="{45F263B7-334C-D948-BD1D-1B0E8E3A6B1E}" type="presParOf" srcId="{C45566DD-83AB-6241-8CA9-1A12D12BEF13}" destId="{F8D6D333-BA8E-B64A-886B-9FA30A8D1A01}" srcOrd="0" destOrd="0" presId="urn:microsoft.com/office/officeart/2005/8/layout/cycle7"/>
    <dgm:cxn modelId="{91B347BD-DEC8-D449-B363-77BC00D6D9D8}" type="presParOf" srcId="{570948A2-D47F-A644-922F-4EA5DC487A01}" destId="{E528E517-5A94-AC47-8F82-9B6D7A1991C0}" srcOrd="2" destOrd="0" presId="urn:microsoft.com/office/officeart/2005/8/layout/cycle7"/>
    <dgm:cxn modelId="{A2692281-297F-0045-BD39-A8489FE31C1E}" type="presParOf" srcId="{570948A2-D47F-A644-922F-4EA5DC487A01}" destId="{D4043BBD-A36D-7A47-A5E8-68B9A2159BD3}" srcOrd="3" destOrd="0" presId="urn:microsoft.com/office/officeart/2005/8/layout/cycle7"/>
    <dgm:cxn modelId="{4AE382D0-46A1-6142-B2AE-5458EDEC260A}" type="presParOf" srcId="{D4043BBD-A36D-7A47-A5E8-68B9A2159BD3}" destId="{4446C095-76BB-AE43-849F-1BB4853AA1E0}"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D44A6-8AE2-B14E-9218-6F8CD87BDFA6}">
      <dsp:nvSpPr>
        <dsp:cNvPr id="0" name=""/>
        <dsp:cNvSpPr/>
      </dsp:nvSpPr>
      <dsp:spPr>
        <a:xfrm>
          <a:off x="478058" y="0"/>
          <a:ext cx="2599878" cy="12999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altLang="zh-CN" sz="4100" kern="1200" dirty="0"/>
            <a:t>word</a:t>
          </a:r>
          <a:endParaRPr lang="en-US" sz="4100" kern="1200" dirty="0"/>
        </a:p>
      </dsp:txBody>
      <dsp:txXfrm>
        <a:off x="516132" y="38074"/>
        <a:ext cx="2523730" cy="1223791"/>
      </dsp:txXfrm>
    </dsp:sp>
    <dsp:sp modelId="{C45566DD-83AB-6241-8CA9-1A12D12BEF13}">
      <dsp:nvSpPr>
        <dsp:cNvPr id="0" name=""/>
        <dsp:cNvSpPr/>
      </dsp:nvSpPr>
      <dsp:spPr>
        <a:xfrm>
          <a:off x="3333115" y="422480"/>
          <a:ext cx="2041427" cy="454978"/>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469608" y="513476"/>
        <a:ext cx="1768441" cy="272986"/>
      </dsp:txXfrm>
    </dsp:sp>
    <dsp:sp modelId="{E528E517-5A94-AC47-8F82-9B6D7A1991C0}">
      <dsp:nvSpPr>
        <dsp:cNvPr id="0" name=""/>
        <dsp:cNvSpPr/>
      </dsp:nvSpPr>
      <dsp:spPr>
        <a:xfrm>
          <a:off x="5629721" y="0"/>
          <a:ext cx="2599878" cy="12999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altLang="zh-CN" sz="4100" kern="1200" dirty="0"/>
            <a:t>document</a:t>
          </a:r>
          <a:endParaRPr lang="en-US" sz="4100" kern="1200" dirty="0"/>
        </a:p>
      </dsp:txBody>
      <dsp:txXfrm>
        <a:off x="5667795" y="38074"/>
        <a:ext cx="2523730" cy="1223791"/>
      </dsp:txXfrm>
    </dsp:sp>
    <dsp:sp modelId="{D4043BBD-A36D-7A47-A5E8-68B9A2159BD3}">
      <dsp:nvSpPr>
        <dsp:cNvPr id="0" name=""/>
        <dsp:cNvSpPr/>
      </dsp:nvSpPr>
      <dsp:spPr>
        <a:xfrm rot="10800000">
          <a:off x="3333115" y="422480"/>
          <a:ext cx="2041427" cy="454978"/>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10800000">
        <a:off x="3469608" y="513476"/>
        <a:ext cx="1768441" cy="272986"/>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F98EAA-4190-2B4F-A6AA-5E5FB00684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2B07D22-8F87-2E4A-AEF2-AD8BAA2C02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540B04-964F-2141-BCF2-4E500478F0D1}" type="datetimeFigureOut">
              <a:rPr lang="en-US" smtClean="0"/>
              <a:t>4/9/19</a:t>
            </a:fld>
            <a:endParaRPr lang="en-US"/>
          </a:p>
        </p:txBody>
      </p:sp>
      <p:sp>
        <p:nvSpPr>
          <p:cNvPr id="4" name="Footer Placeholder 3">
            <a:extLst>
              <a:ext uri="{FF2B5EF4-FFF2-40B4-BE49-F238E27FC236}">
                <a16:creationId xmlns:a16="http://schemas.microsoft.com/office/drawing/2014/main" id="{94AB4520-3520-B149-97DD-60ABC1DD23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DE3831C-F471-ED4C-A056-B74461974B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D3639E-481D-104C-A36A-F0D280EF7011}" type="slidenum">
              <a:rPr lang="en-US" smtClean="0"/>
              <a:t>‹#›</a:t>
            </a:fld>
            <a:endParaRPr lang="en-US"/>
          </a:p>
        </p:txBody>
      </p:sp>
    </p:spTree>
    <p:extLst>
      <p:ext uri="{BB962C8B-B14F-4D97-AF65-F5344CB8AC3E}">
        <p14:creationId xmlns:p14="http://schemas.microsoft.com/office/powerpoint/2010/main" val="3622407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A047B4-D057-4D61-95DD-0AC8056FF06C}" type="datetimeFigureOut">
              <a:rPr lang="en-US" smtClean="0"/>
              <a:t>4/9/19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69854-D75A-4521-9F38-1743A13833DE}" type="slidenum">
              <a:rPr lang="en-US" smtClean="0"/>
              <a:t>‹#›</a:t>
            </a:fld>
            <a:endParaRPr lang="en-US"/>
          </a:p>
        </p:txBody>
      </p:sp>
    </p:spTree>
    <p:extLst>
      <p:ext uri="{BB962C8B-B14F-4D97-AF65-F5344CB8AC3E}">
        <p14:creationId xmlns:p14="http://schemas.microsoft.com/office/powerpoint/2010/main" val="214089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ing</a:t>
            </a:r>
            <a:endParaRPr lang="en-US" dirty="0"/>
          </a:p>
        </p:txBody>
      </p:sp>
      <p:sp>
        <p:nvSpPr>
          <p:cNvPr id="4" name="Slide Number Placeholder 3"/>
          <p:cNvSpPr>
            <a:spLocks noGrp="1"/>
          </p:cNvSpPr>
          <p:nvPr>
            <p:ph type="sldNum" sz="quarter" idx="5"/>
          </p:nvPr>
        </p:nvSpPr>
        <p:spPr/>
        <p:txBody>
          <a:bodyPr/>
          <a:lstStyle/>
          <a:p>
            <a:fld id="{4A569854-D75A-4521-9F38-1743A13833DE}" type="slidenum">
              <a:rPr lang="en-US" smtClean="0"/>
              <a:t>12</a:t>
            </a:fld>
            <a:endParaRPr lang="en-US"/>
          </a:p>
        </p:txBody>
      </p:sp>
    </p:spTree>
    <p:extLst>
      <p:ext uri="{BB962C8B-B14F-4D97-AF65-F5344CB8AC3E}">
        <p14:creationId xmlns:p14="http://schemas.microsoft.com/office/powerpoint/2010/main" val="970664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ing</a:t>
            </a:r>
            <a:endParaRPr lang="en-US" dirty="0"/>
          </a:p>
        </p:txBody>
      </p:sp>
      <p:sp>
        <p:nvSpPr>
          <p:cNvPr id="4" name="Slide Number Placeholder 3"/>
          <p:cNvSpPr>
            <a:spLocks noGrp="1"/>
          </p:cNvSpPr>
          <p:nvPr>
            <p:ph type="sldNum" sz="quarter" idx="5"/>
          </p:nvPr>
        </p:nvSpPr>
        <p:spPr/>
        <p:txBody>
          <a:bodyPr/>
          <a:lstStyle/>
          <a:p>
            <a:fld id="{4A569854-D75A-4521-9F38-1743A13833DE}" type="slidenum">
              <a:rPr lang="en-US" smtClean="0"/>
              <a:t>13</a:t>
            </a:fld>
            <a:endParaRPr lang="en-US"/>
          </a:p>
        </p:txBody>
      </p:sp>
    </p:spTree>
    <p:extLst>
      <p:ext uri="{BB962C8B-B14F-4D97-AF65-F5344CB8AC3E}">
        <p14:creationId xmlns:p14="http://schemas.microsoft.com/office/powerpoint/2010/main" val="550885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ing</a:t>
            </a:r>
            <a:endParaRPr lang="en-US" dirty="0"/>
          </a:p>
        </p:txBody>
      </p:sp>
      <p:sp>
        <p:nvSpPr>
          <p:cNvPr id="4" name="Slide Number Placeholder 3"/>
          <p:cNvSpPr>
            <a:spLocks noGrp="1"/>
          </p:cNvSpPr>
          <p:nvPr>
            <p:ph type="sldNum" sz="quarter" idx="5"/>
          </p:nvPr>
        </p:nvSpPr>
        <p:spPr/>
        <p:txBody>
          <a:bodyPr/>
          <a:lstStyle/>
          <a:p>
            <a:fld id="{4A569854-D75A-4521-9F38-1743A13833DE}" type="slidenum">
              <a:rPr lang="en-US" smtClean="0"/>
              <a:t>14</a:t>
            </a:fld>
            <a:endParaRPr lang="en-US"/>
          </a:p>
        </p:txBody>
      </p:sp>
    </p:spTree>
    <p:extLst>
      <p:ext uri="{BB962C8B-B14F-4D97-AF65-F5344CB8AC3E}">
        <p14:creationId xmlns:p14="http://schemas.microsoft.com/office/powerpoint/2010/main" val="372940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569854-D75A-4521-9F38-1743A13833DE}" type="slidenum">
              <a:rPr lang="en-US" smtClean="0"/>
              <a:t>15</a:t>
            </a:fld>
            <a:endParaRPr lang="en-US"/>
          </a:p>
        </p:txBody>
      </p:sp>
    </p:spTree>
    <p:extLst>
      <p:ext uri="{BB962C8B-B14F-4D97-AF65-F5344CB8AC3E}">
        <p14:creationId xmlns:p14="http://schemas.microsoft.com/office/powerpoint/2010/main" val="2863232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569854-D75A-4521-9F38-1743A13833DE}" type="slidenum">
              <a:rPr lang="en-US" smtClean="0"/>
              <a:t>23</a:t>
            </a:fld>
            <a:endParaRPr lang="en-US"/>
          </a:p>
        </p:txBody>
      </p:sp>
    </p:spTree>
    <p:extLst>
      <p:ext uri="{BB962C8B-B14F-4D97-AF65-F5344CB8AC3E}">
        <p14:creationId xmlns:p14="http://schemas.microsoft.com/office/powerpoint/2010/main" val="4036811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569854-D75A-4521-9F38-1743A13833DE}" type="slidenum">
              <a:rPr lang="en-US" smtClean="0"/>
              <a:t>24</a:t>
            </a:fld>
            <a:endParaRPr lang="en-US"/>
          </a:p>
        </p:txBody>
      </p:sp>
    </p:spTree>
    <p:extLst>
      <p:ext uri="{BB962C8B-B14F-4D97-AF65-F5344CB8AC3E}">
        <p14:creationId xmlns:p14="http://schemas.microsoft.com/office/powerpoint/2010/main" val="1845406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569854-D75A-4521-9F38-1743A13833DE}" type="slidenum">
              <a:rPr lang="en-US" smtClean="0"/>
              <a:t>26</a:t>
            </a:fld>
            <a:endParaRPr lang="en-US"/>
          </a:p>
        </p:txBody>
      </p:sp>
    </p:spTree>
    <p:extLst>
      <p:ext uri="{BB962C8B-B14F-4D97-AF65-F5344CB8AC3E}">
        <p14:creationId xmlns:p14="http://schemas.microsoft.com/office/powerpoint/2010/main" val="218174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49588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92116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2CE598-8880-4648-AF2D-34AD1A523999}" type="datetime1">
              <a:rPr lang="en-US" smtClean="0"/>
              <a:t>4/9/19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50219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3261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326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D42ADA-9899-344C-BC73-8308E4EF6FD6}" type="datetime1">
              <a:rPr lang="en-US" smtClean="0"/>
              <a:t>4/9/19</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79776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5590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9E56BA-DC56-C84E-83FC-FD5C48365B31}" type="datetime1">
              <a:rPr lang="en-US" smtClean="0"/>
              <a:t>4/9/19</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29837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1371600" y="3886200"/>
            <a:ext cx="6400800" cy="149588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8362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1"/>
            <a:ext cx="8229600" cy="42959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F05AFD-B8A1-6345-91FF-BB4061699890}" type="datetime1">
              <a:rPr lang="en-US" smtClean="0"/>
              <a:t>4/9/19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240926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2959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29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32DD76-1E45-0A4E-8870-83C619863BA3}" type="datetime1">
              <a:rPr lang="en-US" smtClean="0"/>
              <a:t>4/9/19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2792228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51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6719E4-0E72-A645-9B97-F9B626580F23}" type="datetime1">
              <a:rPr lang="en-US" smtClean="0"/>
              <a:t>4/9/19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39697890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8229600" cy="43261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fld id="{A3ADD6B6-7C34-FE4E-B235-42E985384FA2}" type="datetime1">
              <a:rPr lang="en-US" smtClean="0"/>
              <a:t>4/9/19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dirty="0"/>
          </a:p>
        </p:txBody>
      </p:sp>
    </p:spTree>
    <p:extLst>
      <p:ext uri="{BB962C8B-B14F-4D97-AF65-F5344CB8AC3E}">
        <p14:creationId xmlns:p14="http://schemas.microsoft.com/office/powerpoint/2010/main" val="282942102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67" r:id="rId4"/>
  </p:sldLayoutIdLst>
  <p:hf hdr="0" ftr="0" dt="0"/>
  <p:txStyles>
    <p:titleStyle>
      <a:lvl1pPr algn="l" defTabSz="457200" rtl="0" eaLnBrk="1" latinLnBrk="0" hangingPunct="1">
        <a:spcBef>
          <a:spcPct val="0"/>
        </a:spcBef>
        <a:buNone/>
        <a:defRPr sz="4400" kern="1200">
          <a:solidFill>
            <a:schemeClr val="tx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fld id="{6B4283EC-AA51-4F40-843B-E279B3730DF5}" type="datetime1">
              <a:rPr lang="en-US" smtClean="0"/>
              <a:t>4/9/19</a:t>
            </a:fld>
            <a:endParaRPr lang="en-US" dirty="0"/>
          </a:p>
        </p:txBody>
      </p:sp>
      <p:sp>
        <p:nvSpPr>
          <p:cNvPr id="6" name="Slide Number Placeholder 5">
            <a:extLst>
              <a:ext uri="{FF2B5EF4-FFF2-40B4-BE49-F238E27FC236}">
                <a16:creationId xmlns:a16="http://schemas.microsoft.com/office/drawing/2014/main" id="{09B8FCA7-46EA-AC4C-B5E4-F04423634371}"/>
              </a:ext>
            </a:extLst>
          </p:cNvPr>
          <p:cNvSpPr>
            <a:spLocks noGrp="1"/>
          </p:cNvSpPr>
          <p:nvPr>
            <p:ph type="sldNum" sz="quarter" idx="4"/>
          </p:nvPr>
        </p:nvSpPr>
        <p:spPr>
          <a:xfrm>
            <a:off x="35433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C2934-3CD2-4249-B6F8-A5B1110421BF}" type="slidenum">
              <a:rPr lang="en-US" smtClean="0"/>
              <a:t>‹#›</a:t>
            </a:fld>
            <a:endParaRPr lang="en-US"/>
          </a:p>
        </p:txBody>
      </p:sp>
    </p:spTree>
    <p:extLst>
      <p:ext uri="{BB962C8B-B14F-4D97-AF65-F5344CB8AC3E}">
        <p14:creationId xmlns:p14="http://schemas.microsoft.com/office/powerpoint/2010/main" val="424837360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2" r:id="rId3"/>
    <p:sldLayoutId id="2147483677" r:id="rId4"/>
  </p:sldLayoutIdLst>
  <p:hf hdr="0" ftr="0" dt="0"/>
  <p:txStyles>
    <p:titleStyle>
      <a:lvl1pPr algn="l" defTabSz="457200" rtl="0" eaLnBrk="1" latinLnBrk="0" hangingPunct="1">
        <a:spcBef>
          <a:spcPct val="0"/>
        </a:spcBef>
        <a:buNone/>
        <a:defRPr sz="4400" kern="1200">
          <a:solidFill>
            <a:schemeClr val="tx1"/>
          </a:solidFill>
          <a:latin typeface="Arial"/>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hyperlink" Target="https://medium.com/@datamonsters/sentiment-analysis-tools-overview-part-1-positive-and-negative-words-databases-ae35431a470c" TargetMode="Externa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raw.githubusercontent.com/aesuli/SentiWordNet/master/data/SentiWordNet_3.0.0.txt" TargetMode="External"/><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imdb.com/title/tt4154664/?ref_=nv_sr_1?ref_=nv_sr_1" TargetMode="Externa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25" y="1162051"/>
            <a:ext cx="8982075" cy="2438400"/>
          </a:xfrm>
        </p:spPr>
        <p:txBody>
          <a:bodyPr>
            <a:noAutofit/>
          </a:bodyPr>
          <a:lstStyle/>
          <a:p>
            <a:r>
              <a:rPr lang="en-US" altLang="en-US" sz="4000" b="1" dirty="0">
                <a:latin typeface="Garamond" panose="02020404030301010803" pitchFamily="18" charset="0"/>
              </a:rPr>
              <a:t>IS590DT: Data Mining Applications</a:t>
            </a:r>
            <a:br>
              <a:rPr lang="en-US" altLang="en-US" sz="4000" b="1" dirty="0">
                <a:latin typeface="Garamond" panose="02020404030301010803" pitchFamily="18" charset="0"/>
              </a:rPr>
            </a:br>
            <a:br>
              <a:rPr lang="en-US" altLang="en-US" sz="4000" b="1" dirty="0">
                <a:latin typeface="Garamond" panose="02020404030301010803" pitchFamily="18" charset="0"/>
              </a:rPr>
            </a:br>
            <a:r>
              <a:rPr lang="en-US" altLang="en-US" sz="4000" b="1" dirty="0">
                <a:latin typeface="Garamond" panose="02020404030301010803" pitchFamily="18" charset="0"/>
              </a:rPr>
              <a:t>WEEK </a:t>
            </a:r>
            <a:r>
              <a:rPr lang="en-US" altLang="zh-CN" sz="4000" b="1" dirty="0">
                <a:latin typeface="Garamond" panose="02020404030301010803" pitchFamily="18" charset="0"/>
              </a:rPr>
              <a:t>13</a:t>
            </a:r>
            <a:r>
              <a:rPr lang="en-US" altLang="en-US" sz="4000" b="1" dirty="0">
                <a:latin typeface="Garamond" panose="02020404030301010803" pitchFamily="18" charset="0"/>
              </a:rPr>
              <a:t>: </a:t>
            </a:r>
            <a:r>
              <a:rPr lang="en-US" altLang="zh-CN" sz="4000" b="1" dirty="0">
                <a:latin typeface="Garamond" panose="02020404030301010803" pitchFamily="18" charset="0"/>
              </a:rPr>
              <a:t>Text</a:t>
            </a:r>
            <a:r>
              <a:rPr lang="zh-CN" altLang="en-US" sz="4000" b="1" dirty="0">
                <a:latin typeface="Garamond" panose="02020404030301010803" pitchFamily="18" charset="0"/>
              </a:rPr>
              <a:t> </a:t>
            </a:r>
            <a:r>
              <a:rPr lang="en-US" altLang="zh-CN" sz="4000" b="1" dirty="0">
                <a:latin typeface="Garamond" panose="02020404030301010803" pitchFamily="18" charset="0"/>
              </a:rPr>
              <a:t>Processing,</a:t>
            </a:r>
            <a:r>
              <a:rPr lang="zh-CN" altLang="en-US" sz="4000" b="1" dirty="0">
                <a:latin typeface="Garamond" panose="02020404030301010803" pitchFamily="18" charset="0"/>
              </a:rPr>
              <a:t> </a:t>
            </a:r>
            <a:r>
              <a:rPr lang="en-US" altLang="zh-CN" sz="4000" b="1" dirty="0">
                <a:latin typeface="Garamond" panose="02020404030301010803" pitchFamily="18" charset="0"/>
              </a:rPr>
              <a:t>Feature</a:t>
            </a:r>
            <a:r>
              <a:rPr lang="zh-CN" altLang="en-US" sz="4000" b="1" dirty="0">
                <a:latin typeface="Garamond" panose="02020404030301010803" pitchFamily="18" charset="0"/>
              </a:rPr>
              <a:t> </a:t>
            </a:r>
            <a:r>
              <a:rPr lang="en-US" altLang="zh-CN" sz="4000" b="1" dirty="0">
                <a:latin typeface="Garamond" panose="02020404030301010803" pitchFamily="18" charset="0"/>
              </a:rPr>
              <a:t>Ranking</a:t>
            </a:r>
            <a:r>
              <a:rPr lang="zh-CN" altLang="en-US" sz="4000" b="1" dirty="0">
                <a:latin typeface="Garamond" panose="02020404030301010803" pitchFamily="18" charset="0"/>
              </a:rPr>
              <a:t> </a:t>
            </a:r>
            <a:r>
              <a:rPr lang="en-US" altLang="zh-CN" sz="4000" b="1" dirty="0">
                <a:latin typeface="Garamond" panose="02020404030301010803" pitchFamily="18" charset="0"/>
              </a:rPr>
              <a:t>and</a:t>
            </a:r>
            <a:r>
              <a:rPr lang="zh-CN" altLang="en-US" sz="4000" b="1" dirty="0">
                <a:latin typeface="Garamond" panose="02020404030301010803" pitchFamily="18" charset="0"/>
              </a:rPr>
              <a:t> </a:t>
            </a:r>
            <a:r>
              <a:rPr lang="en-US" altLang="zh-CN" sz="4000" b="1" dirty="0">
                <a:latin typeface="Garamond" panose="02020404030301010803" pitchFamily="18" charset="0"/>
              </a:rPr>
              <a:t>Sentiment</a:t>
            </a:r>
            <a:r>
              <a:rPr lang="zh-CN" altLang="en-US" sz="4000" b="1" dirty="0">
                <a:latin typeface="Garamond" panose="02020404030301010803" pitchFamily="18" charset="0"/>
              </a:rPr>
              <a:t> </a:t>
            </a:r>
            <a:r>
              <a:rPr lang="en-US" altLang="zh-CN" sz="4000" b="1" dirty="0">
                <a:latin typeface="Garamond" panose="02020404030301010803" pitchFamily="18" charset="0"/>
              </a:rPr>
              <a:t>Analysis</a:t>
            </a:r>
            <a:endParaRPr lang="en-US" sz="4000" b="1" dirty="0"/>
          </a:p>
        </p:txBody>
      </p:sp>
      <p:sp>
        <p:nvSpPr>
          <p:cNvPr id="3" name="Subtitle 2"/>
          <p:cNvSpPr>
            <a:spLocks noGrp="1"/>
          </p:cNvSpPr>
          <p:nvPr>
            <p:ph type="subTitle" idx="1"/>
          </p:nvPr>
        </p:nvSpPr>
        <p:spPr/>
        <p:txBody>
          <a:bodyPr>
            <a:normAutofit fontScale="70000" lnSpcReduction="20000"/>
          </a:bodyPr>
          <a:lstStyle/>
          <a:p>
            <a:r>
              <a:rPr lang="en-US" altLang="en-US" dirty="0">
                <a:latin typeface="Garamond" panose="02020404030301010803" pitchFamily="18" charset="0"/>
              </a:rPr>
              <a:t>Spring 201</a:t>
            </a:r>
            <a:r>
              <a:rPr lang="en-US" altLang="zh-CN" dirty="0">
                <a:latin typeface="Garamond" panose="02020404030301010803" pitchFamily="18" charset="0"/>
              </a:rPr>
              <a:t>9</a:t>
            </a:r>
            <a:endParaRPr lang="en-US" altLang="en-US" dirty="0">
              <a:latin typeface="Garamond" panose="02020404030301010803" pitchFamily="18" charset="0"/>
            </a:endParaRPr>
          </a:p>
          <a:p>
            <a:r>
              <a:rPr lang="en-US" altLang="zh-CN" dirty="0" err="1">
                <a:latin typeface="Garamond" panose="02020404030301010803" pitchFamily="18" charset="0"/>
              </a:rPr>
              <a:t>Yingjun</a:t>
            </a:r>
            <a:r>
              <a:rPr lang="zh-CN" altLang="en-US" dirty="0">
                <a:latin typeface="Garamond" panose="02020404030301010803" pitchFamily="18" charset="0"/>
              </a:rPr>
              <a:t> </a:t>
            </a:r>
            <a:r>
              <a:rPr lang="en-US" altLang="zh-CN" dirty="0">
                <a:latin typeface="Garamond" panose="02020404030301010803" pitchFamily="18" charset="0"/>
              </a:rPr>
              <a:t>Guan</a:t>
            </a:r>
            <a:endParaRPr lang="en-US" altLang="en-US" dirty="0">
              <a:latin typeface="Garamond" panose="02020404030301010803" pitchFamily="18" charset="0"/>
            </a:endParaRPr>
          </a:p>
          <a:p>
            <a:r>
              <a:rPr lang="en-US" altLang="zh-CN" dirty="0">
                <a:latin typeface="Garamond" panose="02020404030301010803" pitchFamily="18" charset="0"/>
              </a:rPr>
              <a:t>yingjun2</a:t>
            </a:r>
            <a:r>
              <a:rPr lang="en-US" altLang="en-US" dirty="0">
                <a:latin typeface="Garamond" panose="02020404030301010803" pitchFamily="18" charset="0"/>
              </a:rPr>
              <a:t>@illinois.edu</a:t>
            </a:r>
          </a:p>
          <a:p>
            <a:r>
              <a:rPr lang="en-US" altLang="en-US" dirty="0">
                <a:latin typeface="Garamond" panose="02020404030301010803" pitchFamily="18" charset="0"/>
              </a:rPr>
              <a:t>http://</a:t>
            </a:r>
            <a:r>
              <a:rPr lang="en-US" altLang="en-US" dirty="0" err="1">
                <a:latin typeface="Garamond" panose="02020404030301010803" pitchFamily="18" charset="0"/>
              </a:rPr>
              <a:t>ischool.illinois.edu</a:t>
            </a:r>
            <a:r>
              <a:rPr lang="en-US" altLang="en-US" dirty="0">
                <a:latin typeface="Garamond" panose="02020404030301010803" pitchFamily="18" charset="0"/>
              </a:rPr>
              <a:t>/people/</a:t>
            </a:r>
            <a:r>
              <a:rPr lang="en-US" altLang="en-US" dirty="0" err="1">
                <a:latin typeface="Garamond" panose="02020404030301010803" pitchFamily="18" charset="0"/>
              </a:rPr>
              <a:t>yingjun</a:t>
            </a:r>
            <a:r>
              <a:rPr lang="en-US" altLang="en-US" dirty="0">
                <a:latin typeface="Garamond" panose="02020404030301010803" pitchFamily="18" charset="0"/>
              </a:rPr>
              <a:t>-guan</a:t>
            </a:r>
            <a:endParaRPr lang="en-US" dirty="0"/>
          </a:p>
          <a:p>
            <a:endParaRPr lang="en-US" dirty="0"/>
          </a:p>
        </p:txBody>
      </p:sp>
    </p:spTree>
    <p:extLst>
      <p:ext uri="{BB962C8B-B14F-4D97-AF65-F5344CB8AC3E}">
        <p14:creationId xmlns:p14="http://schemas.microsoft.com/office/powerpoint/2010/main" val="3352922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F49E-40C4-7C4B-A124-CBB1A4E8674E}"/>
              </a:ext>
            </a:extLst>
          </p:cNvPr>
          <p:cNvSpPr>
            <a:spLocks noGrp="1"/>
          </p:cNvSpPr>
          <p:nvPr>
            <p:ph type="title"/>
          </p:nvPr>
        </p:nvSpPr>
        <p:spPr/>
        <p:txBody>
          <a:bodyPr>
            <a:noAutofit/>
          </a:bodyPr>
          <a:lstStyle/>
          <a:p>
            <a:r>
              <a:rPr lang="en-US" altLang="zh-CN" sz="3200" dirty="0"/>
              <a:t>How</a:t>
            </a:r>
            <a:r>
              <a:rPr lang="zh-CN" altLang="en-US" sz="3200" dirty="0"/>
              <a:t> </a:t>
            </a:r>
            <a:r>
              <a:rPr lang="en-US" altLang="zh-CN" sz="3200" dirty="0"/>
              <a:t>to</a:t>
            </a:r>
            <a:r>
              <a:rPr lang="zh-CN" altLang="en-US" sz="3200" dirty="0"/>
              <a:t> </a:t>
            </a:r>
            <a:r>
              <a:rPr lang="en-US" altLang="zh-CN" sz="3200" dirty="0"/>
              <a:t>reduce</a:t>
            </a:r>
            <a:r>
              <a:rPr lang="zh-CN" altLang="en-US" sz="3200" dirty="0"/>
              <a:t> </a:t>
            </a:r>
            <a:r>
              <a:rPr lang="en-US" altLang="zh-CN" sz="3200" dirty="0"/>
              <a:t>the</a:t>
            </a:r>
            <a:r>
              <a:rPr lang="zh-CN" altLang="en-US" sz="3200" dirty="0"/>
              <a:t> </a:t>
            </a:r>
            <a:r>
              <a:rPr lang="en-US" altLang="zh-CN" sz="3200" dirty="0"/>
              <a:t>word</a:t>
            </a:r>
            <a:r>
              <a:rPr lang="zh-CN" altLang="en-US" sz="3200" dirty="0"/>
              <a:t> </a:t>
            </a:r>
            <a:r>
              <a:rPr lang="en-US" altLang="zh-CN" sz="3200" dirty="0"/>
              <a:t>dimensionality?</a:t>
            </a:r>
            <a:endParaRPr lang="en-US" sz="3200" dirty="0"/>
          </a:p>
        </p:txBody>
      </p:sp>
      <p:sp>
        <p:nvSpPr>
          <p:cNvPr id="3" name="Content Placeholder 2">
            <a:extLst>
              <a:ext uri="{FF2B5EF4-FFF2-40B4-BE49-F238E27FC236}">
                <a16:creationId xmlns:a16="http://schemas.microsoft.com/office/drawing/2014/main" id="{F473E029-C272-3943-A52B-DD9098949ADA}"/>
              </a:ext>
            </a:extLst>
          </p:cNvPr>
          <p:cNvSpPr>
            <a:spLocks noGrp="1"/>
          </p:cNvSpPr>
          <p:nvPr>
            <p:ph idx="1"/>
          </p:nvPr>
        </p:nvSpPr>
        <p:spPr/>
        <p:txBody>
          <a:bodyPr/>
          <a:lstStyle/>
          <a:p>
            <a:r>
              <a:rPr lang="en-US" altLang="zh-CN" b="1" dirty="0">
                <a:latin typeface="Garamond" panose="02020404030301010803" pitchFamily="18" charset="0"/>
              </a:rPr>
              <a:t>Text</a:t>
            </a:r>
            <a:r>
              <a:rPr lang="zh-CN" altLang="en-US" b="1" dirty="0">
                <a:latin typeface="Garamond" panose="02020404030301010803" pitchFamily="18" charset="0"/>
              </a:rPr>
              <a:t> </a:t>
            </a:r>
            <a:r>
              <a:rPr lang="en-US" altLang="zh-CN" b="1" dirty="0">
                <a:latin typeface="Garamond" panose="02020404030301010803" pitchFamily="18" charset="0"/>
              </a:rPr>
              <a:t>processing</a:t>
            </a:r>
          </a:p>
          <a:p>
            <a:pPr lvl="1"/>
            <a:r>
              <a:rPr lang="en-US" altLang="zh-CN" b="1" dirty="0">
                <a:latin typeface="Garamond" panose="02020404030301010803" pitchFamily="18" charset="0"/>
              </a:rPr>
              <a:t>Case;</a:t>
            </a:r>
            <a:r>
              <a:rPr lang="zh-CN" altLang="en-US" b="1" dirty="0">
                <a:latin typeface="Garamond" panose="02020404030301010803" pitchFamily="18" charset="0"/>
              </a:rPr>
              <a:t> </a:t>
            </a:r>
            <a:endParaRPr lang="en-US" altLang="zh-CN" b="1" dirty="0">
              <a:latin typeface="Garamond" panose="02020404030301010803" pitchFamily="18" charset="0"/>
            </a:endParaRPr>
          </a:p>
          <a:p>
            <a:pPr lvl="2"/>
            <a:r>
              <a:rPr lang="en-US" altLang="zh-CN" b="1" dirty="0">
                <a:latin typeface="Garamond" panose="02020404030301010803" pitchFamily="18" charset="0"/>
              </a:rPr>
              <a:t>when</a:t>
            </a:r>
            <a:r>
              <a:rPr lang="zh-CN" altLang="en-US" b="1" dirty="0">
                <a:latin typeface="Garamond" panose="02020404030301010803" pitchFamily="18" charset="0"/>
              </a:rPr>
              <a:t> </a:t>
            </a:r>
            <a:r>
              <a:rPr lang="en-US" altLang="zh-CN" b="1" dirty="0">
                <a:latin typeface="Garamond" panose="02020404030301010803" pitchFamily="18" charset="0"/>
              </a:rPr>
              <a:t>upper</a:t>
            </a:r>
            <a:r>
              <a:rPr lang="zh-CN" altLang="en-US" b="1" dirty="0">
                <a:latin typeface="Garamond" panose="02020404030301010803" pitchFamily="18" charset="0"/>
              </a:rPr>
              <a:t> </a:t>
            </a:r>
            <a:r>
              <a:rPr lang="en-US" altLang="zh-CN" b="1" dirty="0">
                <a:latin typeface="Garamond" panose="02020404030301010803" pitchFamily="18" charset="0"/>
              </a:rPr>
              <a:t>case?</a:t>
            </a:r>
            <a:r>
              <a:rPr lang="zh-CN" altLang="en-US" b="1" dirty="0">
                <a:latin typeface="Garamond" panose="02020404030301010803" pitchFamily="18" charset="0"/>
              </a:rPr>
              <a:t> </a:t>
            </a:r>
            <a:r>
              <a:rPr lang="en-US" altLang="zh-CN" b="1" dirty="0">
                <a:latin typeface="Garamond" panose="02020404030301010803" pitchFamily="18" charset="0"/>
              </a:rPr>
              <a:t>When</a:t>
            </a:r>
            <a:r>
              <a:rPr lang="zh-CN" altLang="en-US" b="1" dirty="0">
                <a:latin typeface="Garamond" panose="02020404030301010803" pitchFamily="18" charset="0"/>
              </a:rPr>
              <a:t> </a:t>
            </a:r>
            <a:r>
              <a:rPr lang="en-US" altLang="zh-CN" b="1" dirty="0">
                <a:latin typeface="Garamond" panose="02020404030301010803" pitchFamily="18" charset="0"/>
              </a:rPr>
              <a:t>lower?</a:t>
            </a:r>
            <a:r>
              <a:rPr lang="zh-CN" altLang="en-US" b="1" dirty="0">
                <a:latin typeface="Garamond" panose="02020404030301010803" pitchFamily="18" charset="0"/>
              </a:rPr>
              <a:t> </a:t>
            </a:r>
            <a:endParaRPr lang="en-US" altLang="zh-CN" b="1" dirty="0">
              <a:latin typeface="Garamond" panose="02020404030301010803" pitchFamily="18" charset="0"/>
            </a:endParaRPr>
          </a:p>
          <a:p>
            <a:pPr lvl="2"/>
            <a:r>
              <a:rPr lang="en-US" altLang="zh-CN" b="1" dirty="0">
                <a:latin typeface="Garamond" panose="02020404030301010803" pitchFamily="18" charset="0"/>
              </a:rPr>
              <a:t>Other</a:t>
            </a:r>
            <a:r>
              <a:rPr lang="zh-CN" altLang="en-US" b="1" dirty="0">
                <a:latin typeface="Garamond" panose="02020404030301010803" pitchFamily="18" charset="0"/>
              </a:rPr>
              <a:t> </a:t>
            </a:r>
            <a:r>
              <a:rPr lang="en-US" altLang="zh-CN" b="1" dirty="0">
                <a:latin typeface="Garamond" panose="02020404030301010803" pitchFamily="18" charset="0"/>
              </a:rPr>
              <a:t>tricks.</a:t>
            </a:r>
            <a:r>
              <a:rPr lang="zh-CN" altLang="en-US" b="1" dirty="0">
                <a:latin typeface="Garamond" panose="02020404030301010803" pitchFamily="18" charset="0"/>
              </a:rPr>
              <a:t> </a:t>
            </a:r>
            <a:r>
              <a:rPr lang="en-US" altLang="zh-CN" b="1" dirty="0">
                <a:latin typeface="Garamond" panose="02020404030301010803" pitchFamily="18" charset="0"/>
              </a:rPr>
              <a:t>[sentence</a:t>
            </a:r>
            <a:r>
              <a:rPr lang="zh-CN" altLang="en-US" b="1" dirty="0">
                <a:latin typeface="Garamond" panose="02020404030301010803" pitchFamily="18" charset="0"/>
              </a:rPr>
              <a:t> </a:t>
            </a:r>
            <a:r>
              <a:rPr lang="en-US" altLang="zh-CN" b="1" dirty="0">
                <a:latin typeface="Garamond" panose="02020404030301010803" pitchFamily="18" charset="0"/>
              </a:rPr>
              <a:t>beginning;</a:t>
            </a:r>
            <a:r>
              <a:rPr lang="zh-CN" altLang="en-US" b="1" dirty="0">
                <a:latin typeface="Garamond" panose="02020404030301010803" pitchFamily="18" charset="0"/>
              </a:rPr>
              <a:t> </a:t>
            </a:r>
            <a:r>
              <a:rPr lang="en-US" altLang="zh-CN" b="1" dirty="0">
                <a:latin typeface="Garamond" panose="02020404030301010803" pitchFamily="18" charset="0"/>
              </a:rPr>
              <a:t>proper</a:t>
            </a:r>
            <a:r>
              <a:rPr lang="zh-CN" altLang="en-US" b="1" dirty="0">
                <a:latin typeface="Garamond" panose="02020404030301010803" pitchFamily="18" charset="0"/>
              </a:rPr>
              <a:t> </a:t>
            </a:r>
            <a:r>
              <a:rPr lang="en-US" altLang="zh-CN" b="1" dirty="0">
                <a:latin typeface="Garamond" panose="02020404030301010803" pitchFamily="18" charset="0"/>
              </a:rPr>
              <a:t>noun;</a:t>
            </a:r>
            <a:r>
              <a:rPr lang="zh-CN" altLang="en-US" b="1" dirty="0">
                <a:latin typeface="Garamond" panose="02020404030301010803" pitchFamily="18" charset="0"/>
              </a:rPr>
              <a:t> </a:t>
            </a:r>
            <a:r>
              <a:rPr lang="en-US" altLang="zh-CN" b="1" dirty="0">
                <a:latin typeface="Garamond" panose="02020404030301010803" pitchFamily="18" charset="0"/>
              </a:rPr>
              <a:t>etc.]</a:t>
            </a:r>
          </a:p>
          <a:p>
            <a:pPr lvl="2"/>
            <a:r>
              <a:rPr lang="en-US" altLang="zh-CN" b="1" dirty="0">
                <a:latin typeface="Garamond" panose="02020404030301010803" pitchFamily="18" charset="0"/>
              </a:rPr>
              <a:t>Is</a:t>
            </a:r>
            <a:r>
              <a:rPr lang="zh-CN" altLang="en-US" b="1" dirty="0">
                <a:latin typeface="Garamond" panose="02020404030301010803" pitchFamily="18" charset="0"/>
              </a:rPr>
              <a:t> </a:t>
            </a:r>
            <a:r>
              <a:rPr lang="en-US" altLang="zh-CN" b="1" dirty="0">
                <a:latin typeface="Garamond" panose="02020404030301010803" pitchFamily="18" charset="0"/>
              </a:rPr>
              <a:t>it</a:t>
            </a:r>
            <a:r>
              <a:rPr lang="zh-CN" altLang="en-US" b="1" dirty="0">
                <a:latin typeface="Garamond" panose="02020404030301010803" pitchFamily="18" charset="0"/>
              </a:rPr>
              <a:t> </a:t>
            </a:r>
            <a:r>
              <a:rPr lang="en-US" altLang="zh-CN" b="1" dirty="0">
                <a:latin typeface="Garamond" panose="02020404030301010803" pitchFamily="18" charset="0"/>
              </a:rPr>
              <a:t>a</a:t>
            </a:r>
            <a:r>
              <a:rPr lang="zh-CN" altLang="en-US" b="1" dirty="0">
                <a:latin typeface="Garamond" panose="02020404030301010803" pitchFamily="18" charset="0"/>
              </a:rPr>
              <a:t> </a:t>
            </a:r>
            <a:r>
              <a:rPr lang="en-US" altLang="zh-CN" b="1" dirty="0">
                <a:latin typeface="Garamond" panose="02020404030301010803" pitchFamily="18" charset="0"/>
              </a:rPr>
              <a:t>good</a:t>
            </a:r>
            <a:r>
              <a:rPr lang="zh-CN" altLang="en-US" b="1" dirty="0">
                <a:latin typeface="Garamond" panose="02020404030301010803" pitchFamily="18" charset="0"/>
              </a:rPr>
              <a:t> </a:t>
            </a:r>
            <a:r>
              <a:rPr lang="en-US" altLang="zh-CN" b="1" dirty="0">
                <a:latin typeface="Garamond" panose="02020404030301010803" pitchFamily="18" charset="0"/>
              </a:rPr>
              <a:t>idea</a:t>
            </a:r>
            <a:r>
              <a:rPr lang="zh-CN" altLang="en-US" b="1" dirty="0">
                <a:latin typeface="Garamond" panose="02020404030301010803" pitchFamily="18" charset="0"/>
              </a:rPr>
              <a:t> </a:t>
            </a:r>
            <a:r>
              <a:rPr lang="en-US" altLang="zh-CN" b="1" dirty="0">
                <a:latin typeface="Garamond" panose="02020404030301010803" pitchFamily="18" charset="0"/>
              </a:rPr>
              <a:t>to</a:t>
            </a:r>
            <a:r>
              <a:rPr lang="zh-CN" altLang="en-US" b="1" dirty="0">
                <a:latin typeface="Garamond" panose="02020404030301010803" pitchFamily="18" charset="0"/>
              </a:rPr>
              <a:t> </a:t>
            </a:r>
            <a:r>
              <a:rPr lang="en-US" altLang="zh-CN" b="1" dirty="0">
                <a:latin typeface="Garamond" panose="02020404030301010803" pitchFamily="18" charset="0"/>
              </a:rPr>
              <a:t>turn</a:t>
            </a:r>
            <a:r>
              <a:rPr lang="zh-CN" altLang="en-US" b="1" dirty="0">
                <a:latin typeface="Garamond" panose="02020404030301010803" pitchFamily="18" charset="0"/>
              </a:rPr>
              <a:t> </a:t>
            </a:r>
            <a:r>
              <a:rPr lang="en-US" altLang="zh-CN" b="1" dirty="0">
                <a:latin typeface="Garamond" panose="02020404030301010803" pitchFamily="18" charset="0"/>
              </a:rPr>
              <a:t>all</a:t>
            </a:r>
            <a:r>
              <a:rPr lang="zh-CN" altLang="en-US" b="1" dirty="0">
                <a:latin typeface="Garamond" panose="02020404030301010803" pitchFamily="18" charset="0"/>
              </a:rPr>
              <a:t> </a:t>
            </a:r>
            <a:r>
              <a:rPr lang="en-US" altLang="zh-CN" b="1" dirty="0">
                <a:latin typeface="Garamond" panose="02020404030301010803" pitchFamily="18" charset="0"/>
              </a:rPr>
              <a:t>into</a:t>
            </a:r>
            <a:r>
              <a:rPr lang="zh-CN" altLang="en-US" b="1" dirty="0">
                <a:latin typeface="Garamond" panose="02020404030301010803" pitchFamily="18" charset="0"/>
              </a:rPr>
              <a:t> </a:t>
            </a:r>
            <a:r>
              <a:rPr lang="en-US" altLang="zh-CN" b="1" dirty="0">
                <a:latin typeface="Garamond" panose="02020404030301010803" pitchFamily="18" charset="0"/>
              </a:rPr>
              <a:t>upper/lower?</a:t>
            </a:r>
          </a:p>
          <a:p>
            <a:pPr lvl="2"/>
            <a:r>
              <a:rPr lang="en-US" altLang="zh-CN" b="1" dirty="0">
                <a:latin typeface="Garamond" panose="02020404030301010803" pitchFamily="18" charset="0"/>
              </a:rPr>
              <a:t>Any</a:t>
            </a:r>
            <a:r>
              <a:rPr lang="zh-CN" altLang="en-US" b="1" dirty="0">
                <a:latin typeface="Garamond" panose="02020404030301010803" pitchFamily="18" charset="0"/>
              </a:rPr>
              <a:t> </a:t>
            </a:r>
            <a:r>
              <a:rPr lang="en-US" altLang="zh-CN" b="1" dirty="0">
                <a:latin typeface="Garamond" panose="02020404030301010803" pitchFamily="18" charset="0"/>
              </a:rPr>
              <a:t>other</a:t>
            </a:r>
            <a:r>
              <a:rPr lang="zh-CN" altLang="en-US" b="1" dirty="0">
                <a:latin typeface="Garamond" panose="02020404030301010803" pitchFamily="18" charset="0"/>
              </a:rPr>
              <a:t> </a:t>
            </a:r>
            <a:r>
              <a:rPr lang="en-US" altLang="zh-CN" b="1" dirty="0">
                <a:latin typeface="Garamond" panose="02020404030301010803" pitchFamily="18" charset="0"/>
              </a:rPr>
              <a:t>way</a:t>
            </a:r>
            <a:r>
              <a:rPr lang="zh-CN" altLang="en-US" b="1" dirty="0">
                <a:latin typeface="Garamond" panose="02020404030301010803" pitchFamily="18" charset="0"/>
              </a:rPr>
              <a:t> </a:t>
            </a:r>
            <a:r>
              <a:rPr lang="en-US" altLang="zh-CN" b="1" dirty="0">
                <a:latin typeface="Garamond" panose="02020404030301010803" pitchFamily="18" charset="0"/>
              </a:rPr>
              <a:t>to</a:t>
            </a:r>
            <a:r>
              <a:rPr lang="zh-CN" altLang="en-US" b="1" dirty="0">
                <a:latin typeface="Garamond" panose="02020404030301010803" pitchFamily="18" charset="0"/>
              </a:rPr>
              <a:t> </a:t>
            </a:r>
            <a:r>
              <a:rPr lang="en-US" altLang="zh-CN" b="1" dirty="0">
                <a:latin typeface="Garamond" panose="02020404030301010803" pitchFamily="18" charset="0"/>
              </a:rPr>
              <a:t>combine</a:t>
            </a:r>
            <a:r>
              <a:rPr lang="zh-CN" altLang="en-US" b="1" dirty="0">
                <a:latin typeface="Garamond" panose="02020404030301010803" pitchFamily="18" charset="0"/>
              </a:rPr>
              <a:t> </a:t>
            </a:r>
            <a:r>
              <a:rPr lang="en-US" altLang="zh-CN" b="1" dirty="0">
                <a:latin typeface="Garamond" panose="02020404030301010803" pitchFamily="18" charset="0"/>
              </a:rPr>
              <a:t>upper</a:t>
            </a:r>
            <a:r>
              <a:rPr lang="zh-CN" altLang="en-US" b="1" dirty="0">
                <a:latin typeface="Garamond" panose="02020404030301010803" pitchFamily="18" charset="0"/>
              </a:rPr>
              <a:t> </a:t>
            </a:r>
            <a:r>
              <a:rPr lang="en-US" altLang="zh-CN" b="1" dirty="0">
                <a:latin typeface="Garamond" panose="02020404030301010803" pitchFamily="18" charset="0"/>
              </a:rPr>
              <a:t>and</a:t>
            </a:r>
            <a:r>
              <a:rPr lang="zh-CN" altLang="en-US" b="1" dirty="0">
                <a:latin typeface="Garamond" panose="02020404030301010803" pitchFamily="18" charset="0"/>
              </a:rPr>
              <a:t> </a:t>
            </a:r>
            <a:r>
              <a:rPr lang="en-US" altLang="zh-CN" b="1" dirty="0">
                <a:latin typeface="Garamond" panose="02020404030301010803" pitchFamily="18" charset="0"/>
              </a:rPr>
              <a:t>lower?</a:t>
            </a:r>
          </a:p>
          <a:p>
            <a:pPr lvl="2"/>
            <a:r>
              <a:rPr lang="en-US" altLang="zh-CN" b="1" dirty="0">
                <a:latin typeface="Garamond" panose="02020404030301010803" pitchFamily="18" charset="0"/>
              </a:rPr>
              <a:t>Any</a:t>
            </a:r>
            <a:r>
              <a:rPr lang="zh-CN" altLang="en-US" b="1" dirty="0">
                <a:latin typeface="Garamond" panose="02020404030301010803" pitchFamily="18" charset="0"/>
              </a:rPr>
              <a:t> </a:t>
            </a:r>
            <a:r>
              <a:rPr lang="en-US" altLang="zh-CN" b="1" dirty="0">
                <a:latin typeface="Garamond" panose="02020404030301010803" pitchFamily="18" charset="0"/>
              </a:rPr>
              <a:t>other</a:t>
            </a:r>
            <a:r>
              <a:rPr lang="zh-CN" altLang="en-US" b="1" dirty="0">
                <a:latin typeface="Garamond" panose="02020404030301010803" pitchFamily="18" charset="0"/>
              </a:rPr>
              <a:t> </a:t>
            </a:r>
            <a:r>
              <a:rPr lang="en-US" altLang="zh-CN" b="1" dirty="0">
                <a:latin typeface="Garamond" panose="02020404030301010803" pitchFamily="18" charset="0"/>
              </a:rPr>
              <a:t>thoughts?</a:t>
            </a:r>
          </a:p>
        </p:txBody>
      </p:sp>
    </p:spTree>
    <p:extLst>
      <p:ext uri="{BB962C8B-B14F-4D97-AF65-F5344CB8AC3E}">
        <p14:creationId xmlns:p14="http://schemas.microsoft.com/office/powerpoint/2010/main" val="306298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F49E-40C4-7C4B-A124-CBB1A4E8674E}"/>
              </a:ext>
            </a:extLst>
          </p:cNvPr>
          <p:cNvSpPr>
            <a:spLocks noGrp="1"/>
          </p:cNvSpPr>
          <p:nvPr>
            <p:ph type="title"/>
          </p:nvPr>
        </p:nvSpPr>
        <p:spPr/>
        <p:txBody>
          <a:bodyPr>
            <a:noAutofit/>
          </a:bodyPr>
          <a:lstStyle/>
          <a:p>
            <a:r>
              <a:rPr lang="en-US" altLang="zh-CN" sz="3200" dirty="0"/>
              <a:t>How</a:t>
            </a:r>
            <a:r>
              <a:rPr lang="zh-CN" altLang="en-US" sz="3200" dirty="0"/>
              <a:t> </a:t>
            </a:r>
            <a:r>
              <a:rPr lang="en-US" altLang="zh-CN" sz="3200" dirty="0"/>
              <a:t>to</a:t>
            </a:r>
            <a:r>
              <a:rPr lang="zh-CN" altLang="en-US" sz="3200" dirty="0"/>
              <a:t> </a:t>
            </a:r>
            <a:r>
              <a:rPr lang="en-US" altLang="zh-CN" sz="3200" dirty="0"/>
              <a:t>reduce</a:t>
            </a:r>
            <a:r>
              <a:rPr lang="zh-CN" altLang="en-US" sz="3200" dirty="0"/>
              <a:t> </a:t>
            </a:r>
            <a:r>
              <a:rPr lang="en-US" altLang="zh-CN" sz="3200" dirty="0"/>
              <a:t>the</a:t>
            </a:r>
            <a:r>
              <a:rPr lang="zh-CN" altLang="en-US" sz="3200" dirty="0"/>
              <a:t> </a:t>
            </a:r>
            <a:r>
              <a:rPr lang="en-US" altLang="zh-CN" sz="3200" dirty="0"/>
              <a:t>word</a:t>
            </a:r>
            <a:r>
              <a:rPr lang="zh-CN" altLang="en-US" sz="3200" dirty="0"/>
              <a:t> </a:t>
            </a:r>
            <a:r>
              <a:rPr lang="en-US" altLang="zh-CN" sz="3200" dirty="0"/>
              <a:t>dimensionality?</a:t>
            </a:r>
            <a:endParaRPr lang="en-US" sz="3200" dirty="0"/>
          </a:p>
        </p:txBody>
      </p:sp>
      <p:sp>
        <p:nvSpPr>
          <p:cNvPr id="3" name="Content Placeholder 2">
            <a:extLst>
              <a:ext uri="{FF2B5EF4-FFF2-40B4-BE49-F238E27FC236}">
                <a16:creationId xmlns:a16="http://schemas.microsoft.com/office/drawing/2014/main" id="{F473E029-C272-3943-A52B-DD9098949ADA}"/>
              </a:ext>
            </a:extLst>
          </p:cNvPr>
          <p:cNvSpPr>
            <a:spLocks noGrp="1"/>
          </p:cNvSpPr>
          <p:nvPr>
            <p:ph idx="1"/>
          </p:nvPr>
        </p:nvSpPr>
        <p:spPr/>
        <p:txBody>
          <a:bodyPr/>
          <a:lstStyle/>
          <a:p>
            <a:r>
              <a:rPr lang="en-US" altLang="zh-CN" b="1" dirty="0">
                <a:latin typeface="Garamond" panose="02020404030301010803" pitchFamily="18" charset="0"/>
              </a:rPr>
              <a:t>Text</a:t>
            </a:r>
            <a:r>
              <a:rPr lang="zh-CN" altLang="en-US" b="1" dirty="0">
                <a:latin typeface="Garamond" panose="02020404030301010803" pitchFamily="18" charset="0"/>
              </a:rPr>
              <a:t> </a:t>
            </a:r>
            <a:r>
              <a:rPr lang="en-US" altLang="zh-CN" b="1" dirty="0">
                <a:latin typeface="Garamond" panose="02020404030301010803" pitchFamily="18" charset="0"/>
              </a:rPr>
              <a:t>processing</a:t>
            </a:r>
          </a:p>
          <a:p>
            <a:pPr lvl="1"/>
            <a:r>
              <a:rPr lang="en-US" altLang="zh-CN" b="1" dirty="0">
                <a:latin typeface="Garamond" panose="02020404030301010803" pitchFamily="18" charset="0"/>
              </a:rPr>
              <a:t>Punctuation;</a:t>
            </a:r>
            <a:r>
              <a:rPr lang="zh-CN" altLang="en-US" b="1" dirty="0">
                <a:latin typeface="Garamond" panose="02020404030301010803" pitchFamily="18" charset="0"/>
              </a:rPr>
              <a:t> </a:t>
            </a:r>
            <a:endParaRPr lang="en-US" altLang="zh-CN" b="1" dirty="0">
              <a:latin typeface="Garamond" panose="02020404030301010803" pitchFamily="18" charset="0"/>
            </a:endParaRPr>
          </a:p>
          <a:p>
            <a:pPr lvl="2"/>
            <a:r>
              <a:rPr lang="en-US" altLang="zh-CN" b="1" dirty="0">
                <a:latin typeface="Garamond" panose="02020404030301010803" pitchFamily="18" charset="0"/>
              </a:rPr>
              <a:t>In</a:t>
            </a:r>
            <a:r>
              <a:rPr lang="zh-CN" altLang="en-US" b="1" dirty="0">
                <a:latin typeface="Garamond" panose="02020404030301010803" pitchFamily="18" charset="0"/>
              </a:rPr>
              <a:t> </a:t>
            </a:r>
            <a:r>
              <a:rPr lang="en-US" altLang="zh-CN" b="1" dirty="0">
                <a:latin typeface="Garamond" panose="02020404030301010803" pitchFamily="18" charset="0"/>
              </a:rPr>
              <a:t>what</a:t>
            </a:r>
            <a:r>
              <a:rPr lang="zh-CN" altLang="en-US" b="1" dirty="0">
                <a:latin typeface="Garamond" panose="02020404030301010803" pitchFamily="18" charset="0"/>
              </a:rPr>
              <a:t> </a:t>
            </a:r>
            <a:r>
              <a:rPr lang="en-US" altLang="zh-CN" b="1" dirty="0">
                <a:latin typeface="Garamond" panose="02020404030301010803" pitchFamily="18" charset="0"/>
              </a:rPr>
              <a:t>cases</a:t>
            </a:r>
            <a:r>
              <a:rPr lang="zh-CN" altLang="en-US" b="1" dirty="0">
                <a:latin typeface="Garamond" panose="02020404030301010803" pitchFamily="18" charset="0"/>
              </a:rPr>
              <a:t> </a:t>
            </a:r>
            <a:r>
              <a:rPr lang="en-US" altLang="zh-CN" b="1" dirty="0">
                <a:latin typeface="Garamond" panose="02020404030301010803" pitchFamily="18" charset="0"/>
              </a:rPr>
              <a:t>do</a:t>
            </a:r>
            <a:r>
              <a:rPr lang="zh-CN" altLang="en-US" b="1" dirty="0">
                <a:latin typeface="Garamond" panose="02020404030301010803" pitchFamily="18" charset="0"/>
              </a:rPr>
              <a:t> </a:t>
            </a:r>
            <a:r>
              <a:rPr lang="en-US" altLang="zh-CN" b="1" dirty="0">
                <a:latin typeface="Garamond" panose="02020404030301010803" pitchFamily="18" charset="0"/>
              </a:rPr>
              <a:t>you</a:t>
            </a:r>
            <a:r>
              <a:rPr lang="zh-CN" altLang="en-US" b="1" dirty="0">
                <a:latin typeface="Garamond" panose="02020404030301010803" pitchFamily="18" charset="0"/>
              </a:rPr>
              <a:t> </a:t>
            </a:r>
            <a:r>
              <a:rPr lang="en-US" altLang="zh-CN" b="1" dirty="0">
                <a:latin typeface="Garamond" panose="02020404030301010803" pitchFamily="18" charset="0"/>
              </a:rPr>
              <a:t>need</a:t>
            </a:r>
            <a:r>
              <a:rPr lang="zh-CN" altLang="en-US" b="1" dirty="0">
                <a:latin typeface="Garamond" panose="02020404030301010803" pitchFamily="18" charset="0"/>
              </a:rPr>
              <a:t> </a:t>
            </a:r>
            <a:r>
              <a:rPr lang="en-US" altLang="zh-CN" b="1" dirty="0">
                <a:latin typeface="Garamond" panose="02020404030301010803" pitchFamily="18" charset="0"/>
              </a:rPr>
              <a:t>to</a:t>
            </a:r>
            <a:r>
              <a:rPr lang="zh-CN" altLang="en-US" b="1" dirty="0">
                <a:latin typeface="Garamond" panose="02020404030301010803" pitchFamily="18" charset="0"/>
              </a:rPr>
              <a:t> </a:t>
            </a:r>
            <a:r>
              <a:rPr lang="en-US" altLang="zh-CN" b="1" dirty="0">
                <a:latin typeface="Garamond" panose="02020404030301010803" pitchFamily="18" charset="0"/>
              </a:rPr>
              <a:t>consider</a:t>
            </a:r>
            <a:r>
              <a:rPr lang="zh-CN" altLang="en-US" b="1" dirty="0">
                <a:latin typeface="Garamond" panose="02020404030301010803" pitchFamily="18" charset="0"/>
              </a:rPr>
              <a:t> </a:t>
            </a:r>
            <a:r>
              <a:rPr lang="en-US" altLang="zh-CN" b="1" dirty="0">
                <a:latin typeface="Garamond" panose="02020404030301010803" pitchFamily="18" charset="0"/>
              </a:rPr>
              <a:t>the</a:t>
            </a:r>
            <a:r>
              <a:rPr lang="zh-CN" altLang="en-US" b="1" dirty="0">
                <a:latin typeface="Garamond" panose="02020404030301010803" pitchFamily="18" charset="0"/>
              </a:rPr>
              <a:t> </a:t>
            </a:r>
            <a:r>
              <a:rPr lang="en-US" altLang="zh-CN" b="1" dirty="0">
                <a:latin typeface="Garamond" panose="02020404030301010803" pitchFamily="18" charset="0"/>
              </a:rPr>
              <a:t>punctuation?</a:t>
            </a:r>
            <a:r>
              <a:rPr lang="zh-CN" altLang="en-US" b="1" dirty="0">
                <a:latin typeface="Garamond" panose="02020404030301010803" pitchFamily="18" charset="0"/>
              </a:rPr>
              <a:t> </a:t>
            </a:r>
            <a:endParaRPr lang="en-US" altLang="zh-CN" b="1" dirty="0">
              <a:latin typeface="Garamond" panose="02020404030301010803" pitchFamily="18" charset="0"/>
            </a:endParaRPr>
          </a:p>
          <a:p>
            <a:pPr lvl="2"/>
            <a:r>
              <a:rPr lang="en-US" altLang="zh-CN" b="1" dirty="0">
                <a:latin typeface="Garamond" panose="02020404030301010803" pitchFamily="18" charset="0"/>
              </a:rPr>
              <a:t>In</a:t>
            </a:r>
            <a:r>
              <a:rPr lang="zh-CN" altLang="en-US" b="1" dirty="0">
                <a:latin typeface="Garamond" panose="02020404030301010803" pitchFamily="18" charset="0"/>
              </a:rPr>
              <a:t> </a:t>
            </a:r>
            <a:r>
              <a:rPr lang="en-US" altLang="zh-CN" b="1" dirty="0">
                <a:latin typeface="Garamond" panose="02020404030301010803" pitchFamily="18" charset="0"/>
              </a:rPr>
              <a:t>most</a:t>
            </a:r>
            <a:r>
              <a:rPr lang="zh-CN" altLang="en-US" b="1" dirty="0">
                <a:latin typeface="Garamond" panose="02020404030301010803" pitchFamily="18" charset="0"/>
              </a:rPr>
              <a:t> </a:t>
            </a:r>
            <a:r>
              <a:rPr lang="en-US" altLang="zh-CN" b="1" dirty="0">
                <a:latin typeface="Garamond" panose="02020404030301010803" pitchFamily="18" charset="0"/>
              </a:rPr>
              <a:t>cases,</a:t>
            </a:r>
            <a:r>
              <a:rPr lang="zh-CN" altLang="en-US" b="1" dirty="0">
                <a:latin typeface="Garamond" panose="02020404030301010803" pitchFamily="18" charset="0"/>
              </a:rPr>
              <a:t> </a:t>
            </a:r>
            <a:r>
              <a:rPr lang="en-US" altLang="zh-CN" b="1" dirty="0">
                <a:latin typeface="Garamond" panose="02020404030301010803" pitchFamily="18" charset="0"/>
              </a:rPr>
              <a:t>we</a:t>
            </a:r>
            <a:r>
              <a:rPr lang="zh-CN" altLang="en-US" b="1" dirty="0">
                <a:latin typeface="Garamond" panose="02020404030301010803" pitchFamily="18" charset="0"/>
              </a:rPr>
              <a:t> </a:t>
            </a:r>
            <a:r>
              <a:rPr lang="en-US" altLang="zh-CN" b="1" dirty="0">
                <a:latin typeface="Garamond" panose="02020404030301010803" pitchFamily="18" charset="0"/>
              </a:rPr>
              <a:t>ignore</a:t>
            </a:r>
            <a:r>
              <a:rPr lang="zh-CN" altLang="en-US" b="1" dirty="0">
                <a:latin typeface="Garamond" panose="02020404030301010803" pitchFamily="18" charset="0"/>
              </a:rPr>
              <a:t> </a:t>
            </a:r>
            <a:r>
              <a:rPr lang="en-US" altLang="zh-CN" b="1" dirty="0">
                <a:latin typeface="Garamond" panose="02020404030301010803" pitchFamily="18" charset="0"/>
              </a:rPr>
              <a:t>punctuations.</a:t>
            </a:r>
            <a:r>
              <a:rPr lang="zh-CN" altLang="en-US" b="1" dirty="0">
                <a:latin typeface="Garamond" panose="02020404030301010803" pitchFamily="18" charset="0"/>
              </a:rPr>
              <a:t> </a:t>
            </a:r>
            <a:r>
              <a:rPr lang="en-US" altLang="zh-CN" b="1" dirty="0">
                <a:latin typeface="Garamond" panose="02020404030301010803" pitchFamily="18" charset="0"/>
              </a:rPr>
              <a:t>What</a:t>
            </a:r>
            <a:r>
              <a:rPr lang="zh-CN" altLang="en-US" b="1" dirty="0">
                <a:latin typeface="Garamond" panose="02020404030301010803" pitchFamily="18" charset="0"/>
              </a:rPr>
              <a:t> </a:t>
            </a:r>
            <a:r>
              <a:rPr lang="en-US" altLang="zh-CN" b="1" dirty="0">
                <a:latin typeface="Garamond" panose="02020404030301010803" pitchFamily="18" charset="0"/>
              </a:rPr>
              <a:t>consequences</a:t>
            </a:r>
            <a:r>
              <a:rPr lang="zh-CN" altLang="en-US" b="1" dirty="0">
                <a:latin typeface="Garamond" panose="02020404030301010803" pitchFamily="18" charset="0"/>
              </a:rPr>
              <a:t> </a:t>
            </a:r>
            <a:r>
              <a:rPr lang="en-US" altLang="zh-CN" b="1" dirty="0">
                <a:latin typeface="Garamond" panose="02020404030301010803" pitchFamily="18" charset="0"/>
              </a:rPr>
              <a:t>might</a:t>
            </a:r>
            <a:r>
              <a:rPr lang="zh-CN" altLang="en-US" b="1" dirty="0">
                <a:latin typeface="Garamond" panose="02020404030301010803" pitchFamily="18" charset="0"/>
              </a:rPr>
              <a:t> </a:t>
            </a:r>
            <a:r>
              <a:rPr lang="en-US" altLang="zh-CN" b="1" dirty="0">
                <a:latin typeface="Garamond" panose="02020404030301010803" pitchFamily="18" charset="0"/>
              </a:rPr>
              <a:t>occur?</a:t>
            </a:r>
          </a:p>
          <a:p>
            <a:pPr lvl="2"/>
            <a:endParaRPr lang="en-US" altLang="zh-CN" b="1" dirty="0">
              <a:latin typeface="Garamond" panose="02020404030301010803" pitchFamily="18" charset="0"/>
            </a:endParaRPr>
          </a:p>
        </p:txBody>
      </p:sp>
    </p:spTree>
    <p:extLst>
      <p:ext uri="{BB962C8B-B14F-4D97-AF65-F5344CB8AC3E}">
        <p14:creationId xmlns:p14="http://schemas.microsoft.com/office/powerpoint/2010/main" val="49439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F49E-40C4-7C4B-A124-CBB1A4E8674E}"/>
              </a:ext>
            </a:extLst>
          </p:cNvPr>
          <p:cNvSpPr>
            <a:spLocks noGrp="1"/>
          </p:cNvSpPr>
          <p:nvPr>
            <p:ph type="title"/>
          </p:nvPr>
        </p:nvSpPr>
        <p:spPr/>
        <p:txBody>
          <a:bodyPr>
            <a:noAutofit/>
          </a:bodyPr>
          <a:lstStyle/>
          <a:p>
            <a:r>
              <a:rPr lang="en-US" altLang="zh-CN" sz="3200" dirty="0"/>
              <a:t>How</a:t>
            </a:r>
            <a:r>
              <a:rPr lang="zh-CN" altLang="en-US" sz="3200" dirty="0"/>
              <a:t> </a:t>
            </a:r>
            <a:r>
              <a:rPr lang="en-US" altLang="zh-CN" sz="3200" dirty="0"/>
              <a:t>to</a:t>
            </a:r>
            <a:r>
              <a:rPr lang="zh-CN" altLang="en-US" sz="3200" dirty="0"/>
              <a:t> </a:t>
            </a:r>
            <a:r>
              <a:rPr lang="en-US" altLang="zh-CN" sz="3200" dirty="0"/>
              <a:t>reduce</a:t>
            </a:r>
            <a:r>
              <a:rPr lang="zh-CN" altLang="en-US" sz="3200" dirty="0"/>
              <a:t> </a:t>
            </a:r>
            <a:r>
              <a:rPr lang="en-US" altLang="zh-CN" sz="3200" dirty="0"/>
              <a:t>the</a:t>
            </a:r>
            <a:r>
              <a:rPr lang="zh-CN" altLang="en-US" sz="3200" dirty="0"/>
              <a:t> </a:t>
            </a:r>
            <a:r>
              <a:rPr lang="en-US" altLang="zh-CN" sz="3200" dirty="0"/>
              <a:t>word</a:t>
            </a:r>
            <a:r>
              <a:rPr lang="zh-CN" altLang="en-US" sz="3200" dirty="0"/>
              <a:t> </a:t>
            </a:r>
            <a:r>
              <a:rPr lang="en-US" altLang="zh-CN" sz="3200" dirty="0"/>
              <a:t>dimensionality?</a:t>
            </a:r>
            <a:endParaRPr lang="en-US" sz="3200" dirty="0"/>
          </a:p>
        </p:txBody>
      </p:sp>
      <p:sp>
        <p:nvSpPr>
          <p:cNvPr id="3" name="Content Placeholder 2">
            <a:extLst>
              <a:ext uri="{FF2B5EF4-FFF2-40B4-BE49-F238E27FC236}">
                <a16:creationId xmlns:a16="http://schemas.microsoft.com/office/drawing/2014/main" id="{F473E029-C272-3943-A52B-DD9098949ADA}"/>
              </a:ext>
            </a:extLst>
          </p:cNvPr>
          <p:cNvSpPr>
            <a:spLocks noGrp="1"/>
          </p:cNvSpPr>
          <p:nvPr>
            <p:ph idx="1"/>
          </p:nvPr>
        </p:nvSpPr>
        <p:spPr/>
        <p:txBody>
          <a:bodyPr>
            <a:normAutofit/>
          </a:bodyPr>
          <a:lstStyle/>
          <a:p>
            <a:r>
              <a:rPr lang="en-US" altLang="zh-CN" b="1" dirty="0">
                <a:latin typeface="Garamond" panose="02020404030301010803" pitchFamily="18" charset="0"/>
              </a:rPr>
              <a:t>Text</a:t>
            </a:r>
            <a:r>
              <a:rPr lang="zh-CN" altLang="en-US" b="1" dirty="0">
                <a:latin typeface="Garamond" panose="02020404030301010803" pitchFamily="18" charset="0"/>
              </a:rPr>
              <a:t> </a:t>
            </a:r>
            <a:r>
              <a:rPr lang="en-US" altLang="zh-CN" b="1" dirty="0">
                <a:latin typeface="Garamond" panose="02020404030301010803" pitchFamily="18" charset="0"/>
              </a:rPr>
              <a:t>processing</a:t>
            </a:r>
          </a:p>
          <a:p>
            <a:pPr lvl="1"/>
            <a:r>
              <a:rPr lang="en-US" altLang="zh-CN" b="1" dirty="0">
                <a:latin typeface="Garamond" panose="02020404030301010803" pitchFamily="18" charset="0"/>
              </a:rPr>
              <a:t>Stemming;</a:t>
            </a:r>
            <a:r>
              <a:rPr lang="zh-CN" altLang="en-US" b="1" dirty="0">
                <a:latin typeface="Garamond" panose="02020404030301010803" pitchFamily="18" charset="0"/>
              </a:rPr>
              <a:t> </a:t>
            </a:r>
            <a:endParaRPr lang="en-US" altLang="zh-CN" b="1" dirty="0">
              <a:latin typeface="Garamond" panose="02020404030301010803" pitchFamily="18" charset="0"/>
            </a:endParaRPr>
          </a:p>
          <a:p>
            <a:pPr lvl="2"/>
            <a:r>
              <a:rPr lang="en-US" altLang="zh-CN" b="1" dirty="0">
                <a:latin typeface="Garamond" panose="02020404030301010803" pitchFamily="18" charset="0"/>
              </a:rPr>
              <a:t>Why</a:t>
            </a:r>
            <a:r>
              <a:rPr lang="zh-CN" altLang="en-US" b="1" dirty="0">
                <a:latin typeface="Garamond" panose="02020404030301010803" pitchFamily="18" charset="0"/>
              </a:rPr>
              <a:t> </a:t>
            </a:r>
            <a:r>
              <a:rPr lang="en-US" altLang="zh-CN" b="1" dirty="0">
                <a:latin typeface="Garamond" panose="02020404030301010803" pitchFamily="18" charset="0"/>
              </a:rPr>
              <a:t>stem?</a:t>
            </a:r>
            <a:r>
              <a:rPr lang="zh-CN" altLang="en-US" b="1" dirty="0">
                <a:latin typeface="Garamond" panose="02020404030301010803" pitchFamily="18" charset="0"/>
              </a:rPr>
              <a:t> </a:t>
            </a:r>
            <a:endParaRPr lang="en-US" altLang="zh-CN" b="1" dirty="0">
              <a:latin typeface="Garamond" panose="02020404030301010803" pitchFamily="18" charset="0"/>
            </a:endParaRPr>
          </a:p>
          <a:p>
            <a:pPr marL="914400" lvl="2" indent="0">
              <a:buNone/>
            </a:pPr>
            <a:r>
              <a:rPr lang="en-US" altLang="zh-CN" b="1" dirty="0">
                <a:latin typeface="Garamond" panose="02020404030301010803" pitchFamily="18" charset="0"/>
              </a:rPr>
              <a:t>	</a:t>
            </a:r>
            <a:r>
              <a:rPr lang="en-US" altLang="zh-CN" b="1" dirty="0" err="1">
                <a:latin typeface="Garamond" panose="02020404030301010803" pitchFamily="18" charset="0"/>
              </a:rPr>
              <a:t>Eg</a:t>
            </a:r>
            <a:r>
              <a:rPr lang="en-US" altLang="zh-CN" b="1" dirty="0">
                <a:latin typeface="Garamond" panose="02020404030301010803" pitchFamily="18" charset="0"/>
              </a:rPr>
              <a:t>:</a:t>
            </a:r>
            <a:r>
              <a:rPr lang="zh-CN" altLang="en-US" b="1" dirty="0">
                <a:latin typeface="Garamond" panose="02020404030301010803" pitchFamily="18" charset="0"/>
              </a:rPr>
              <a:t> </a:t>
            </a:r>
            <a:r>
              <a:rPr lang="en-US" altLang="en-US" dirty="0">
                <a:solidFill>
                  <a:srgbClr val="000000"/>
                </a:solidFill>
                <a:latin typeface="Arial" panose="020B0604020202020204" pitchFamily="34" charset="0"/>
                <a:ea typeface="Times" pitchFamily="2" charset="0"/>
              </a:rPr>
              <a:t>car, cars, car‘s, cars’ </a:t>
            </a:r>
            <a:r>
              <a:rPr lang="zh-CN" altLang="en-US" dirty="0">
                <a:solidFill>
                  <a:srgbClr val="000000"/>
                </a:solidFill>
                <a:latin typeface="Arial" panose="020B0604020202020204" pitchFamily="34" charset="0"/>
                <a:ea typeface="Times" pitchFamily="2" charset="0"/>
              </a:rPr>
              <a:t> </a:t>
            </a:r>
            <a:r>
              <a:rPr lang="en-US" altLang="zh-CN" dirty="0">
                <a:solidFill>
                  <a:srgbClr val="000000"/>
                </a:solidFill>
                <a:latin typeface="Arial" panose="020B0604020202020204" pitchFamily="34" charset="0"/>
                <a:ea typeface="Times" pitchFamily="2" charset="0"/>
                <a:sym typeface="Wingdings" pitchFamily="2" charset="2"/>
              </a:rPr>
              <a:t></a:t>
            </a:r>
            <a:r>
              <a:rPr lang="zh-CN" altLang="en-US" dirty="0">
                <a:solidFill>
                  <a:srgbClr val="000000"/>
                </a:solidFill>
                <a:latin typeface="Arial" panose="020B0604020202020204" pitchFamily="34" charset="0"/>
                <a:ea typeface="Times" pitchFamily="2" charset="0"/>
                <a:sym typeface="Wingdings" pitchFamily="2" charset="2"/>
              </a:rPr>
              <a:t> </a:t>
            </a:r>
            <a:r>
              <a:rPr lang="en-US" altLang="en-US" dirty="0">
                <a:solidFill>
                  <a:srgbClr val="000000"/>
                </a:solidFill>
                <a:latin typeface="Arial" panose="020B0604020202020204" pitchFamily="34" charset="0"/>
                <a:ea typeface="Times" pitchFamily="2" charset="0"/>
              </a:rPr>
              <a:t>car</a:t>
            </a:r>
          </a:p>
          <a:p>
            <a:pPr marL="914400" lvl="2" indent="0">
              <a:buNone/>
            </a:pPr>
            <a:r>
              <a:rPr lang="en-US" altLang="zh-CN" dirty="0">
                <a:solidFill>
                  <a:srgbClr val="000000"/>
                </a:solidFill>
                <a:latin typeface="Arial" panose="020B0604020202020204" pitchFamily="34" charset="0"/>
              </a:rPr>
              <a:t>	</a:t>
            </a:r>
            <a:r>
              <a:rPr lang="en-US" altLang="zh-CN" dirty="0" err="1">
                <a:solidFill>
                  <a:srgbClr val="000000"/>
                </a:solidFill>
                <a:latin typeface="Arial" panose="020B0604020202020204" pitchFamily="34" charset="0"/>
              </a:rPr>
              <a:t>eg</a:t>
            </a:r>
            <a:r>
              <a:rPr lang="en-US" altLang="zh-CN" dirty="0">
                <a:solidFill>
                  <a:srgbClr val="000000"/>
                </a:solidFill>
                <a:latin typeface="Arial" panose="020B0604020202020204" pitchFamily="34" charset="0"/>
              </a:rPr>
              <a:t>:</a:t>
            </a:r>
            <a:r>
              <a:rPr lang="zh-CN" altLang="en-US"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am,</a:t>
            </a:r>
            <a:r>
              <a:rPr lang="zh-CN" altLang="en-US"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is,</a:t>
            </a:r>
            <a:r>
              <a:rPr lang="zh-CN" altLang="en-US"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are</a:t>
            </a:r>
            <a:r>
              <a:rPr lang="zh-CN" altLang="en-US"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sym typeface="Wingdings" pitchFamily="2" charset="2"/>
              </a:rPr>
              <a:t></a:t>
            </a:r>
            <a:r>
              <a:rPr lang="zh-CN" altLang="en-US" dirty="0">
                <a:solidFill>
                  <a:srgbClr val="000000"/>
                </a:solidFill>
                <a:latin typeface="Arial" panose="020B0604020202020204" pitchFamily="34" charset="0"/>
                <a:sym typeface="Wingdings" pitchFamily="2" charset="2"/>
              </a:rPr>
              <a:t> </a:t>
            </a:r>
            <a:r>
              <a:rPr lang="en-US" altLang="zh-CN" dirty="0">
                <a:solidFill>
                  <a:srgbClr val="000000"/>
                </a:solidFill>
                <a:latin typeface="Arial" panose="020B0604020202020204" pitchFamily="34" charset="0"/>
                <a:sym typeface="Wingdings" pitchFamily="2" charset="2"/>
              </a:rPr>
              <a:t>be</a:t>
            </a:r>
            <a:r>
              <a:rPr lang="zh-CN" altLang="en-US" b="1" dirty="0">
                <a:latin typeface="Garamond" panose="02020404030301010803" pitchFamily="18" charset="0"/>
              </a:rPr>
              <a:t> </a:t>
            </a:r>
            <a:endParaRPr lang="en-US" altLang="zh-CN" b="1" dirty="0">
              <a:latin typeface="Garamond" panose="02020404030301010803" pitchFamily="18" charset="0"/>
            </a:endParaRPr>
          </a:p>
        </p:txBody>
      </p:sp>
      <p:pic>
        <p:nvPicPr>
          <p:cNvPr id="1026" name="Picture 2" descr="$\Rightarrow$">
            <a:extLst>
              <a:ext uri="{FF2B5EF4-FFF2-40B4-BE49-F238E27FC236}">
                <a16:creationId xmlns:a16="http://schemas.microsoft.com/office/drawing/2014/main" id="{F8FA3DD6-B669-2142-AE81-A5612652A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25" y="-136525"/>
            <a:ext cx="266700" cy="17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036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F49E-40C4-7C4B-A124-CBB1A4E8674E}"/>
              </a:ext>
            </a:extLst>
          </p:cNvPr>
          <p:cNvSpPr>
            <a:spLocks noGrp="1"/>
          </p:cNvSpPr>
          <p:nvPr>
            <p:ph type="title"/>
          </p:nvPr>
        </p:nvSpPr>
        <p:spPr/>
        <p:txBody>
          <a:bodyPr>
            <a:noAutofit/>
          </a:bodyPr>
          <a:lstStyle/>
          <a:p>
            <a:r>
              <a:rPr lang="en-US" altLang="zh-CN" sz="3200" dirty="0"/>
              <a:t>How</a:t>
            </a:r>
            <a:r>
              <a:rPr lang="zh-CN" altLang="en-US" sz="3200" dirty="0"/>
              <a:t> </a:t>
            </a:r>
            <a:r>
              <a:rPr lang="en-US" altLang="zh-CN" sz="3200" dirty="0"/>
              <a:t>to</a:t>
            </a:r>
            <a:r>
              <a:rPr lang="zh-CN" altLang="en-US" sz="3200" dirty="0"/>
              <a:t> </a:t>
            </a:r>
            <a:r>
              <a:rPr lang="en-US" altLang="zh-CN" sz="3200" dirty="0"/>
              <a:t>reduce</a:t>
            </a:r>
            <a:r>
              <a:rPr lang="zh-CN" altLang="en-US" sz="3200" dirty="0"/>
              <a:t> </a:t>
            </a:r>
            <a:r>
              <a:rPr lang="en-US" altLang="zh-CN" sz="3200" dirty="0"/>
              <a:t>the</a:t>
            </a:r>
            <a:r>
              <a:rPr lang="zh-CN" altLang="en-US" sz="3200" dirty="0"/>
              <a:t> </a:t>
            </a:r>
            <a:r>
              <a:rPr lang="en-US" altLang="zh-CN" sz="3200" dirty="0"/>
              <a:t>word</a:t>
            </a:r>
            <a:r>
              <a:rPr lang="zh-CN" altLang="en-US" sz="3200" dirty="0"/>
              <a:t> </a:t>
            </a:r>
            <a:r>
              <a:rPr lang="en-US" altLang="zh-CN" sz="3200" dirty="0"/>
              <a:t>dimensionality?</a:t>
            </a:r>
            <a:endParaRPr lang="en-US" sz="3200" dirty="0"/>
          </a:p>
        </p:txBody>
      </p:sp>
      <p:sp>
        <p:nvSpPr>
          <p:cNvPr id="3" name="Content Placeholder 2">
            <a:extLst>
              <a:ext uri="{FF2B5EF4-FFF2-40B4-BE49-F238E27FC236}">
                <a16:creationId xmlns:a16="http://schemas.microsoft.com/office/drawing/2014/main" id="{F473E029-C272-3943-A52B-DD9098949ADA}"/>
              </a:ext>
            </a:extLst>
          </p:cNvPr>
          <p:cNvSpPr>
            <a:spLocks noGrp="1"/>
          </p:cNvSpPr>
          <p:nvPr>
            <p:ph idx="1"/>
          </p:nvPr>
        </p:nvSpPr>
        <p:spPr/>
        <p:txBody>
          <a:bodyPr>
            <a:normAutofit fontScale="85000" lnSpcReduction="10000"/>
          </a:bodyPr>
          <a:lstStyle/>
          <a:p>
            <a:r>
              <a:rPr lang="en-US" altLang="zh-CN" b="1" dirty="0">
                <a:latin typeface="Garamond" panose="02020404030301010803" pitchFamily="18" charset="0"/>
              </a:rPr>
              <a:t>Text</a:t>
            </a:r>
            <a:r>
              <a:rPr lang="zh-CN" altLang="en-US" b="1" dirty="0">
                <a:latin typeface="Garamond" panose="02020404030301010803" pitchFamily="18" charset="0"/>
              </a:rPr>
              <a:t> </a:t>
            </a:r>
            <a:r>
              <a:rPr lang="en-US" altLang="zh-CN" b="1" dirty="0">
                <a:latin typeface="Garamond" panose="02020404030301010803" pitchFamily="18" charset="0"/>
              </a:rPr>
              <a:t>processing</a:t>
            </a:r>
          </a:p>
          <a:p>
            <a:pPr lvl="1"/>
            <a:r>
              <a:rPr lang="en-US" altLang="zh-CN" b="1" dirty="0">
                <a:latin typeface="Garamond" panose="02020404030301010803" pitchFamily="18" charset="0"/>
              </a:rPr>
              <a:t>Stemming;</a:t>
            </a:r>
            <a:r>
              <a:rPr lang="zh-CN" altLang="en-US" b="1" dirty="0">
                <a:latin typeface="Garamond" panose="02020404030301010803" pitchFamily="18" charset="0"/>
              </a:rPr>
              <a:t> </a:t>
            </a:r>
            <a:endParaRPr lang="en-US" altLang="zh-CN" dirty="0">
              <a:latin typeface="Garamond" panose="02020404030301010803" pitchFamily="18" charset="0"/>
            </a:endParaRPr>
          </a:p>
          <a:p>
            <a:pPr lvl="2"/>
            <a:r>
              <a:rPr lang="en-US" altLang="zh-CN" sz="2800" b="1" dirty="0">
                <a:latin typeface="Garamond" panose="02020404030301010803" pitchFamily="18" charset="0"/>
              </a:rPr>
              <a:t>Stemming</a:t>
            </a:r>
            <a:r>
              <a:rPr lang="zh-CN" altLang="en-US" sz="2800" b="1" dirty="0">
                <a:latin typeface="Garamond" panose="02020404030301010803" pitchFamily="18" charset="0"/>
              </a:rPr>
              <a:t> </a:t>
            </a:r>
            <a:r>
              <a:rPr lang="en-US" altLang="zh-CN" sz="2800" b="1" dirty="0">
                <a:latin typeface="Garamond" panose="02020404030301010803" pitchFamily="18" charset="0"/>
              </a:rPr>
              <a:t>vs</a:t>
            </a:r>
            <a:r>
              <a:rPr lang="zh-CN" altLang="en-US" sz="2800" b="1" dirty="0">
                <a:latin typeface="Garamond" panose="02020404030301010803" pitchFamily="18" charset="0"/>
              </a:rPr>
              <a:t> </a:t>
            </a:r>
            <a:r>
              <a:rPr lang="en-US" altLang="zh-CN" sz="2800" b="1" dirty="0">
                <a:latin typeface="Garamond" panose="02020404030301010803" pitchFamily="18" charset="0"/>
              </a:rPr>
              <a:t>lemmatization?</a:t>
            </a:r>
            <a:endParaRPr lang="en-US" altLang="zh-CN" sz="2600" b="1" dirty="0">
              <a:latin typeface="Garamond" panose="02020404030301010803" pitchFamily="18" charset="0"/>
            </a:endParaRPr>
          </a:p>
          <a:p>
            <a:pPr lvl="2"/>
            <a:r>
              <a:rPr lang="en-US" sz="2600" i="1" dirty="0"/>
              <a:t>Stemming</a:t>
            </a:r>
            <a:r>
              <a:rPr lang="en-US" sz="2600" dirty="0"/>
              <a:t> usually refers to a crude heuristic process that chops off the ends of words in the hope of achieving this goal correctly most of the time, and often includes the removal of derivational affixes.</a:t>
            </a:r>
          </a:p>
          <a:p>
            <a:pPr lvl="2"/>
            <a:r>
              <a:rPr lang="en-US" sz="2600" i="1" dirty="0"/>
              <a:t>L</a:t>
            </a:r>
            <a:r>
              <a:rPr lang="en-US" altLang="zh-CN" sz="2600" i="1" dirty="0"/>
              <a:t>emma</a:t>
            </a:r>
            <a:r>
              <a:rPr lang="zh-CN" altLang="en-US" sz="2600" i="1" dirty="0"/>
              <a:t> </a:t>
            </a:r>
            <a:r>
              <a:rPr lang="en-US" altLang="zh-CN" sz="2600" i="1" dirty="0"/>
              <a:t>(l</a:t>
            </a:r>
            <a:r>
              <a:rPr lang="en-US" sz="2600" i="1" dirty="0"/>
              <a:t>emmatization</a:t>
            </a:r>
            <a:r>
              <a:rPr lang="en-US" altLang="zh-CN" sz="2600" i="1" dirty="0"/>
              <a:t>)</a:t>
            </a:r>
            <a:r>
              <a:rPr lang="en-US" sz="2600" dirty="0"/>
              <a:t> usually refers to doing things properly with the use of a vocabulary and morphological analysis of words, normally aiming to remove inflectional endings only and to return the base or dictionary form of a word</a:t>
            </a:r>
            <a:r>
              <a:rPr lang="en-US" altLang="zh-CN" sz="2600" dirty="0"/>
              <a:t>.</a:t>
            </a:r>
            <a:endParaRPr lang="en-US" altLang="zh-CN" sz="2600" b="1" dirty="0">
              <a:latin typeface="Garamond" panose="02020404030301010803" pitchFamily="18" charset="0"/>
            </a:endParaRPr>
          </a:p>
        </p:txBody>
      </p:sp>
      <p:pic>
        <p:nvPicPr>
          <p:cNvPr id="1026" name="Picture 2" descr="$\Rightarrow$">
            <a:extLst>
              <a:ext uri="{FF2B5EF4-FFF2-40B4-BE49-F238E27FC236}">
                <a16:creationId xmlns:a16="http://schemas.microsoft.com/office/drawing/2014/main" id="{F8FA3DD6-B669-2142-AE81-A5612652A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25" y="-136525"/>
            <a:ext cx="266700" cy="17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598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F49E-40C4-7C4B-A124-CBB1A4E8674E}"/>
              </a:ext>
            </a:extLst>
          </p:cNvPr>
          <p:cNvSpPr>
            <a:spLocks noGrp="1"/>
          </p:cNvSpPr>
          <p:nvPr>
            <p:ph type="title"/>
          </p:nvPr>
        </p:nvSpPr>
        <p:spPr/>
        <p:txBody>
          <a:bodyPr>
            <a:noAutofit/>
          </a:bodyPr>
          <a:lstStyle/>
          <a:p>
            <a:r>
              <a:rPr lang="en-US" altLang="zh-CN" sz="3200" dirty="0"/>
              <a:t>How</a:t>
            </a:r>
            <a:r>
              <a:rPr lang="zh-CN" altLang="en-US" sz="3200" dirty="0"/>
              <a:t> </a:t>
            </a:r>
            <a:r>
              <a:rPr lang="en-US" altLang="zh-CN" sz="3200" dirty="0"/>
              <a:t>to</a:t>
            </a:r>
            <a:r>
              <a:rPr lang="zh-CN" altLang="en-US" sz="3200" dirty="0"/>
              <a:t> </a:t>
            </a:r>
            <a:r>
              <a:rPr lang="en-US" altLang="zh-CN" sz="3200" dirty="0"/>
              <a:t>reduce</a:t>
            </a:r>
            <a:r>
              <a:rPr lang="zh-CN" altLang="en-US" sz="3200" dirty="0"/>
              <a:t> </a:t>
            </a:r>
            <a:r>
              <a:rPr lang="en-US" altLang="zh-CN" sz="3200" dirty="0"/>
              <a:t>the</a:t>
            </a:r>
            <a:r>
              <a:rPr lang="zh-CN" altLang="en-US" sz="3200" dirty="0"/>
              <a:t> </a:t>
            </a:r>
            <a:r>
              <a:rPr lang="en-US" altLang="zh-CN" sz="3200" dirty="0"/>
              <a:t>word</a:t>
            </a:r>
            <a:r>
              <a:rPr lang="zh-CN" altLang="en-US" sz="3200" dirty="0"/>
              <a:t> </a:t>
            </a:r>
            <a:r>
              <a:rPr lang="en-US" altLang="zh-CN" sz="3200" dirty="0"/>
              <a:t>dimensionality?</a:t>
            </a:r>
            <a:endParaRPr lang="en-US" sz="3200" dirty="0"/>
          </a:p>
        </p:txBody>
      </p:sp>
      <p:sp>
        <p:nvSpPr>
          <p:cNvPr id="3" name="Content Placeholder 2">
            <a:extLst>
              <a:ext uri="{FF2B5EF4-FFF2-40B4-BE49-F238E27FC236}">
                <a16:creationId xmlns:a16="http://schemas.microsoft.com/office/drawing/2014/main" id="{F473E029-C272-3943-A52B-DD9098949ADA}"/>
              </a:ext>
            </a:extLst>
          </p:cNvPr>
          <p:cNvSpPr>
            <a:spLocks noGrp="1"/>
          </p:cNvSpPr>
          <p:nvPr>
            <p:ph idx="1"/>
          </p:nvPr>
        </p:nvSpPr>
        <p:spPr>
          <a:xfrm>
            <a:off x="457200" y="1600200"/>
            <a:ext cx="8229600" cy="3158067"/>
          </a:xfrm>
        </p:spPr>
        <p:txBody>
          <a:bodyPr>
            <a:normAutofit/>
          </a:bodyPr>
          <a:lstStyle/>
          <a:p>
            <a:r>
              <a:rPr lang="en-US" altLang="zh-CN" b="1" dirty="0">
                <a:latin typeface="Garamond" panose="02020404030301010803" pitchFamily="18" charset="0"/>
              </a:rPr>
              <a:t>Text</a:t>
            </a:r>
            <a:r>
              <a:rPr lang="zh-CN" altLang="en-US" b="1" dirty="0">
                <a:latin typeface="Garamond" panose="02020404030301010803" pitchFamily="18" charset="0"/>
              </a:rPr>
              <a:t> </a:t>
            </a:r>
            <a:r>
              <a:rPr lang="en-US" altLang="zh-CN" b="1" dirty="0">
                <a:latin typeface="Garamond" panose="02020404030301010803" pitchFamily="18" charset="0"/>
              </a:rPr>
              <a:t>processing</a:t>
            </a:r>
          </a:p>
          <a:p>
            <a:pPr lvl="1"/>
            <a:r>
              <a:rPr lang="en-US" altLang="zh-CN" b="1" dirty="0">
                <a:latin typeface="Garamond" panose="02020404030301010803" pitchFamily="18" charset="0"/>
              </a:rPr>
              <a:t>Stemming;</a:t>
            </a:r>
            <a:r>
              <a:rPr lang="zh-CN" altLang="en-US" b="1" dirty="0">
                <a:latin typeface="Garamond" panose="02020404030301010803" pitchFamily="18" charset="0"/>
              </a:rPr>
              <a:t> </a:t>
            </a:r>
            <a:endParaRPr lang="en-US" altLang="zh-CN" b="1" dirty="0">
              <a:latin typeface="Garamond" panose="02020404030301010803" pitchFamily="18" charset="0"/>
            </a:endParaRPr>
          </a:p>
          <a:p>
            <a:pPr lvl="2"/>
            <a:r>
              <a:rPr lang="en-US" altLang="zh-CN" b="1" dirty="0">
                <a:latin typeface="Garamond" panose="02020404030301010803" pitchFamily="18" charset="0"/>
              </a:rPr>
              <a:t>different</a:t>
            </a:r>
            <a:r>
              <a:rPr lang="zh-CN" altLang="en-US" b="1" dirty="0">
                <a:latin typeface="Garamond" panose="02020404030301010803" pitchFamily="18" charset="0"/>
              </a:rPr>
              <a:t> </a:t>
            </a:r>
            <a:r>
              <a:rPr lang="en-US" altLang="zh-CN" b="1" dirty="0">
                <a:latin typeface="Garamond" panose="02020404030301010803" pitchFamily="18" charset="0"/>
              </a:rPr>
              <a:t>stemming</a:t>
            </a:r>
            <a:r>
              <a:rPr lang="zh-CN" altLang="en-US" b="1" dirty="0">
                <a:latin typeface="Garamond" panose="02020404030301010803" pitchFamily="18" charset="0"/>
              </a:rPr>
              <a:t> </a:t>
            </a:r>
            <a:r>
              <a:rPr lang="en-US" altLang="zh-CN" b="1" dirty="0">
                <a:latin typeface="Garamond" panose="02020404030301010803" pitchFamily="18" charset="0"/>
              </a:rPr>
              <a:t>algorithms.</a:t>
            </a:r>
          </a:p>
          <a:p>
            <a:pPr lvl="2"/>
            <a:endParaRPr lang="en-US" altLang="zh-CN" b="1" dirty="0">
              <a:latin typeface="Garamond" panose="02020404030301010803" pitchFamily="18" charset="0"/>
            </a:endParaRPr>
          </a:p>
        </p:txBody>
      </p:sp>
      <p:pic>
        <p:nvPicPr>
          <p:cNvPr id="1026" name="Picture 2" descr="$\Rightarrow$">
            <a:extLst>
              <a:ext uri="{FF2B5EF4-FFF2-40B4-BE49-F238E27FC236}">
                <a16:creationId xmlns:a16="http://schemas.microsoft.com/office/drawing/2014/main" id="{F8FA3DD6-B669-2142-AE81-A5612652A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25" y="-136525"/>
            <a:ext cx="2667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D36043C-F66D-2B4D-84F0-EAAC85169DBF}"/>
              </a:ext>
            </a:extLst>
          </p:cNvPr>
          <p:cNvPicPr>
            <a:picLocks noChangeAspect="1"/>
          </p:cNvPicPr>
          <p:nvPr/>
        </p:nvPicPr>
        <p:blipFill rotWithShape="1">
          <a:blip r:embed="rId4"/>
          <a:srcRect t="829" b="-1"/>
          <a:stretch/>
        </p:blipFill>
        <p:spPr>
          <a:xfrm>
            <a:off x="1871133" y="3808346"/>
            <a:ext cx="5638800" cy="1322453"/>
          </a:xfrm>
          <a:prstGeom prst="rect">
            <a:avLst/>
          </a:prstGeom>
          <a:ln>
            <a:solidFill>
              <a:schemeClr val="accent1"/>
            </a:solidFill>
          </a:ln>
        </p:spPr>
      </p:pic>
    </p:spTree>
    <p:extLst>
      <p:ext uri="{BB962C8B-B14F-4D97-AF65-F5344CB8AC3E}">
        <p14:creationId xmlns:p14="http://schemas.microsoft.com/office/powerpoint/2010/main" val="388819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F49E-40C4-7C4B-A124-CBB1A4E8674E}"/>
              </a:ext>
            </a:extLst>
          </p:cNvPr>
          <p:cNvSpPr>
            <a:spLocks noGrp="1"/>
          </p:cNvSpPr>
          <p:nvPr>
            <p:ph type="title"/>
          </p:nvPr>
        </p:nvSpPr>
        <p:spPr/>
        <p:txBody>
          <a:bodyPr>
            <a:noAutofit/>
          </a:bodyPr>
          <a:lstStyle/>
          <a:p>
            <a:r>
              <a:rPr lang="en-US" altLang="zh-CN" sz="3200" dirty="0"/>
              <a:t>How</a:t>
            </a:r>
            <a:r>
              <a:rPr lang="zh-CN" altLang="en-US" sz="3200" dirty="0"/>
              <a:t> </a:t>
            </a:r>
            <a:r>
              <a:rPr lang="en-US" altLang="zh-CN" sz="3200" dirty="0"/>
              <a:t>to</a:t>
            </a:r>
            <a:r>
              <a:rPr lang="zh-CN" altLang="en-US" sz="3200" dirty="0"/>
              <a:t> </a:t>
            </a:r>
            <a:r>
              <a:rPr lang="en-US" altLang="zh-CN" sz="3200" dirty="0"/>
              <a:t>reduce</a:t>
            </a:r>
            <a:r>
              <a:rPr lang="zh-CN" altLang="en-US" sz="3200" dirty="0"/>
              <a:t> </a:t>
            </a:r>
            <a:r>
              <a:rPr lang="en-US" altLang="zh-CN" sz="3200" dirty="0"/>
              <a:t>the</a:t>
            </a:r>
            <a:r>
              <a:rPr lang="zh-CN" altLang="en-US" sz="3200" dirty="0"/>
              <a:t> </a:t>
            </a:r>
            <a:r>
              <a:rPr lang="en-US" altLang="zh-CN" sz="3200" dirty="0"/>
              <a:t>word</a:t>
            </a:r>
            <a:r>
              <a:rPr lang="zh-CN" altLang="en-US" sz="3200" dirty="0"/>
              <a:t> </a:t>
            </a:r>
            <a:r>
              <a:rPr lang="en-US" altLang="zh-CN" sz="3200" dirty="0"/>
              <a:t>dimensionality?</a:t>
            </a:r>
            <a:endParaRPr lang="en-US" sz="3200" dirty="0"/>
          </a:p>
        </p:txBody>
      </p:sp>
      <p:sp>
        <p:nvSpPr>
          <p:cNvPr id="3" name="Content Placeholder 2">
            <a:extLst>
              <a:ext uri="{FF2B5EF4-FFF2-40B4-BE49-F238E27FC236}">
                <a16:creationId xmlns:a16="http://schemas.microsoft.com/office/drawing/2014/main" id="{F473E029-C272-3943-A52B-DD9098949ADA}"/>
              </a:ext>
            </a:extLst>
          </p:cNvPr>
          <p:cNvSpPr>
            <a:spLocks noGrp="1"/>
          </p:cNvSpPr>
          <p:nvPr>
            <p:ph idx="1"/>
          </p:nvPr>
        </p:nvSpPr>
        <p:spPr>
          <a:xfrm>
            <a:off x="457200" y="1600200"/>
            <a:ext cx="8229600" cy="3158067"/>
          </a:xfrm>
        </p:spPr>
        <p:txBody>
          <a:bodyPr>
            <a:normAutofit/>
          </a:bodyPr>
          <a:lstStyle/>
          <a:p>
            <a:r>
              <a:rPr lang="en-US" altLang="zh-CN" sz="2800" b="1" dirty="0">
                <a:latin typeface="Garamond" panose="02020404030301010803" pitchFamily="18" charset="0"/>
              </a:rPr>
              <a:t>Text</a:t>
            </a:r>
            <a:r>
              <a:rPr lang="zh-CN" altLang="en-US" sz="2800" b="1" dirty="0">
                <a:latin typeface="Garamond" panose="02020404030301010803" pitchFamily="18" charset="0"/>
              </a:rPr>
              <a:t> </a:t>
            </a:r>
            <a:r>
              <a:rPr lang="en-US" altLang="zh-CN" sz="2800" b="1" dirty="0">
                <a:latin typeface="Garamond" panose="02020404030301010803" pitchFamily="18" charset="0"/>
              </a:rPr>
              <a:t>processing</a:t>
            </a:r>
            <a:r>
              <a:rPr lang="zh-CN" altLang="en-US" sz="2800" b="1" dirty="0">
                <a:latin typeface="Garamond" panose="02020404030301010803" pitchFamily="18" charset="0"/>
              </a:rPr>
              <a:t> </a:t>
            </a:r>
            <a:r>
              <a:rPr lang="en-US" altLang="zh-CN" sz="2800" b="1" dirty="0">
                <a:latin typeface="Garamond" panose="02020404030301010803" pitchFamily="18" charset="0"/>
              </a:rPr>
              <a:t>(Stemming)</a:t>
            </a:r>
          </a:p>
          <a:p>
            <a:pPr lvl="2"/>
            <a:endParaRPr lang="en-US" altLang="zh-CN" sz="2000" b="1" dirty="0">
              <a:latin typeface="Garamond" panose="02020404030301010803" pitchFamily="18" charset="0"/>
            </a:endParaRPr>
          </a:p>
        </p:txBody>
      </p:sp>
      <p:pic>
        <p:nvPicPr>
          <p:cNvPr id="1026" name="Picture 2" descr="$\Rightarrow$">
            <a:extLst>
              <a:ext uri="{FF2B5EF4-FFF2-40B4-BE49-F238E27FC236}">
                <a16:creationId xmlns:a16="http://schemas.microsoft.com/office/drawing/2014/main" id="{F8FA3DD6-B669-2142-AE81-A5612652A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25" y="-136525"/>
            <a:ext cx="2667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35D3102-7246-834D-AD4B-79AD53C4368D}"/>
              </a:ext>
            </a:extLst>
          </p:cNvPr>
          <p:cNvPicPr>
            <a:picLocks noChangeAspect="1"/>
          </p:cNvPicPr>
          <p:nvPr/>
        </p:nvPicPr>
        <p:blipFill>
          <a:blip r:embed="rId4"/>
          <a:stretch>
            <a:fillRect/>
          </a:stretch>
        </p:blipFill>
        <p:spPr>
          <a:xfrm>
            <a:off x="1066800" y="2184401"/>
            <a:ext cx="7010400" cy="3606800"/>
          </a:xfrm>
          <a:prstGeom prst="rect">
            <a:avLst/>
          </a:prstGeom>
        </p:spPr>
      </p:pic>
    </p:spTree>
    <p:extLst>
      <p:ext uri="{BB962C8B-B14F-4D97-AF65-F5344CB8AC3E}">
        <p14:creationId xmlns:p14="http://schemas.microsoft.com/office/powerpoint/2010/main" val="3125109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3765-BA96-0449-AF70-BE25FCF2D6D3}"/>
              </a:ext>
            </a:extLst>
          </p:cNvPr>
          <p:cNvSpPr>
            <a:spLocks noGrp="1"/>
          </p:cNvSpPr>
          <p:nvPr>
            <p:ph type="title"/>
          </p:nvPr>
        </p:nvSpPr>
        <p:spPr/>
        <p:txBody>
          <a:bodyPr/>
          <a:lstStyle/>
          <a:p>
            <a:r>
              <a:rPr lang="en-US" altLang="zh-CN" dirty="0"/>
              <a:t>Pop-quiz</a:t>
            </a:r>
            <a:endParaRPr lang="en-US" dirty="0"/>
          </a:p>
        </p:txBody>
      </p:sp>
      <p:sp>
        <p:nvSpPr>
          <p:cNvPr id="3" name="Content Placeholder 2">
            <a:extLst>
              <a:ext uri="{FF2B5EF4-FFF2-40B4-BE49-F238E27FC236}">
                <a16:creationId xmlns:a16="http://schemas.microsoft.com/office/drawing/2014/main" id="{ECE4755A-F63C-4F43-B31B-618BE65F4A64}"/>
              </a:ext>
            </a:extLst>
          </p:cNvPr>
          <p:cNvSpPr>
            <a:spLocks noGrp="1"/>
          </p:cNvSpPr>
          <p:nvPr>
            <p:ph idx="1"/>
          </p:nvPr>
        </p:nvSpPr>
        <p:spPr/>
        <p:txBody>
          <a:bodyPr>
            <a:normAutofit/>
          </a:bodyPr>
          <a:lstStyle/>
          <a:p>
            <a:r>
              <a:rPr lang="en-US" dirty="0"/>
              <a:t>Are the following statements true or false?</a:t>
            </a:r>
          </a:p>
          <a:p>
            <a:pPr lvl="1"/>
            <a:r>
              <a:rPr lang="en-US" dirty="0"/>
              <a:t>Stemming increases the size of the vocabulary. </a:t>
            </a:r>
          </a:p>
          <a:p>
            <a:pPr lvl="1"/>
            <a:r>
              <a:rPr lang="en-US" dirty="0"/>
              <a:t>In a Boolean retrieval system, stemming never lowers precision.</a:t>
            </a:r>
          </a:p>
          <a:p>
            <a:pPr lvl="1"/>
            <a:r>
              <a:rPr lang="en-US" dirty="0"/>
              <a:t>In a Boolean retrieval system, stemming never lowers recall.</a:t>
            </a:r>
          </a:p>
          <a:p>
            <a:pPr lvl="1"/>
            <a:r>
              <a:rPr lang="en-US" altLang="zh-CN" dirty="0"/>
              <a:t>&lt;if</a:t>
            </a:r>
            <a:r>
              <a:rPr lang="zh-CN" altLang="en-US" dirty="0"/>
              <a:t> </a:t>
            </a:r>
            <a:r>
              <a:rPr lang="en-US" altLang="zh-CN" dirty="0"/>
              <a:t>example</a:t>
            </a:r>
            <a:r>
              <a:rPr lang="zh-CN" altLang="en-US" dirty="0"/>
              <a:t> </a:t>
            </a:r>
            <a:r>
              <a:rPr lang="en-US" altLang="zh-CN" dirty="0"/>
              <a:t>needed,</a:t>
            </a:r>
            <a:r>
              <a:rPr lang="zh-CN" altLang="en-US" dirty="0"/>
              <a:t> </a:t>
            </a:r>
            <a:r>
              <a:rPr lang="en-US" altLang="zh-CN" dirty="0"/>
              <a:t>go</a:t>
            </a:r>
            <a:r>
              <a:rPr lang="zh-CN" altLang="en-US" dirty="0"/>
              <a:t> </a:t>
            </a:r>
            <a:r>
              <a:rPr lang="en-US" altLang="zh-CN" dirty="0"/>
              <a:t>to</a:t>
            </a:r>
            <a:r>
              <a:rPr lang="zh-CN" altLang="en-US" dirty="0"/>
              <a:t> </a:t>
            </a:r>
            <a:r>
              <a:rPr lang="en-US" altLang="zh-CN" dirty="0"/>
              <a:t>page</a:t>
            </a:r>
            <a:r>
              <a:rPr lang="zh-CN" altLang="en-US" dirty="0"/>
              <a:t> </a:t>
            </a:r>
            <a:r>
              <a:rPr lang="en-US" altLang="zh-CN" dirty="0"/>
              <a:t>18&gt;</a:t>
            </a:r>
            <a:endParaRPr lang="en-US" dirty="0"/>
          </a:p>
        </p:txBody>
      </p:sp>
    </p:spTree>
    <p:extLst>
      <p:ext uri="{BB962C8B-B14F-4D97-AF65-F5344CB8AC3E}">
        <p14:creationId xmlns:p14="http://schemas.microsoft.com/office/powerpoint/2010/main" val="159287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F49E-40C4-7C4B-A124-CBB1A4E8674E}"/>
              </a:ext>
            </a:extLst>
          </p:cNvPr>
          <p:cNvSpPr>
            <a:spLocks noGrp="1"/>
          </p:cNvSpPr>
          <p:nvPr>
            <p:ph type="title"/>
          </p:nvPr>
        </p:nvSpPr>
        <p:spPr/>
        <p:txBody>
          <a:bodyPr>
            <a:noAutofit/>
          </a:bodyPr>
          <a:lstStyle/>
          <a:p>
            <a:r>
              <a:rPr lang="en-US" altLang="zh-CN" sz="3200" dirty="0"/>
              <a:t>How</a:t>
            </a:r>
            <a:r>
              <a:rPr lang="zh-CN" altLang="en-US" sz="3200" dirty="0"/>
              <a:t> </a:t>
            </a:r>
            <a:r>
              <a:rPr lang="en-US" altLang="zh-CN" sz="3200" dirty="0"/>
              <a:t>to</a:t>
            </a:r>
            <a:r>
              <a:rPr lang="zh-CN" altLang="en-US" sz="3200" dirty="0"/>
              <a:t> </a:t>
            </a:r>
            <a:r>
              <a:rPr lang="en-US" altLang="zh-CN" sz="3200" dirty="0"/>
              <a:t>reduce</a:t>
            </a:r>
            <a:r>
              <a:rPr lang="zh-CN" altLang="en-US" sz="3200" dirty="0"/>
              <a:t> </a:t>
            </a:r>
            <a:r>
              <a:rPr lang="en-US" altLang="zh-CN" sz="3200" dirty="0"/>
              <a:t>the</a:t>
            </a:r>
            <a:r>
              <a:rPr lang="zh-CN" altLang="en-US" sz="3200" dirty="0"/>
              <a:t> </a:t>
            </a:r>
            <a:r>
              <a:rPr lang="en-US" altLang="zh-CN" sz="3200" dirty="0"/>
              <a:t>word</a:t>
            </a:r>
            <a:r>
              <a:rPr lang="zh-CN" altLang="en-US" sz="3200" dirty="0"/>
              <a:t> </a:t>
            </a:r>
            <a:r>
              <a:rPr lang="en-US" altLang="zh-CN" sz="3200" dirty="0"/>
              <a:t>dimensionality?</a:t>
            </a:r>
            <a:endParaRPr lang="en-US" sz="3200" dirty="0"/>
          </a:p>
        </p:txBody>
      </p:sp>
      <p:sp>
        <p:nvSpPr>
          <p:cNvPr id="3" name="Content Placeholder 2">
            <a:extLst>
              <a:ext uri="{FF2B5EF4-FFF2-40B4-BE49-F238E27FC236}">
                <a16:creationId xmlns:a16="http://schemas.microsoft.com/office/drawing/2014/main" id="{F473E029-C272-3943-A52B-DD9098949ADA}"/>
              </a:ext>
            </a:extLst>
          </p:cNvPr>
          <p:cNvSpPr>
            <a:spLocks noGrp="1"/>
          </p:cNvSpPr>
          <p:nvPr>
            <p:ph idx="1"/>
          </p:nvPr>
        </p:nvSpPr>
        <p:spPr/>
        <p:txBody>
          <a:bodyPr/>
          <a:lstStyle/>
          <a:p>
            <a:r>
              <a:rPr lang="en-US" altLang="zh-CN" b="1" dirty="0">
                <a:latin typeface="Garamond" panose="02020404030301010803" pitchFamily="18" charset="0"/>
              </a:rPr>
              <a:t>Text</a:t>
            </a:r>
            <a:r>
              <a:rPr lang="zh-CN" altLang="en-US" b="1" dirty="0">
                <a:latin typeface="Garamond" panose="02020404030301010803" pitchFamily="18" charset="0"/>
              </a:rPr>
              <a:t> </a:t>
            </a:r>
            <a:r>
              <a:rPr lang="en-US" altLang="zh-CN" b="1" dirty="0">
                <a:latin typeface="Garamond" panose="02020404030301010803" pitchFamily="18" charset="0"/>
              </a:rPr>
              <a:t>processing</a:t>
            </a:r>
          </a:p>
          <a:p>
            <a:pPr lvl="1"/>
            <a:r>
              <a:rPr lang="en-US" altLang="zh-CN" b="1" dirty="0">
                <a:latin typeface="Garamond" panose="02020404030301010803" pitchFamily="18" charset="0"/>
              </a:rPr>
              <a:t>Stop</a:t>
            </a:r>
            <a:r>
              <a:rPr lang="zh-CN" altLang="en-US" b="1" dirty="0">
                <a:latin typeface="Garamond" panose="02020404030301010803" pitchFamily="18" charset="0"/>
              </a:rPr>
              <a:t> </a:t>
            </a:r>
            <a:r>
              <a:rPr lang="en-US" altLang="zh-CN" b="1" dirty="0">
                <a:latin typeface="Garamond" panose="02020404030301010803" pitchFamily="18" charset="0"/>
              </a:rPr>
              <a:t>words</a:t>
            </a:r>
          </a:p>
          <a:p>
            <a:pPr lvl="2"/>
            <a:r>
              <a:rPr lang="en-US" altLang="zh-CN" dirty="0">
                <a:latin typeface="Arial" panose="020B0604020202020204" pitchFamily="34" charset="0"/>
                <a:cs typeface="Arial" panose="020B0604020202020204" pitchFamily="34" charset="0"/>
              </a:rPr>
              <a:t>Common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stop</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words.</a:t>
            </a:r>
          </a:p>
          <a:p>
            <a:pPr lvl="2"/>
            <a:r>
              <a:rPr lang="en-US" altLang="zh-CN" dirty="0"/>
              <a:t>Should?</a:t>
            </a:r>
            <a:r>
              <a:rPr lang="zh-CN" altLang="en-US" dirty="0"/>
              <a:t> </a:t>
            </a:r>
            <a:r>
              <a:rPr lang="en-US" altLang="zh-CN" dirty="0"/>
              <a:t>Shouldn’t?</a:t>
            </a:r>
          </a:p>
          <a:p>
            <a:pPr lvl="2"/>
            <a:r>
              <a:rPr lang="en-US" altLang="zh-CN" dirty="0"/>
              <a:t>Using</a:t>
            </a:r>
            <a:r>
              <a:rPr lang="zh-CN" altLang="en-US" dirty="0"/>
              <a:t> </a:t>
            </a:r>
            <a:r>
              <a:rPr lang="en-US" altLang="zh-CN" dirty="0"/>
              <a:t>different</a:t>
            </a:r>
            <a:r>
              <a:rPr lang="zh-CN" altLang="en-US" dirty="0"/>
              <a:t> </a:t>
            </a:r>
            <a:r>
              <a:rPr lang="en-US" altLang="zh-CN" dirty="0" err="1"/>
              <a:t>stopwords</a:t>
            </a:r>
            <a:r>
              <a:rPr lang="zh-CN" altLang="en-US" dirty="0"/>
              <a:t> </a:t>
            </a:r>
            <a:r>
              <a:rPr lang="en-US" altLang="zh-CN" dirty="0"/>
              <a:t>for</a:t>
            </a:r>
            <a:r>
              <a:rPr lang="zh-CN" altLang="en-US" dirty="0"/>
              <a:t> </a:t>
            </a:r>
            <a:r>
              <a:rPr lang="en-US" altLang="zh-CN" dirty="0"/>
              <a:t>different</a:t>
            </a:r>
            <a:r>
              <a:rPr lang="zh-CN" altLang="en-US" dirty="0"/>
              <a:t> </a:t>
            </a:r>
            <a:r>
              <a:rPr lang="en-US" altLang="zh-CN" dirty="0"/>
              <a:t>projects.</a:t>
            </a:r>
            <a:endParaRPr lang="en-US" dirty="0"/>
          </a:p>
        </p:txBody>
      </p:sp>
    </p:spTree>
    <p:extLst>
      <p:ext uri="{BB962C8B-B14F-4D97-AF65-F5344CB8AC3E}">
        <p14:creationId xmlns:p14="http://schemas.microsoft.com/office/powerpoint/2010/main" val="1572483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4676-A9EC-2C41-99AD-5D99B103DF1D}"/>
              </a:ext>
            </a:extLst>
          </p:cNvPr>
          <p:cNvSpPr>
            <a:spLocks noGrp="1"/>
          </p:cNvSpPr>
          <p:nvPr>
            <p:ph type="title"/>
          </p:nvPr>
        </p:nvSpPr>
        <p:spPr/>
        <p:txBody>
          <a:bodyPr>
            <a:normAutofit/>
          </a:bodyPr>
          <a:lstStyle/>
          <a:p>
            <a:r>
              <a:rPr lang="en-US" altLang="zh-CN" sz="3600" dirty="0"/>
              <a:t>How</a:t>
            </a:r>
            <a:r>
              <a:rPr lang="zh-CN" altLang="en-US" sz="3600" dirty="0"/>
              <a:t> </a:t>
            </a:r>
            <a:r>
              <a:rPr lang="en-US" altLang="zh-CN" sz="3600" dirty="0"/>
              <a:t>to</a:t>
            </a:r>
            <a:r>
              <a:rPr lang="zh-CN" altLang="en-US" sz="3600" dirty="0"/>
              <a:t> </a:t>
            </a:r>
            <a:r>
              <a:rPr lang="en-US" altLang="zh-CN" sz="3600" dirty="0"/>
              <a:t>evaluate</a:t>
            </a:r>
            <a:r>
              <a:rPr lang="zh-CN" altLang="en-US" sz="3600" dirty="0"/>
              <a:t> </a:t>
            </a:r>
            <a:r>
              <a:rPr lang="en-US" altLang="zh-CN" sz="3600" dirty="0"/>
              <a:t>the</a:t>
            </a:r>
            <a:r>
              <a:rPr lang="zh-CN" altLang="en-US" sz="3600" dirty="0"/>
              <a:t> </a:t>
            </a:r>
            <a:r>
              <a:rPr lang="en-US" altLang="zh-CN" sz="3600" dirty="0"/>
              <a:t>retrieval?</a:t>
            </a:r>
            <a:endParaRPr lang="en-US" sz="3600" dirty="0"/>
          </a:p>
        </p:txBody>
      </p:sp>
      <p:sp>
        <p:nvSpPr>
          <p:cNvPr id="3" name="Content Placeholder 2">
            <a:extLst>
              <a:ext uri="{FF2B5EF4-FFF2-40B4-BE49-F238E27FC236}">
                <a16:creationId xmlns:a16="http://schemas.microsoft.com/office/drawing/2014/main" id="{01EE2DFD-BA76-734A-A1A1-B33EB95C476D}"/>
              </a:ext>
            </a:extLst>
          </p:cNvPr>
          <p:cNvSpPr>
            <a:spLocks noGrp="1"/>
          </p:cNvSpPr>
          <p:nvPr>
            <p:ph idx="1"/>
          </p:nvPr>
        </p:nvSpPr>
        <p:spPr/>
        <p:txBody>
          <a:bodyPr>
            <a:normAutofit/>
          </a:bodyPr>
          <a:lstStyle/>
          <a:p>
            <a:r>
              <a:rPr lang="en-US" altLang="zh-CN" sz="2800" dirty="0"/>
              <a:t>The</a:t>
            </a:r>
            <a:r>
              <a:rPr lang="zh-CN" altLang="en-US" sz="2800" dirty="0"/>
              <a:t> </a:t>
            </a:r>
            <a:r>
              <a:rPr lang="en-US" altLang="zh-CN" sz="2800" dirty="0"/>
              <a:t>performance</a:t>
            </a:r>
            <a:r>
              <a:rPr lang="zh-CN" altLang="en-US" sz="2800" dirty="0"/>
              <a:t> </a:t>
            </a:r>
            <a:r>
              <a:rPr lang="en-US" altLang="zh-CN" sz="2800" dirty="0"/>
              <a:t>{precision</a:t>
            </a:r>
            <a:r>
              <a:rPr lang="zh-CN" altLang="en-US" sz="2800" dirty="0"/>
              <a:t> </a:t>
            </a:r>
            <a:r>
              <a:rPr lang="en-US" altLang="zh-CN" sz="2800" dirty="0"/>
              <a:t>&amp;</a:t>
            </a:r>
            <a:r>
              <a:rPr lang="zh-CN" altLang="en-US" sz="2800" dirty="0"/>
              <a:t> </a:t>
            </a:r>
            <a:r>
              <a:rPr lang="en-US" altLang="zh-CN" sz="2800" dirty="0"/>
              <a:t>recall}</a:t>
            </a:r>
          </a:p>
          <a:p>
            <a:r>
              <a:rPr lang="en-US" altLang="zh-CN" sz="2800" dirty="0"/>
              <a:t>Corpus:</a:t>
            </a:r>
            <a:r>
              <a:rPr lang="zh-CN" altLang="en-US" sz="2800" dirty="0"/>
              <a:t> </a:t>
            </a:r>
            <a:r>
              <a:rPr lang="en-US" sz="2800" dirty="0"/>
              <a:t>D</a:t>
            </a:r>
            <a:r>
              <a:rPr lang="en-US" altLang="zh-CN" sz="2800" dirty="0"/>
              <a:t>1{SVM},</a:t>
            </a:r>
            <a:r>
              <a:rPr lang="zh-CN" altLang="en-US" sz="2800" dirty="0"/>
              <a:t> </a:t>
            </a:r>
            <a:r>
              <a:rPr lang="en-US" altLang="zh-CN" sz="2800" dirty="0"/>
              <a:t>D2{SVM},</a:t>
            </a:r>
            <a:r>
              <a:rPr lang="zh-CN" altLang="en-US" sz="2800" dirty="0"/>
              <a:t> </a:t>
            </a:r>
            <a:r>
              <a:rPr lang="en-US" altLang="zh-CN" sz="2800" dirty="0"/>
              <a:t>D3{SVMs},</a:t>
            </a:r>
            <a:r>
              <a:rPr lang="zh-CN" altLang="en-US" sz="2800" dirty="0"/>
              <a:t> </a:t>
            </a:r>
            <a:r>
              <a:rPr lang="en-US" altLang="zh-CN" sz="2800" dirty="0"/>
              <a:t>D4{UL};</a:t>
            </a:r>
            <a:r>
              <a:rPr lang="zh-CN" altLang="en-US" sz="2800" dirty="0"/>
              <a:t> </a:t>
            </a:r>
            <a:r>
              <a:rPr lang="en-US" altLang="zh-CN" sz="2800" dirty="0"/>
              <a:t>D5{Bush};</a:t>
            </a:r>
            <a:r>
              <a:rPr lang="zh-CN" altLang="en-US" sz="2800" dirty="0"/>
              <a:t> </a:t>
            </a:r>
            <a:r>
              <a:rPr lang="en-US" altLang="zh-CN" sz="2800" dirty="0"/>
              <a:t>D6{Trump};</a:t>
            </a:r>
            <a:r>
              <a:rPr lang="zh-CN" altLang="en-US" sz="2800" dirty="0"/>
              <a:t> </a:t>
            </a:r>
            <a:r>
              <a:rPr lang="en-US" altLang="zh-CN" sz="2800" dirty="0"/>
              <a:t>D7{Xi}.</a:t>
            </a:r>
          </a:p>
          <a:p>
            <a:r>
              <a:rPr lang="en-US" altLang="zh-CN" sz="2800" dirty="0"/>
              <a:t>If</a:t>
            </a:r>
            <a:r>
              <a:rPr lang="zh-CN" altLang="en-US" sz="2800" dirty="0"/>
              <a:t> </a:t>
            </a:r>
            <a:r>
              <a:rPr lang="en-US" altLang="zh-CN" sz="2800" dirty="0"/>
              <a:t>you</a:t>
            </a:r>
            <a:r>
              <a:rPr lang="zh-CN" altLang="en-US" sz="2800" dirty="0"/>
              <a:t> </a:t>
            </a:r>
            <a:r>
              <a:rPr lang="en-US" altLang="zh-CN" sz="2800" dirty="0"/>
              <a:t>are</a:t>
            </a:r>
            <a:r>
              <a:rPr lang="zh-CN" altLang="en-US" sz="2800" dirty="0"/>
              <a:t> </a:t>
            </a:r>
            <a:r>
              <a:rPr lang="en-US" altLang="zh-CN" sz="2800" dirty="0"/>
              <a:t>interested</a:t>
            </a:r>
            <a:r>
              <a:rPr lang="zh-CN" altLang="en-US" sz="2800" dirty="0"/>
              <a:t> </a:t>
            </a:r>
            <a:r>
              <a:rPr lang="en-US" altLang="zh-CN" sz="2800" dirty="0"/>
              <a:t>in</a:t>
            </a:r>
            <a:r>
              <a:rPr lang="zh-CN" altLang="en-US" sz="2800" dirty="0"/>
              <a:t> </a:t>
            </a:r>
            <a:r>
              <a:rPr lang="en-US" altLang="zh-CN" sz="2800" dirty="0"/>
              <a:t>research</a:t>
            </a:r>
            <a:r>
              <a:rPr lang="zh-CN" altLang="en-US" sz="2800" dirty="0"/>
              <a:t> </a:t>
            </a:r>
            <a:r>
              <a:rPr lang="en-US" altLang="zh-CN" sz="2800" dirty="0"/>
              <a:t>docs,</a:t>
            </a:r>
            <a:r>
              <a:rPr lang="zh-CN" altLang="en-US" sz="2800" dirty="0"/>
              <a:t> </a:t>
            </a:r>
            <a:r>
              <a:rPr lang="en-US" altLang="zh-CN" sz="2800" dirty="0"/>
              <a:t>rather</a:t>
            </a:r>
            <a:r>
              <a:rPr lang="zh-CN" altLang="en-US" sz="2800" dirty="0"/>
              <a:t> </a:t>
            </a:r>
            <a:r>
              <a:rPr lang="en-US" altLang="zh-CN" sz="2800" dirty="0"/>
              <a:t>than</a:t>
            </a:r>
            <a:r>
              <a:rPr lang="zh-CN" altLang="en-US" sz="2800" dirty="0"/>
              <a:t> </a:t>
            </a:r>
            <a:r>
              <a:rPr lang="en-US" altLang="zh-CN" sz="2800" dirty="0"/>
              <a:t>political</a:t>
            </a:r>
            <a:r>
              <a:rPr lang="zh-CN" altLang="en-US" sz="2800" dirty="0"/>
              <a:t> </a:t>
            </a:r>
            <a:r>
              <a:rPr lang="en-US" altLang="zh-CN" sz="2800" dirty="0"/>
              <a:t>docs,</a:t>
            </a:r>
            <a:r>
              <a:rPr lang="zh-CN" altLang="en-US" sz="2800" dirty="0"/>
              <a:t> </a:t>
            </a:r>
            <a:r>
              <a:rPr lang="en-US" altLang="zh-CN" sz="2800" dirty="0"/>
              <a:t>try</a:t>
            </a:r>
            <a:r>
              <a:rPr lang="zh-CN" altLang="en-US" sz="2800" dirty="0"/>
              <a:t> </a:t>
            </a:r>
            <a:r>
              <a:rPr lang="en-US" altLang="zh-CN" sz="2800" dirty="0"/>
              <a:t>comparing</a:t>
            </a:r>
            <a:r>
              <a:rPr lang="zh-CN" altLang="en-US" sz="2800" dirty="0"/>
              <a:t> </a:t>
            </a:r>
            <a:r>
              <a:rPr lang="en-US" altLang="zh-CN" sz="2800" dirty="0"/>
              <a:t>using</a:t>
            </a:r>
            <a:r>
              <a:rPr lang="zh-CN" altLang="en-US" sz="2800" dirty="0"/>
              <a:t> </a:t>
            </a:r>
            <a:r>
              <a:rPr lang="en-US" altLang="zh-CN" sz="2800" dirty="0"/>
              <a:t>w1{SVM}</a:t>
            </a:r>
            <a:r>
              <a:rPr lang="zh-CN" altLang="en-US" sz="2800" dirty="0"/>
              <a:t> </a:t>
            </a:r>
            <a:r>
              <a:rPr lang="en-US" altLang="zh-CN" sz="2800" dirty="0"/>
              <a:t>and</a:t>
            </a:r>
            <a:r>
              <a:rPr lang="zh-CN" altLang="en-US" sz="2800" dirty="0"/>
              <a:t> </a:t>
            </a:r>
            <a:r>
              <a:rPr lang="en-US" altLang="zh-CN" sz="2800" dirty="0"/>
              <a:t>w2{</a:t>
            </a:r>
            <a:r>
              <a:rPr lang="en-US" altLang="zh-CN" sz="2800" dirty="0" err="1"/>
              <a:t>SVM_stemmed</a:t>
            </a:r>
            <a:r>
              <a:rPr lang="en-US" altLang="zh-CN" sz="2800" dirty="0"/>
              <a:t>}</a:t>
            </a:r>
            <a:r>
              <a:rPr lang="zh-CN" altLang="en-US" sz="2800" dirty="0"/>
              <a:t> </a:t>
            </a:r>
            <a:r>
              <a:rPr lang="en-US" altLang="zh-CN" sz="2800" dirty="0"/>
              <a:t>for</a:t>
            </a:r>
            <a:r>
              <a:rPr lang="zh-CN" altLang="en-US" sz="2800" dirty="0"/>
              <a:t> </a:t>
            </a:r>
            <a:r>
              <a:rPr lang="en-US" altLang="zh-CN" sz="2800" dirty="0"/>
              <a:t>the</a:t>
            </a:r>
            <a:r>
              <a:rPr lang="zh-CN" altLang="en-US" sz="2800" dirty="0"/>
              <a:t> </a:t>
            </a:r>
            <a:r>
              <a:rPr lang="en-US" altLang="zh-CN" sz="2800" dirty="0"/>
              <a:t>performance</a:t>
            </a:r>
            <a:r>
              <a:rPr lang="zh-CN" altLang="en-US" sz="2800" dirty="0"/>
              <a:t> </a:t>
            </a:r>
            <a:r>
              <a:rPr lang="en-US" altLang="zh-CN" sz="2800" dirty="0"/>
              <a:t>{precision</a:t>
            </a:r>
            <a:r>
              <a:rPr lang="zh-CN" altLang="en-US" sz="2800" dirty="0"/>
              <a:t> </a:t>
            </a:r>
            <a:r>
              <a:rPr lang="en-US" altLang="zh-CN" sz="2800" dirty="0"/>
              <a:t>&amp;</a:t>
            </a:r>
            <a:r>
              <a:rPr lang="zh-CN" altLang="en-US" sz="2800" dirty="0"/>
              <a:t> </a:t>
            </a:r>
            <a:r>
              <a:rPr lang="en-US" altLang="zh-CN" sz="2800" dirty="0"/>
              <a:t>recall}.</a:t>
            </a:r>
            <a:endParaRPr lang="en-US" sz="2800" dirty="0"/>
          </a:p>
        </p:txBody>
      </p:sp>
    </p:spTree>
    <p:extLst>
      <p:ext uri="{BB962C8B-B14F-4D97-AF65-F5344CB8AC3E}">
        <p14:creationId xmlns:p14="http://schemas.microsoft.com/office/powerpoint/2010/main" val="857181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F49E-40C4-7C4B-A124-CBB1A4E8674E}"/>
              </a:ext>
            </a:extLst>
          </p:cNvPr>
          <p:cNvSpPr>
            <a:spLocks noGrp="1"/>
          </p:cNvSpPr>
          <p:nvPr>
            <p:ph type="title"/>
          </p:nvPr>
        </p:nvSpPr>
        <p:spPr/>
        <p:txBody>
          <a:bodyPr>
            <a:noAutofit/>
          </a:bodyPr>
          <a:lstStyle/>
          <a:p>
            <a:r>
              <a:rPr lang="en-US" altLang="zh-CN" sz="3200" dirty="0"/>
              <a:t>How</a:t>
            </a:r>
            <a:r>
              <a:rPr lang="zh-CN" altLang="en-US" sz="3200" dirty="0"/>
              <a:t> </a:t>
            </a:r>
            <a:r>
              <a:rPr lang="en-US" altLang="zh-CN" sz="3200" dirty="0"/>
              <a:t>to</a:t>
            </a:r>
            <a:r>
              <a:rPr lang="zh-CN" altLang="en-US" sz="3200" dirty="0"/>
              <a:t> </a:t>
            </a:r>
            <a:r>
              <a:rPr lang="en-US" altLang="zh-CN" sz="3200" dirty="0"/>
              <a:t>reduce</a:t>
            </a:r>
            <a:r>
              <a:rPr lang="zh-CN" altLang="en-US" sz="3200" dirty="0"/>
              <a:t> </a:t>
            </a:r>
            <a:r>
              <a:rPr lang="en-US" altLang="zh-CN" sz="3200" dirty="0"/>
              <a:t>the</a:t>
            </a:r>
            <a:r>
              <a:rPr lang="zh-CN" altLang="en-US" sz="3200" dirty="0"/>
              <a:t> </a:t>
            </a:r>
            <a:r>
              <a:rPr lang="en-US" altLang="zh-CN" sz="3200" dirty="0"/>
              <a:t>word</a:t>
            </a:r>
            <a:r>
              <a:rPr lang="zh-CN" altLang="en-US" sz="3200" dirty="0"/>
              <a:t> </a:t>
            </a:r>
            <a:r>
              <a:rPr lang="en-US" altLang="zh-CN" sz="3200" dirty="0"/>
              <a:t>dimensionality?</a:t>
            </a:r>
            <a:endParaRPr lang="en-US" sz="3200" dirty="0"/>
          </a:p>
        </p:txBody>
      </p:sp>
      <p:sp>
        <p:nvSpPr>
          <p:cNvPr id="3" name="Content Placeholder 2">
            <a:extLst>
              <a:ext uri="{FF2B5EF4-FFF2-40B4-BE49-F238E27FC236}">
                <a16:creationId xmlns:a16="http://schemas.microsoft.com/office/drawing/2014/main" id="{F473E029-C272-3943-A52B-DD9098949ADA}"/>
              </a:ext>
            </a:extLst>
          </p:cNvPr>
          <p:cNvSpPr>
            <a:spLocks noGrp="1"/>
          </p:cNvSpPr>
          <p:nvPr>
            <p:ph idx="1"/>
          </p:nvPr>
        </p:nvSpPr>
        <p:spPr/>
        <p:txBody>
          <a:bodyPr/>
          <a:lstStyle/>
          <a:p>
            <a:r>
              <a:rPr lang="en-US" altLang="zh-CN" b="1" dirty="0">
                <a:latin typeface="Garamond" panose="02020404030301010803" pitchFamily="18" charset="0"/>
              </a:rPr>
              <a:t>Text</a:t>
            </a:r>
            <a:r>
              <a:rPr lang="zh-CN" altLang="en-US" b="1" dirty="0">
                <a:latin typeface="Garamond" panose="02020404030301010803" pitchFamily="18" charset="0"/>
              </a:rPr>
              <a:t> </a:t>
            </a:r>
            <a:r>
              <a:rPr lang="en-US" altLang="zh-CN" b="1" dirty="0">
                <a:latin typeface="Garamond" panose="02020404030301010803" pitchFamily="18" charset="0"/>
              </a:rPr>
              <a:t>processing</a:t>
            </a:r>
          </a:p>
          <a:p>
            <a:pPr lvl="1"/>
            <a:r>
              <a:rPr lang="en-US" altLang="zh-CN" b="1" dirty="0">
                <a:latin typeface="Garamond" panose="02020404030301010803" pitchFamily="18" charset="0"/>
              </a:rPr>
              <a:t>word</a:t>
            </a:r>
            <a:r>
              <a:rPr lang="zh-CN" altLang="en-US" b="1" dirty="0">
                <a:latin typeface="Garamond" panose="02020404030301010803" pitchFamily="18" charset="0"/>
              </a:rPr>
              <a:t> </a:t>
            </a:r>
            <a:r>
              <a:rPr lang="en-US" altLang="zh-CN" b="1" dirty="0">
                <a:latin typeface="Garamond" panose="02020404030301010803" pitchFamily="18" charset="0"/>
              </a:rPr>
              <a:t>cloud</a:t>
            </a:r>
            <a:endParaRPr lang="en-US" dirty="0"/>
          </a:p>
        </p:txBody>
      </p:sp>
    </p:spTree>
    <p:extLst>
      <p:ext uri="{BB962C8B-B14F-4D97-AF65-F5344CB8AC3E}">
        <p14:creationId xmlns:p14="http://schemas.microsoft.com/office/powerpoint/2010/main" val="395140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26CC-6FAB-6247-A8EC-80D16AAED684}"/>
              </a:ext>
            </a:extLst>
          </p:cNvPr>
          <p:cNvSpPr>
            <a:spLocks noGrp="1"/>
          </p:cNvSpPr>
          <p:nvPr>
            <p:ph type="title"/>
          </p:nvPr>
        </p:nvSpPr>
        <p:spPr/>
        <p:txBody>
          <a:bodyPr/>
          <a:lstStyle/>
          <a:p>
            <a:r>
              <a:rPr lang="en-US" altLang="zh-CN" dirty="0"/>
              <a:t>Contents</a:t>
            </a:r>
            <a:r>
              <a:rPr lang="zh-CN" altLang="en-US" dirty="0"/>
              <a:t> </a:t>
            </a:r>
            <a:r>
              <a:rPr lang="en-US" altLang="zh-CN" dirty="0"/>
              <a:t>today</a:t>
            </a:r>
            <a:endParaRPr lang="en-US" dirty="0"/>
          </a:p>
        </p:txBody>
      </p:sp>
      <p:sp>
        <p:nvSpPr>
          <p:cNvPr id="3" name="Content Placeholder 2">
            <a:extLst>
              <a:ext uri="{FF2B5EF4-FFF2-40B4-BE49-F238E27FC236}">
                <a16:creationId xmlns:a16="http://schemas.microsoft.com/office/drawing/2014/main" id="{7227CEF9-EEE5-D341-8C26-8C9D5961A46F}"/>
              </a:ext>
            </a:extLst>
          </p:cNvPr>
          <p:cNvSpPr>
            <a:spLocks noGrp="1"/>
          </p:cNvSpPr>
          <p:nvPr>
            <p:ph idx="1"/>
          </p:nvPr>
        </p:nvSpPr>
        <p:spPr/>
        <p:txBody>
          <a:bodyPr/>
          <a:lstStyle/>
          <a:p>
            <a:r>
              <a:rPr lang="en-US" altLang="zh-CN" b="1" dirty="0">
                <a:latin typeface="Garamond" panose="02020404030301010803" pitchFamily="18" charset="0"/>
              </a:rPr>
              <a:t>Introduction</a:t>
            </a:r>
            <a:r>
              <a:rPr lang="zh-CN" altLang="en-US" b="1" dirty="0">
                <a:latin typeface="Garamond" panose="02020404030301010803" pitchFamily="18" charset="0"/>
              </a:rPr>
              <a:t> </a:t>
            </a:r>
            <a:r>
              <a:rPr lang="en-US" altLang="zh-CN" b="1" dirty="0">
                <a:latin typeface="Garamond" panose="02020404030301010803" pitchFamily="18" charset="0"/>
              </a:rPr>
              <a:t>of</a:t>
            </a:r>
            <a:r>
              <a:rPr lang="zh-CN" altLang="en-US" b="1" dirty="0">
                <a:latin typeface="Garamond" panose="02020404030301010803" pitchFamily="18" charset="0"/>
              </a:rPr>
              <a:t> </a:t>
            </a:r>
            <a:r>
              <a:rPr lang="en-US" altLang="zh-CN" b="1" dirty="0">
                <a:latin typeface="Garamond" panose="02020404030301010803" pitchFamily="18" charset="0"/>
              </a:rPr>
              <a:t>text</a:t>
            </a:r>
            <a:r>
              <a:rPr lang="zh-CN" altLang="en-US" b="1" dirty="0">
                <a:latin typeface="Garamond" panose="02020404030301010803" pitchFamily="18" charset="0"/>
              </a:rPr>
              <a:t> </a:t>
            </a:r>
            <a:r>
              <a:rPr lang="en-US" altLang="zh-CN" b="1" dirty="0">
                <a:latin typeface="Garamond" panose="02020404030301010803" pitchFamily="18" charset="0"/>
              </a:rPr>
              <a:t>data</a:t>
            </a:r>
          </a:p>
          <a:p>
            <a:r>
              <a:rPr lang="en-US" altLang="zh-CN" b="1" dirty="0">
                <a:latin typeface="Garamond" panose="02020404030301010803" pitchFamily="18" charset="0"/>
              </a:rPr>
              <a:t>Text</a:t>
            </a:r>
            <a:r>
              <a:rPr lang="zh-CN" altLang="en-US" b="1" dirty="0">
                <a:latin typeface="Garamond" panose="02020404030301010803" pitchFamily="18" charset="0"/>
              </a:rPr>
              <a:t> </a:t>
            </a:r>
            <a:r>
              <a:rPr lang="en-US" altLang="zh-CN" b="1" dirty="0">
                <a:latin typeface="Garamond" panose="02020404030301010803" pitchFamily="18" charset="0"/>
              </a:rPr>
              <a:t>processing</a:t>
            </a:r>
          </a:p>
          <a:p>
            <a:r>
              <a:rPr lang="en-US" altLang="zh-CN" b="1" dirty="0">
                <a:latin typeface="Garamond" panose="02020404030301010803" pitchFamily="18" charset="0"/>
              </a:rPr>
              <a:t>Feature</a:t>
            </a:r>
            <a:r>
              <a:rPr lang="zh-CN" altLang="en-US" b="1" dirty="0">
                <a:latin typeface="Garamond" panose="02020404030301010803" pitchFamily="18" charset="0"/>
              </a:rPr>
              <a:t> </a:t>
            </a:r>
            <a:r>
              <a:rPr lang="en-US" altLang="zh-CN" b="1" dirty="0">
                <a:latin typeface="Garamond" panose="02020404030301010803" pitchFamily="18" charset="0"/>
              </a:rPr>
              <a:t>ranking</a:t>
            </a:r>
          </a:p>
          <a:p>
            <a:r>
              <a:rPr lang="en-US" altLang="zh-CN" b="1" dirty="0">
                <a:latin typeface="Garamond" panose="02020404030301010803" pitchFamily="18" charset="0"/>
              </a:rPr>
              <a:t>TF-IDF</a:t>
            </a:r>
          </a:p>
          <a:p>
            <a:r>
              <a:rPr lang="en-US" altLang="zh-CN" b="1" dirty="0">
                <a:latin typeface="Garamond" panose="02020404030301010803" pitchFamily="18" charset="0"/>
              </a:rPr>
              <a:t>Sentiment</a:t>
            </a:r>
            <a:r>
              <a:rPr lang="zh-CN" altLang="en-US" b="1" dirty="0">
                <a:latin typeface="Garamond" panose="02020404030301010803" pitchFamily="18" charset="0"/>
              </a:rPr>
              <a:t> </a:t>
            </a:r>
            <a:r>
              <a:rPr lang="en-US" altLang="zh-CN" b="1" dirty="0">
                <a:latin typeface="Garamond" panose="02020404030301010803" pitchFamily="18" charset="0"/>
              </a:rPr>
              <a:t>Analysis</a:t>
            </a:r>
          </a:p>
          <a:p>
            <a:r>
              <a:rPr lang="en-US" altLang="zh-CN" b="1" dirty="0">
                <a:latin typeface="Garamond" panose="02020404030301010803" pitchFamily="18" charset="0"/>
              </a:rPr>
              <a:t>Summary</a:t>
            </a:r>
            <a:endParaRPr lang="en-US" dirty="0"/>
          </a:p>
        </p:txBody>
      </p:sp>
    </p:spTree>
    <p:extLst>
      <p:ext uri="{BB962C8B-B14F-4D97-AF65-F5344CB8AC3E}">
        <p14:creationId xmlns:p14="http://schemas.microsoft.com/office/powerpoint/2010/main" val="1918338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8852-82D1-CA41-B059-25C89899091A}"/>
              </a:ext>
            </a:extLst>
          </p:cNvPr>
          <p:cNvSpPr>
            <a:spLocks noGrp="1"/>
          </p:cNvSpPr>
          <p:nvPr>
            <p:ph type="title"/>
          </p:nvPr>
        </p:nvSpPr>
        <p:spPr/>
        <p:txBody>
          <a:bodyPr/>
          <a:lstStyle/>
          <a:p>
            <a:r>
              <a:rPr lang="en-US" altLang="zh-CN" dirty="0"/>
              <a:t>Application:</a:t>
            </a:r>
            <a:r>
              <a:rPr lang="zh-CN" altLang="en-US" dirty="0"/>
              <a:t> </a:t>
            </a:r>
            <a:r>
              <a:rPr lang="en-US" altLang="zh-CN" dirty="0"/>
              <a:t>word</a:t>
            </a:r>
            <a:r>
              <a:rPr lang="zh-CN" altLang="en-US" dirty="0"/>
              <a:t> </a:t>
            </a:r>
            <a:r>
              <a:rPr lang="en-US" altLang="zh-CN" dirty="0"/>
              <a:t>cloud</a:t>
            </a:r>
            <a:endParaRPr lang="en-US" dirty="0"/>
          </a:p>
        </p:txBody>
      </p:sp>
      <p:sp>
        <p:nvSpPr>
          <p:cNvPr id="3" name="Content Placeholder 2">
            <a:extLst>
              <a:ext uri="{FF2B5EF4-FFF2-40B4-BE49-F238E27FC236}">
                <a16:creationId xmlns:a16="http://schemas.microsoft.com/office/drawing/2014/main" id="{63EA0F39-ED1C-2749-A97B-7A9C3A988822}"/>
              </a:ext>
            </a:extLst>
          </p:cNvPr>
          <p:cNvSpPr>
            <a:spLocks noGrp="1"/>
          </p:cNvSpPr>
          <p:nvPr>
            <p:ph idx="1"/>
          </p:nvPr>
        </p:nvSpPr>
        <p:spPr>
          <a:xfrm>
            <a:off x="457200" y="1600201"/>
            <a:ext cx="8229600" cy="4766732"/>
          </a:xfrm>
        </p:spPr>
        <p:txBody>
          <a:bodyPr/>
          <a:lstStyle/>
          <a:p>
            <a:r>
              <a:rPr lang="en-US" altLang="zh-CN" dirty="0"/>
              <a:t>What</a:t>
            </a:r>
            <a:r>
              <a:rPr lang="zh-CN" altLang="en-US" dirty="0"/>
              <a:t> </a:t>
            </a:r>
            <a:r>
              <a:rPr lang="en-US" altLang="zh-CN" dirty="0"/>
              <a:t>is</a:t>
            </a:r>
            <a:r>
              <a:rPr lang="zh-CN" altLang="en-US" dirty="0"/>
              <a:t> </a:t>
            </a:r>
            <a:r>
              <a:rPr lang="en-US" altLang="zh-CN" dirty="0"/>
              <a:t>word</a:t>
            </a:r>
            <a:r>
              <a:rPr lang="zh-CN" altLang="en-US" dirty="0"/>
              <a:t> </a:t>
            </a:r>
            <a:r>
              <a:rPr lang="en-US" altLang="zh-CN" dirty="0"/>
              <a:t>cloud?</a:t>
            </a:r>
            <a:r>
              <a:rPr lang="zh-CN" altLang="en-US" dirty="0"/>
              <a:t> </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5" name="Picture 4">
            <a:extLst>
              <a:ext uri="{FF2B5EF4-FFF2-40B4-BE49-F238E27FC236}">
                <a16:creationId xmlns:a16="http://schemas.microsoft.com/office/drawing/2014/main" id="{C36CD2A3-2094-E84F-B2B8-60EC6962981A}"/>
              </a:ext>
            </a:extLst>
          </p:cNvPr>
          <p:cNvPicPr>
            <a:picLocks noChangeAspect="1"/>
          </p:cNvPicPr>
          <p:nvPr/>
        </p:nvPicPr>
        <p:blipFill>
          <a:blip r:embed="rId2"/>
          <a:stretch>
            <a:fillRect/>
          </a:stretch>
        </p:blipFill>
        <p:spPr>
          <a:xfrm>
            <a:off x="627650" y="3689696"/>
            <a:ext cx="4198347" cy="1868265"/>
          </a:xfrm>
          <a:prstGeom prst="rect">
            <a:avLst/>
          </a:prstGeom>
        </p:spPr>
      </p:pic>
      <p:sp>
        <p:nvSpPr>
          <p:cNvPr id="6" name="TextBox 5">
            <a:extLst>
              <a:ext uri="{FF2B5EF4-FFF2-40B4-BE49-F238E27FC236}">
                <a16:creationId xmlns:a16="http://schemas.microsoft.com/office/drawing/2014/main" id="{3411E40D-F020-AE44-AE9D-42B9035A7EA1}"/>
              </a:ext>
            </a:extLst>
          </p:cNvPr>
          <p:cNvSpPr txBox="1"/>
          <p:nvPr/>
        </p:nvSpPr>
        <p:spPr>
          <a:xfrm>
            <a:off x="846664" y="2122138"/>
            <a:ext cx="7958667" cy="1384995"/>
          </a:xfrm>
          <a:prstGeom prst="rect">
            <a:avLst/>
          </a:prstGeom>
          <a:noFill/>
        </p:spPr>
        <p:txBody>
          <a:bodyPr wrap="square" rtlCol="0">
            <a:spAutoFit/>
          </a:bodyPr>
          <a:lstStyle/>
          <a:p>
            <a:r>
              <a:rPr lang="en-US" sz="2800" dirty="0"/>
              <a:t>an image composed of words used in a particular text or subject, in which the size of each word indicates its frequency or importance.</a:t>
            </a:r>
          </a:p>
        </p:txBody>
      </p:sp>
      <p:pic>
        <p:nvPicPr>
          <p:cNvPr id="7" name="Picture 6">
            <a:extLst>
              <a:ext uri="{FF2B5EF4-FFF2-40B4-BE49-F238E27FC236}">
                <a16:creationId xmlns:a16="http://schemas.microsoft.com/office/drawing/2014/main" id="{B4C5CDEA-9019-9A4B-98AD-67E2C8C46797}"/>
              </a:ext>
            </a:extLst>
          </p:cNvPr>
          <p:cNvPicPr>
            <a:picLocks noChangeAspect="1"/>
          </p:cNvPicPr>
          <p:nvPr/>
        </p:nvPicPr>
        <p:blipFill>
          <a:blip r:embed="rId3"/>
          <a:stretch>
            <a:fillRect/>
          </a:stretch>
        </p:blipFill>
        <p:spPr>
          <a:xfrm>
            <a:off x="5502107" y="3545338"/>
            <a:ext cx="3154280" cy="2231654"/>
          </a:xfrm>
          <a:prstGeom prst="rect">
            <a:avLst/>
          </a:prstGeom>
        </p:spPr>
      </p:pic>
    </p:spTree>
    <p:extLst>
      <p:ext uri="{BB962C8B-B14F-4D97-AF65-F5344CB8AC3E}">
        <p14:creationId xmlns:p14="http://schemas.microsoft.com/office/powerpoint/2010/main" val="619190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DD64-1DE3-AC40-99D2-980C63A318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B2ADAC-0196-A440-BBE1-E4CA211D0671}"/>
              </a:ext>
            </a:extLst>
          </p:cNvPr>
          <p:cNvSpPr>
            <a:spLocks noGrp="1"/>
          </p:cNvSpPr>
          <p:nvPr>
            <p:ph idx="1"/>
          </p:nvPr>
        </p:nvSpPr>
        <p:spPr/>
        <p:txBody>
          <a:bodyPr/>
          <a:lstStyle/>
          <a:p>
            <a:r>
              <a:rPr lang="en-US" altLang="zh-CN" dirty="0"/>
              <a:t>Let’s</a:t>
            </a:r>
            <a:r>
              <a:rPr lang="zh-CN" altLang="en-US" dirty="0"/>
              <a:t> </a:t>
            </a:r>
            <a:r>
              <a:rPr lang="en-US" altLang="zh-CN" dirty="0"/>
              <a:t>make</a:t>
            </a:r>
            <a:r>
              <a:rPr lang="zh-CN" altLang="en-US" dirty="0"/>
              <a:t> </a:t>
            </a:r>
            <a:r>
              <a:rPr lang="en-US" altLang="zh-CN" dirty="0"/>
              <a:t>some</a:t>
            </a:r>
            <a:r>
              <a:rPr lang="zh-CN" altLang="en-US" dirty="0"/>
              <a:t> </a:t>
            </a:r>
            <a:r>
              <a:rPr lang="en-US" altLang="zh-CN" dirty="0"/>
              <a:t>word</a:t>
            </a:r>
            <a:r>
              <a:rPr lang="zh-CN" altLang="en-US" dirty="0"/>
              <a:t> </a:t>
            </a:r>
            <a:r>
              <a:rPr lang="en-US" altLang="zh-CN" dirty="0"/>
              <a:t>cloud!</a:t>
            </a:r>
            <a:endParaRPr lang="en-US" dirty="0"/>
          </a:p>
          <a:p>
            <a:r>
              <a:rPr lang="en-US" altLang="zh-CN" dirty="0"/>
              <a:t>Run</a:t>
            </a:r>
            <a:r>
              <a:rPr lang="zh-CN" altLang="en-US" dirty="0"/>
              <a:t> </a:t>
            </a:r>
            <a:r>
              <a:rPr lang="en-US" altLang="zh-CN" dirty="0"/>
              <a:t>your</a:t>
            </a:r>
            <a:r>
              <a:rPr lang="zh-CN" altLang="en-US" dirty="0"/>
              <a:t> </a:t>
            </a:r>
            <a:r>
              <a:rPr lang="en-US" altLang="zh-CN" dirty="0"/>
              <a:t>python!</a:t>
            </a:r>
            <a:endParaRPr lang="en-US" dirty="0"/>
          </a:p>
        </p:txBody>
      </p:sp>
    </p:spTree>
    <p:extLst>
      <p:ext uri="{BB962C8B-B14F-4D97-AF65-F5344CB8AC3E}">
        <p14:creationId xmlns:p14="http://schemas.microsoft.com/office/powerpoint/2010/main" val="3493229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E7F3-A40F-174F-8C76-352AB83A08A2}"/>
              </a:ext>
            </a:extLst>
          </p:cNvPr>
          <p:cNvSpPr>
            <a:spLocks noGrp="1"/>
          </p:cNvSpPr>
          <p:nvPr>
            <p:ph type="title"/>
          </p:nvPr>
        </p:nvSpPr>
        <p:spPr/>
        <p:txBody>
          <a:bodyPr/>
          <a:lstStyle/>
          <a:p>
            <a:r>
              <a:rPr lang="en-US" altLang="zh-CN" dirty="0"/>
              <a:t>What’s</a:t>
            </a:r>
            <a:r>
              <a:rPr lang="zh-CN" altLang="en-US" dirty="0"/>
              <a:t> </a:t>
            </a:r>
            <a:r>
              <a:rPr lang="en-US" altLang="zh-CN" dirty="0"/>
              <a:t>word</a:t>
            </a:r>
            <a:r>
              <a:rPr lang="zh-CN" altLang="en-US" dirty="0"/>
              <a:t> </a:t>
            </a:r>
            <a:r>
              <a:rPr lang="en-US" altLang="zh-CN" dirty="0"/>
              <a:t>cloud</a:t>
            </a:r>
            <a:r>
              <a:rPr lang="zh-CN" altLang="en-US" dirty="0"/>
              <a:t> </a:t>
            </a:r>
            <a:r>
              <a:rPr lang="en-US" altLang="zh-CN" dirty="0"/>
              <a:t>again?</a:t>
            </a:r>
            <a:endParaRPr lang="en-US" dirty="0"/>
          </a:p>
        </p:txBody>
      </p:sp>
      <p:sp>
        <p:nvSpPr>
          <p:cNvPr id="3" name="Content Placeholder 2">
            <a:extLst>
              <a:ext uri="{FF2B5EF4-FFF2-40B4-BE49-F238E27FC236}">
                <a16:creationId xmlns:a16="http://schemas.microsoft.com/office/drawing/2014/main" id="{581BD9E4-85A1-2F4C-B599-2793152D58E7}"/>
              </a:ext>
            </a:extLst>
          </p:cNvPr>
          <p:cNvSpPr>
            <a:spLocks noGrp="1"/>
          </p:cNvSpPr>
          <p:nvPr>
            <p:ph idx="1"/>
          </p:nvPr>
        </p:nvSpPr>
        <p:spPr>
          <a:xfrm>
            <a:off x="457200" y="1600201"/>
            <a:ext cx="8229600" cy="4295904"/>
          </a:xfrm>
        </p:spPr>
        <p:txBody>
          <a:bodyPr>
            <a:normAutofit fontScale="92500"/>
          </a:bodyPr>
          <a:lstStyle/>
          <a:p>
            <a:endParaRPr lang="en-US" dirty="0"/>
          </a:p>
          <a:p>
            <a:endParaRPr lang="en-US" dirty="0"/>
          </a:p>
          <a:p>
            <a:endParaRPr lang="en-US" dirty="0"/>
          </a:p>
          <a:p>
            <a:endParaRPr lang="en-US" dirty="0"/>
          </a:p>
          <a:p>
            <a:r>
              <a:rPr lang="en-US" altLang="zh-CN" sz="3000" dirty="0"/>
              <a:t>A</a:t>
            </a:r>
            <a:r>
              <a:rPr lang="en-US" sz="3000" dirty="0"/>
              <a:t>n image composed of words used in a particular text or subject, in which the size of each word indicates its frequency or importance.</a:t>
            </a:r>
            <a:endParaRPr lang="en-US" dirty="0"/>
          </a:p>
          <a:p>
            <a:r>
              <a:rPr lang="en-US" altLang="zh-CN" dirty="0"/>
              <a:t>How</a:t>
            </a:r>
            <a:r>
              <a:rPr lang="zh-CN" altLang="en-US" dirty="0"/>
              <a:t> </a:t>
            </a:r>
            <a:r>
              <a:rPr lang="en-US" altLang="zh-CN" dirty="0"/>
              <a:t>to</a:t>
            </a:r>
            <a:r>
              <a:rPr lang="zh-CN" altLang="en-US" dirty="0"/>
              <a:t> </a:t>
            </a:r>
            <a:r>
              <a:rPr lang="en-US" altLang="zh-CN" dirty="0"/>
              <a:t>measure</a:t>
            </a:r>
            <a:r>
              <a:rPr lang="zh-CN" altLang="en-US" dirty="0"/>
              <a:t> </a:t>
            </a:r>
            <a:r>
              <a:rPr lang="en-US" altLang="zh-CN" dirty="0"/>
              <a:t>the</a:t>
            </a:r>
            <a:r>
              <a:rPr lang="zh-CN" altLang="en-US" dirty="0"/>
              <a:t> </a:t>
            </a:r>
            <a:r>
              <a:rPr lang="en-US" altLang="zh-CN" dirty="0"/>
              <a:t>importance?</a:t>
            </a:r>
            <a:endParaRPr lang="en-US" dirty="0"/>
          </a:p>
          <a:p>
            <a:endParaRPr lang="en-US" dirty="0"/>
          </a:p>
          <a:p>
            <a:endParaRPr lang="en-US" dirty="0"/>
          </a:p>
        </p:txBody>
      </p:sp>
      <p:pic>
        <p:nvPicPr>
          <p:cNvPr id="4" name="Picture 3">
            <a:extLst>
              <a:ext uri="{FF2B5EF4-FFF2-40B4-BE49-F238E27FC236}">
                <a16:creationId xmlns:a16="http://schemas.microsoft.com/office/drawing/2014/main" id="{84D36450-5888-ED4A-AF20-B5959DA59E10}"/>
              </a:ext>
            </a:extLst>
          </p:cNvPr>
          <p:cNvPicPr>
            <a:picLocks noChangeAspect="1"/>
          </p:cNvPicPr>
          <p:nvPr/>
        </p:nvPicPr>
        <p:blipFill>
          <a:blip r:embed="rId2"/>
          <a:stretch>
            <a:fillRect/>
          </a:stretch>
        </p:blipFill>
        <p:spPr>
          <a:xfrm>
            <a:off x="627650" y="1827030"/>
            <a:ext cx="4198347" cy="1868265"/>
          </a:xfrm>
          <a:prstGeom prst="rect">
            <a:avLst/>
          </a:prstGeom>
        </p:spPr>
      </p:pic>
      <p:pic>
        <p:nvPicPr>
          <p:cNvPr id="5" name="Picture 4">
            <a:extLst>
              <a:ext uri="{FF2B5EF4-FFF2-40B4-BE49-F238E27FC236}">
                <a16:creationId xmlns:a16="http://schemas.microsoft.com/office/drawing/2014/main" id="{CB64A32F-87C7-854A-A16A-9284DAFBA07D}"/>
              </a:ext>
            </a:extLst>
          </p:cNvPr>
          <p:cNvPicPr>
            <a:picLocks noChangeAspect="1"/>
          </p:cNvPicPr>
          <p:nvPr/>
        </p:nvPicPr>
        <p:blipFill rotWithShape="1">
          <a:blip r:embed="rId3"/>
          <a:srcRect t="6469" b="9814"/>
          <a:stretch/>
        </p:blipFill>
        <p:spPr>
          <a:xfrm>
            <a:off x="5502107" y="1827030"/>
            <a:ext cx="3154280" cy="1868265"/>
          </a:xfrm>
          <a:prstGeom prst="rect">
            <a:avLst/>
          </a:prstGeom>
        </p:spPr>
      </p:pic>
    </p:spTree>
    <p:extLst>
      <p:ext uri="{BB962C8B-B14F-4D97-AF65-F5344CB8AC3E}">
        <p14:creationId xmlns:p14="http://schemas.microsoft.com/office/powerpoint/2010/main" val="237193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CEF4-7918-C34E-ADCA-4AD7D317D2DA}"/>
              </a:ext>
            </a:extLst>
          </p:cNvPr>
          <p:cNvSpPr>
            <a:spLocks noGrp="1"/>
          </p:cNvSpPr>
          <p:nvPr>
            <p:ph type="title"/>
          </p:nvPr>
        </p:nvSpPr>
        <p:spPr/>
        <p:txBody>
          <a:bodyPr/>
          <a:lstStyle/>
          <a:p>
            <a:r>
              <a:rPr lang="en-US" altLang="zh-CN" b="1" dirty="0">
                <a:latin typeface="Garamond" panose="02020404030301010803" pitchFamily="18" charset="0"/>
              </a:rPr>
              <a:t>Feature</a:t>
            </a:r>
            <a:r>
              <a:rPr lang="zh-CN" altLang="en-US" b="1" dirty="0">
                <a:latin typeface="Garamond" panose="02020404030301010803" pitchFamily="18" charset="0"/>
              </a:rPr>
              <a:t> </a:t>
            </a:r>
            <a:r>
              <a:rPr lang="en-US" altLang="zh-CN" b="1" dirty="0">
                <a:latin typeface="Garamond" panose="02020404030301010803" pitchFamily="18" charset="0"/>
              </a:rPr>
              <a:t>ranking</a:t>
            </a:r>
            <a:endParaRPr lang="en-US" dirty="0"/>
          </a:p>
        </p:txBody>
      </p:sp>
      <p:sp>
        <p:nvSpPr>
          <p:cNvPr id="3" name="Content Placeholder 2">
            <a:extLst>
              <a:ext uri="{FF2B5EF4-FFF2-40B4-BE49-F238E27FC236}">
                <a16:creationId xmlns:a16="http://schemas.microsoft.com/office/drawing/2014/main" id="{B365FE88-7B85-DF4E-87D1-503EF3B3B679}"/>
              </a:ext>
            </a:extLst>
          </p:cNvPr>
          <p:cNvSpPr>
            <a:spLocks noGrp="1"/>
          </p:cNvSpPr>
          <p:nvPr>
            <p:ph idx="1"/>
          </p:nvPr>
        </p:nvSpPr>
        <p:spPr/>
        <p:txBody>
          <a:bodyPr/>
          <a:lstStyle/>
          <a:p>
            <a:r>
              <a:rPr lang="en-US" altLang="zh-CN" b="1" dirty="0">
                <a:latin typeface="Garamond" panose="02020404030301010803" pitchFamily="18" charset="0"/>
              </a:rPr>
              <a:t>Features</a:t>
            </a:r>
            <a:r>
              <a:rPr lang="zh-CN" altLang="en-US" b="1" dirty="0">
                <a:latin typeface="Garamond" panose="02020404030301010803" pitchFamily="18" charset="0"/>
              </a:rPr>
              <a:t> </a:t>
            </a:r>
            <a:r>
              <a:rPr lang="en-US" altLang="zh-CN" b="1" dirty="0">
                <a:latin typeface="Garamond" panose="02020404030301010803" pitchFamily="18" charset="0"/>
              </a:rPr>
              <a:t>(words)</a:t>
            </a:r>
            <a:r>
              <a:rPr lang="zh-CN" altLang="en-US" b="1" dirty="0">
                <a:latin typeface="Garamond" panose="02020404030301010803" pitchFamily="18" charset="0"/>
              </a:rPr>
              <a:t> </a:t>
            </a:r>
            <a:r>
              <a:rPr lang="en-US" altLang="zh-CN" b="1" dirty="0">
                <a:latin typeface="Garamond" panose="02020404030301010803" pitchFamily="18" charset="0"/>
              </a:rPr>
              <a:t>may</a:t>
            </a:r>
            <a:r>
              <a:rPr lang="zh-CN" altLang="en-US" b="1" dirty="0">
                <a:latin typeface="Garamond" panose="02020404030301010803" pitchFamily="18" charset="0"/>
              </a:rPr>
              <a:t> </a:t>
            </a:r>
            <a:r>
              <a:rPr lang="en-US" altLang="zh-CN" b="1" dirty="0">
                <a:latin typeface="Garamond" panose="02020404030301010803" pitchFamily="18" charset="0"/>
              </a:rPr>
              <a:t>weigh</a:t>
            </a:r>
            <a:r>
              <a:rPr lang="zh-CN" altLang="en-US" b="1" dirty="0">
                <a:latin typeface="Garamond" panose="02020404030301010803" pitchFamily="18" charset="0"/>
              </a:rPr>
              <a:t> </a:t>
            </a:r>
            <a:r>
              <a:rPr lang="en-US" altLang="zh-CN" b="1" dirty="0">
                <a:latin typeface="Garamond" panose="02020404030301010803" pitchFamily="18" charset="0"/>
              </a:rPr>
              <a:t>differently</a:t>
            </a:r>
            <a:r>
              <a:rPr lang="zh-CN" altLang="en-US" b="1" dirty="0">
                <a:latin typeface="Garamond" panose="02020404030301010803" pitchFamily="18" charset="0"/>
              </a:rPr>
              <a:t> </a:t>
            </a:r>
            <a:r>
              <a:rPr lang="en-US" altLang="zh-CN" b="1" dirty="0">
                <a:latin typeface="Garamond" panose="02020404030301010803" pitchFamily="18" charset="0"/>
              </a:rPr>
              <a:t>in</a:t>
            </a:r>
            <a:r>
              <a:rPr lang="zh-CN" altLang="en-US" b="1" dirty="0">
                <a:latin typeface="Garamond" panose="02020404030301010803" pitchFamily="18" charset="0"/>
              </a:rPr>
              <a:t> </a:t>
            </a:r>
            <a:r>
              <a:rPr lang="en-US" altLang="zh-CN" b="1" dirty="0">
                <a:latin typeface="Garamond" panose="02020404030301010803" pitchFamily="18" charset="0"/>
              </a:rPr>
              <a:t>representing</a:t>
            </a:r>
            <a:r>
              <a:rPr lang="zh-CN" altLang="en-US" b="1" dirty="0">
                <a:latin typeface="Garamond" panose="02020404030301010803" pitchFamily="18" charset="0"/>
              </a:rPr>
              <a:t> </a:t>
            </a:r>
            <a:r>
              <a:rPr lang="en-US" altLang="zh-CN" b="1" dirty="0">
                <a:latin typeface="Garamond" panose="02020404030301010803" pitchFamily="18" charset="0"/>
              </a:rPr>
              <a:t>the</a:t>
            </a:r>
            <a:r>
              <a:rPr lang="zh-CN" altLang="en-US" b="1" dirty="0">
                <a:latin typeface="Garamond" panose="02020404030301010803" pitchFamily="18" charset="0"/>
              </a:rPr>
              <a:t> </a:t>
            </a:r>
            <a:r>
              <a:rPr lang="en-US" altLang="zh-CN" b="1" dirty="0">
                <a:latin typeface="Garamond" panose="02020404030301010803" pitchFamily="18" charset="0"/>
              </a:rPr>
              <a:t>document.</a:t>
            </a:r>
          </a:p>
          <a:p>
            <a:r>
              <a:rPr lang="en-US" altLang="zh-CN" b="1" dirty="0">
                <a:latin typeface="Garamond" panose="02020404030301010803" pitchFamily="18" charset="0"/>
              </a:rPr>
              <a:t>Let’s</a:t>
            </a:r>
            <a:r>
              <a:rPr lang="zh-CN" altLang="en-US" b="1" dirty="0">
                <a:latin typeface="Garamond" panose="02020404030301010803" pitchFamily="18" charset="0"/>
              </a:rPr>
              <a:t> </a:t>
            </a:r>
            <a:r>
              <a:rPr lang="en-US" altLang="zh-CN" b="1" dirty="0">
                <a:latin typeface="Garamond" panose="02020404030301010803" pitchFamily="18" charset="0"/>
              </a:rPr>
              <a:t>see</a:t>
            </a:r>
            <a:r>
              <a:rPr lang="zh-CN" altLang="en-US" b="1" dirty="0">
                <a:latin typeface="Garamond" panose="02020404030301010803" pitchFamily="18" charset="0"/>
              </a:rPr>
              <a:t> </a:t>
            </a:r>
            <a:r>
              <a:rPr lang="en-US" altLang="zh-CN" b="1" dirty="0">
                <a:latin typeface="Garamond" panose="02020404030301010803" pitchFamily="18" charset="0"/>
              </a:rPr>
              <a:t>some</a:t>
            </a:r>
            <a:r>
              <a:rPr lang="zh-CN" altLang="en-US" b="1" dirty="0">
                <a:latin typeface="Garamond" panose="02020404030301010803" pitchFamily="18" charset="0"/>
              </a:rPr>
              <a:t> </a:t>
            </a:r>
            <a:r>
              <a:rPr lang="en-US" altLang="zh-CN" b="1" dirty="0">
                <a:latin typeface="Garamond" panose="02020404030301010803" pitchFamily="18" charset="0"/>
              </a:rPr>
              <a:t>examples</a:t>
            </a:r>
            <a:r>
              <a:rPr lang="zh-CN" altLang="en-US" b="1" dirty="0">
                <a:latin typeface="Garamond" panose="02020404030301010803" pitchFamily="18" charset="0"/>
              </a:rPr>
              <a:t> </a:t>
            </a:r>
            <a:r>
              <a:rPr lang="en-US" altLang="zh-CN" b="1" dirty="0">
                <a:latin typeface="Garamond" panose="02020404030301010803" pitchFamily="18" charset="0"/>
              </a:rPr>
              <a:t>first.</a:t>
            </a:r>
          </a:p>
          <a:p>
            <a:pPr lvl="1"/>
            <a:r>
              <a:rPr lang="en-US" altLang="zh-CN" b="1" dirty="0">
                <a:latin typeface="Garamond" panose="02020404030301010803" pitchFamily="18" charset="0"/>
              </a:rPr>
              <a:t>Sweet</a:t>
            </a:r>
            <a:r>
              <a:rPr lang="zh-CN" altLang="en-US" b="1" dirty="0">
                <a:latin typeface="Garamond" panose="02020404030301010803" pitchFamily="18" charset="0"/>
              </a:rPr>
              <a:t> </a:t>
            </a:r>
            <a:r>
              <a:rPr lang="en-US" altLang="zh-CN" b="1" dirty="0">
                <a:latin typeface="Garamond" panose="02020404030301010803" pitchFamily="18" charset="0"/>
              </a:rPr>
              <a:t>{fruit</a:t>
            </a:r>
            <a:r>
              <a:rPr lang="zh-CN" altLang="en-US" b="1" dirty="0">
                <a:latin typeface="Garamond" panose="02020404030301010803" pitchFamily="18" charset="0"/>
              </a:rPr>
              <a:t> </a:t>
            </a:r>
            <a:r>
              <a:rPr lang="en-US" altLang="zh-CN" b="1" dirty="0">
                <a:latin typeface="Garamond" panose="02020404030301010803" pitchFamily="18" charset="0"/>
              </a:rPr>
              <a:t>docs}</a:t>
            </a:r>
          </a:p>
          <a:p>
            <a:pPr lvl="1"/>
            <a:r>
              <a:rPr lang="en-US" altLang="zh-CN" b="1" dirty="0">
                <a:latin typeface="Garamond" panose="02020404030301010803" pitchFamily="18" charset="0"/>
              </a:rPr>
              <a:t>Apple</a:t>
            </a:r>
            <a:r>
              <a:rPr lang="zh-CN" altLang="en-US" b="1" dirty="0">
                <a:latin typeface="Garamond" panose="02020404030301010803" pitchFamily="18" charset="0"/>
              </a:rPr>
              <a:t> </a:t>
            </a:r>
            <a:r>
              <a:rPr lang="en-US" altLang="zh-CN" b="1" dirty="0">
                <a:latin typeface="Garamond" panose="02020404030301010803" pitchFamily="18" charset="0"/>
              </a:rPr>
              <a:t>{fruit</a:t>
            </a:r>
            <a:r>
              <a:rPr lang="zh-CN" altLang="en-US" b="1" dirty="0">
                <a:latin typeface="Garamond" panose="02020404030301010803" pitchFamily="18" charset="0"/>
              </a:rPr>
              <a:t> </a:t>
            </a:r>
            <a:r>
              <a:rPr lang="en-US" altLang="zh-CN" b="1" dirty="0">
                <a:latin typeface="Garamond" panose="02020404030301010803" pitchFamily="18" charset="0"/>
              </a:rPr>
              <a:t>docs}</a:t>
            </a:r>
          </a:p>
          <a:p>
            <a:pPr lvl="1"/>
            <a:r>
              <a:rPr lang="en-US" altLang="zh-CN" b="1" dirty="0">
                <a:latin typeface="Garamond" panose="02020404030301010803" pitchFamily="18" charset="0"/>
              </a:rPr>
              <a:t>Apple</a:t>
            </a:r>
            <a:r>
              <a:rPr lang="zh-CN" altLang="en-US" b="1" dirty="0">
                <a:latin typeface="Garamond" panose="02020404030301010803" pitchFamily="18" charset="0"/>
              </a:rPr>
              <a:t> </a:t>
            </a:r>
            <a:r>
              <a:rPr lang="en-US" altLang="zh-CN" b="1" dirty="0">
                <a:latin typeface="Garamond" panose="02020404030301010803" pitchFamily="18" charset="0"/>
              </a:rPr>
              <a:t>{technique</a:t>
            </a:r>
            <a:r>
              <a:rPr lang="zh-CN" altLang="en-US" b="1" dirty="0">
                <a:latin typeface="Garamond" panose="02020404030301010803" pitchFamily="18" charset="0"/>
              </a:rPr>
              <a:t> </a:t>
            </a:r>
            <a:r>
              <a:rPr lang="en-US" altLang="zh-CN" b="1" dirty="0">
                <a:latin typeface="Garamond" panose="02020404030301010803" pitchFamily="18" charset="0"/>
              </a:rPr>
              <a:t>companies}</a:t>
            </a:r>
          </a:p>
          <a:p>
            <a:pPr lvl="1"/>
            <a:r>
              <a:rPr lang="en-US" altLang="zh-CN" b="1" dirty="0">
                <a:latin typeface="Garamond" panose="02020404030301010803" pitchFamily="18" charset="0"/>
              </a:rPr>
              <a:t>Apple</a:t>
            </a:r>
            <a:r>
              <a:rPr lang="zh-CN" altLang="en-US" b="1" dirty="0">
                <a:latin typeface="Garamond" panose="02020404030301010803" pitchFamily="18" charset="0"/>
              </a:rPr>
              <a:t> </a:t>
            </a:r>
            <a:r>
              <a:rPr lang="en-US" altLang="zh-CN" b="1" dirty="0">
                <a:latin typeface="Garamond" panose="02020404030301010803" pitchFamily="18" charset="0"/>
              </a:rPr>
              <a:t>Inc</a:t>
            </a:r>
            <a:r>
              <a:rPr lang="zh-CN" altLang="en-US" b="1" dirty="0">
                <a:latin typeface="Garamond" panose="02020404030301010803" pitchFamily="18" charset="0"/>
              </a:rPr>
              <a:t> </a:t>
            </a:r>
            <a:r>
              <a:rPr lang="en-US" altLang="zh-CN" b="1" dirty="0">
                <a:latin typeface="Garamond" panose="02020404030301010803" pitchFamily="18" charset="0"/>
              </a:rPr>
              <a:t>{technique</a:t>
            </a:r>
            <a:r>
              <a:rPr lang="zh-CN" altLang="en-US" b="1" dirty="0">
                <a:latin typeface="Garamond" panose="02020404030301010803" pitchFamily="18" charset="0"/>
              </a:rPr>
              <a:t> </a:t>
            </a:r>
            <a:r>
              <a:rPr lang="en-US" altLang="zh-CN" b="1" dirty="0">
                <a:latin typeface="Garamond" panose="02020404030301010803" pitchFamily="18" charset="0"/>
              </a:rPr>
              <a:t>companies}</a:t>
            </a:r>
          </a:p>
          <a:p>
            <a:pPr lvl="1"/>
            <a:endParaRPr lang="en-US" altLang="zh-CN" b="1" dirty="0">
              <a:latin typeface="Garamond" panose="02020404030301010803" pitchFamily="18" charset="0"/>
            </a:endParaRPr>
          </a:p>
        </p:txBody>
      </p:sp>
    </p:spTree>
    <p:extLst>
      <p:ext uri="{BB962C8B-B14F-4D97-AF65-F5344CB8AC3E}">
        <p14:creationId xmlns:p14="http://schemas.microsoft.com/office/powerpoint/2010/main" val="1114854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CEF4-7918-C34E-ADCA-4AD7D317D2DA}"/>
              </a:ext>
            </a:extLst>
          </p:cNvPr>
          <p:cNvSpPr>
            <a:spLocks noGrp="1"/>
          </p:cNvSpPr>
          <p:nvPr>
            <p:ph type="title"/>
          </p:nvPr>
        </p:nvSpPr>
        <p:spPr/>
        <p:txBody>
          <a:bodyPr/>
          <a:lstStyle/>
          <a:p>
            <a:r>
              <a:rPr lang="en-US" altLang="zh-CN" b="1" dirty="0">
                <a:latin typeface="Garamond" panose="02020404030301010803" pitchFamily="18" charset="0"/>
              </a:rPr>
              <a:t>Feature</a:t>
            </a:r>
            <a:r>
              <a:rPr lang="zh-CN" altLang="en-US" b="1" dirty="0">
                <a:latin typeface="Garamond" panose="02020404030301010803" pitchFamily="18" charset="0"/>
              </a:rPr>
              <a:t> </a:t>
            </a:r>
            <a:r>
              <a:rPr lang="en-US" altLang="zh-CN" b="1" dirty="0">
                <a:latin typeface="Garamond" panose="02020404030301010803" pitchFamily="18" charset="0"/>
              </a:rPr>
              <a:t>ranking</a:t>
            </a:r>
            <a:endParaRPr lang="en-US" dirty="0"/>
          </a:p>
        </p:txBody>
      </p:sp>
      <p:sp>
        <p:nvSpPr>
          <p:cNvPr id="3" name="Content Placeholder 2">
            <a:extLst>
              <a:ext uri="{FF2B5EF4-FFF2-40B4-BE49-F238E27FC236}">
                <a16:creationId xmlns:a16="http://schemas.microsoft.com/office/drawing/2014/main" id="{B365FE88-7B85-DF4E-87D1-503EF3B3B679}"/>
              </a:ext>
            </a:extLst>
          </p:cNvPr>
          <p:cNvSpPr>
            <a:spLocks noGrp="1"/>
          </p:cNvSpPr>
          <p:nvPr>
            <p:ph idx="1"/>
          </p:nvPr>
        </p:nvSpPr>
        <p:spPr>
          <a:xfrm>
            <a:off x="457200" y="1600201"/>
            <a:ext cx="8229600" cy="4512732"/>
          </a:xfrm>
        </p:spPr>
        <p:txBody>
          <a:bodyPr>
            <a:normAutofit lnSpcReduction="10000"/>
          </a:bodyPr>
          <a:lstStyle/>
          <a:p>
            <a:r>
              <a:rPr lang="en-US" altLang="zh-CN" b="1" dirty="0">
                <a:latin typeface="Garamond" panose="02020404030301010803" pitchFamily="18" charset="0"/>
              </a:rPr>
              <a:t>Rule</a:t>
            </a:r>
            <a:r>
              <a:rPr lang="zh-CN" altLang="en-US" b="1" dirty="0">
                <a:latin typeface="Garamond" panose="02020404030301010803" pitchFamily="18" charset="0"/>
              </a:rPr>
              <a:t> </a:t>
            </a:r>
            <a:r>
              <a:rPr lang="en-US" altLang="zh-CN" b="1" dirty="0">
                <a:latin typeface="Garamond" panose="02020404030301010803" pitchFamily="18" charset="0"/>
              </a:rPr>
              <a:t>of</a:t>
            </a:r>
            <a:r>
              <a:rPr lang="zh-CN" altLang="en-US" b="1" dirty="0">
                <a:latin typeface="Garamond" panose="02020404030301010803" pitchFamily="18" charset="0"/>
              </a:rPr>
              <a:t> </a:t>
            </a:r>
            <a:r>
              <a:rPr lang="en-US" altLang="zh-CN" b="1" dirty="0">
                <a:latin typeface="Garamond" panose="02020404030301010803" pitchFamily="18" charset="0"/>
              </a:rPr>
              <a:t>thumb</a:t>
            </a:r>
            <a:r>
              <a:rPr lang="zh-CN" altLang="en-US" b="1" dirty="0">
                <a:latin typeface="Garamond" panose="02020404030301010803" pitchFamily="18" charset="0"/>
              </a:rPr>
              <a:t> </a:t>
            </a:r>
            <a:r>
              <a:rPr lang="en-US" altLang="zh-CN" b="1" dirty="0">
                <a:latin typeface="Garamond" panose="02020404030301010803" pitchFamily="18" charset="0"/>
              </a:rPr>
              <a:t>standards</a:t>
            </a:r>
            <a:r>
              <a:rPr lang="zh-CN" altLang="en-US" b="1" dirty="0">
                <a:latin typeface="Garamond" panose="02020404030301010803" pitchFamily="18" charset="0"/>
              </a:rPr>
              <a:t> </a:t>
            </a:r>
            <a:r>
              <a:rPr lang="en-US" altLang="zh-CN" b="1" dirty="0">
                <a:latin typeface="Garamond" panose="02020404030301010803" pitchFamily="18" charset="0"/>
              </a:rPr>
              <a:t>for</a:t>
            </a:r>
            <a:r>
              <a:rPr lang="zh-CN" altLang="en-US" b="1" dirty="0">
                <a:latin typeface="Garamond" panose="02020404030301010803" pitchFamily="18" charset="0"/>
              </a:rPr>
              <a:t> </a:t>
            </a:r>
            <a:r>
              <a:rPr lang="en-US" altLang="zh-CN" b="1" dirty="0">
                <a:latin typeface="Garamond" panose="02020404030301010803" pitchFamily="18" charset="0"/>
              </a:rPr>
              <a:t>features.</a:t>
            </a:r>
          </a:p>
          <a:p>
            <a:pPr lvl="1"/>
            <a:r>
              <a:rPr lang="en-US" altLang="zh-CN" b="1" dirty="0">
                <a:latin typeface="Garamond" panose="02020404030301010803" pitchFamily="18" charset="0"/>
              </a:rPr>
              <a:t>Popularity</a:t>
            </a:r>
          </a:p>
          <a:p>
            <a:pPr lvl="2"/>
            <a:r>
              <a:rPr lang="en-US" altLang="zh-CN" b="1" dirty="0">
                <a:latin typeface="Garamond" panose="02020404030301010803" pitchFamily="18" charset="0"/>
              </a:rPr>
              <a:t>Enough</a:t>
            </a:r>
            <a:r>
              <a:rPr lang="zh-CN" altLang="en-US" b="1" dirty="0">
                <a:latin typeface="Garamond" panose="02020404030301010803" pitchFamily="18" charset="0"/>
              </a:rPr>
              <a:t> </a:t>
            </a:r>
            <a:r>
              <a:rPr lang="en-US" altLang="zh-CN" b="1" dirty="0">
                <a:latin typeface="Garamond" panose="02020404030301010803" pitchFamily="18" charset="0"/>
              </a:rPr>
              <a:t>occurrence</a:t>
            </a:r>
          </a:p>
          <a:p>
            <a:pPr lvl="1"/>
            <a:r>
              <a:rPr lang="en-US" altLang="zh-CN" b="1" dirty="0">
                <a:latin typeface="Garamond" panose="02020404030301010803" pitchFamily="18" charset="0"/>
              </a:rPr>
              <a:t>Distinctiveness</a:t>
            </a:r>
          </a:p>
          <a:p>
            <a:pPr lvl="2"/>
            <a:r>
              <a:rPr lang="en-US" altLang="zh-CN" b="1" dirty="0">
                <a:latin typeface="Garamond" panose="02020404030301010803" pitchFamily="18" charset="0"/>
              </a:rPr>
              <a:t>Able</a:t>
            </a:r>
            <a:r>
              <a:rPr lang="zh-CN" altLang="en-US" b="1" dirty="0">
                <a:latin typeface="Garamond" panose="02020404030301010803" pitchFamily="18" charset="0"/>
              </a:rPr>
              <a:t> </a:t>
            </a:r>
            <a:r>
              <a:rPr lang="en-US" altLang="zh-CN" b="1" dirty="0">
                <a:latin typeface="Garamond" panose="02020404030301010803" pitchFamily="18" charset="0"/>
              </a:rPr>
              <a:t>to</a:t>
            </a:r>
            <a:r>
              <a:rPr lang="zh-CN" altLang="en-US" b="1" dirty="0">
                <a:latin typeface="Garamond" panose="02020404030301010803" pitchFamily="18" charset="0"/>
              </a:rPr>
              <a:t> </a:t>
            </a:r>
            <a:r>
              <a:rPr lang="en-US" altLang="zh-CN" b="1" dirty="0">
                <a:latin typeface="Garamond" panose="02020404030301010803" pitchFamily="18" charset="0"/>
              </a:rPr>
              <a:t>help</a:t>
            </a:r>
            <a:r>
              <a:rPr lang="zh-CN" altLang="en-US" b="1" dirty="0">
                <a:latin typeface="Garamond" panose="02020404030301010803" pitchFamily="18" charset="0"/>
              </a:rPr>
              <a:t> </a:t>
            </a:r>
            <a:r>
              <a:rPr lang="en-US" altLang="zh-CN" b="1" dirty="0">
                <a:latin typeface="Garamond" panose="02020404030301010803" pitchFamily="18" charset="0"/>
              </a:rPr>
              <a:t>make</a:t>
            </a:r>
            <a:r>
              <a:rPr lang="zh-CN" altLang="en-US" b="1" dirty="0">
                <a:latin typeface="Garamond" panose="02020404030301010803" pitchFamily="18" charset="0"/>
              </a:rPr>
              <a:t> </a:t>
            </a:r>
            <a:r>
              <a:rPr lang="en-US" altLang="zh-CN" b="1" dirty="0">
                <a:latin typeface="Garamond" panose="02020404030301010803" pitchFamily="18" charset="0"/>
              </a:rPr>
              <a:t>prediction</a:t>
            </a:r>
          </a:p>
          <a:p>
            <a:pPr lvl="1"/>
            <a:r>
              <a:rPr lang="en-US" altLang="zh-CN" b="1" dirty="0">
                <a:latin typeface="Garamond" panose="02020404030301010803" pitchFamily="18" charset="0"/>
              </a:rPr>
              <a:t>Informativeness</a:t>
            </a:r>
          </a:p>
          <a:p>
            <a:pPr lvl="2"/>
            <a:r>
              <a:rPr lang="en-US" altLang="zh-CN" b="1" dirty="0">
                <a:latin typeface="Garamond" panose="02020404030301010803" pitchFamily="18" charset="0"/>
              </a:rPr>
              <a:t>Avoid</a:t>
            </a:r>
            <a:r>
              <a:rPr lang="zh-CN" altLang="en-US" b="1" dirty="0">
                <a:latin typeface="Garamond" panose="02020404030301010803" pitchFamily="18" charset="0"/>
              </a:rPr>
              <a:t> </a:t>
            </a:r>
            <a:r>
              <a:rPr lang="en-US" altLang="zh-CN" b="1" dirty="0">
                <a:latin typeface="Garamond" panose="02020404030301010803" pitchFamily="18" charset="0"/>
              </a:rPr>
              <a:t>meaningless</a:t>
            </a:r>
            <a:r>
              <a:rPr lang="zh-CN" altLang="en-US" b="1" dirty="0">
                <a:latin typeface="Garamond" panose="02020404030301010803" pitchFamily="18" charset="0"/>
              </a:rPr>
              <a:t> </a:t>
            </a:r>
            <a:r>
              <a:rPr lang="en-US" altLang="zh-CN" b="1" dirty="0">
                <a:latin typeface="Garamond" panose="02020404030301010803" pitchFamily="18" charset="0"/>
              </a:rPr>
              <a:t>feature</a:t>
            </a:r>
            <a:r>
              <a:rPr lang="zh-CN" altLang="en-US" b="1" dirty="0">
                <a:latin typeface="Garamond" panose="02020404030301010803" pitchFamily="18" charset="0"/>
              </a:rPr>
              <a:t> </a:t>
            </a:r>
            <a:r>
              <a:rPr lang="en-US" altLang="zh-CN" b="1" dirty="0">
                <a:latin typeface="Garamond" panose="02020404030301010803" pitchFamily="18" charset="0"/>
              </a:rPr>
              <a:t>{</a:t>
            </a:r>
            <a:r>
              <a:rPr lang="en-US" altLang="zh-CN" b="1" dirty="0" err="1">
                <a:latin typeface="Garamond" panose="02020404030301010803" pitchFamily="18" charset="0"/>
              </a:rPr>
              <a:t>stopwords</a:t>
            </a:r>
            <a:r>
              <a:rPr lang="en-US" altLang="zh-CN" b="1" dirty="0">
                <a:latin typeface="Garamond" panose="02020404030301010803" pitchFamily="18" charset="0"/>
              </a:rPr>
              <a:t>} </a:t>
            </a:r>
          </a:p>
          <a:p>
            <a:pPr lvl="1"/>
            <a:r>
              <a:rPr lang="en-US" altLang="zh-CN" b="1" dirty="0">
                <a:latin typeface="Garamond" panose="02020404030301010803" pitchFamily="18" charset="0"/>
              </a:rPr>
              <a:t>Completeness</a:t>
            </a:r>
          </a:p>
          <a:p>
            <a:pPr lvl="2"/>
            <a:r>
              <a:rPr lang="en-US" altLang="zh-CN" b="1" dirty="0">
                <a:latin typeface="Garamond" panose="02020404030301010803" pitchFamily="18" charset="0"/>
              </a:rPr>
              <a:t>Support</a:t>
            </a:r>
            <a:r>
              <a:rPr lang="zh-CN" altLang="en-US" b="1" dirty="0">
                <a:latin typeface="Garamond" panose="02020404030301010803" pitchFamily="18" charset="0"/>
              </a:rPr>
              <a:t> </a:t>
            </a:r>
            <a:r>
              <a:rPr lang="en-US" altLang="zh-CN" b="1" dirty="0">
                <a:latin typeface="Garamond" panose="02020404030301010803" pitchFamily="18" charset="0"/>
              </a:rPr>
              <a:t>Vector</a:t>
            </a:r>
            <a:r>
              <a:rPr lang="zh-CN" altLang="en-US" b="1" dirty="0">
                <a:latin typeface="Garamond" panose="02020404030301010803" pitchFamily="18" charset="0"/>
              </a:rPr>
              <a:t> </a:t>
            </a:r>
            <a:r>
              <a:rPr lang="en-US" altLang="zh-CN" b="1" dirty="0">
                <a:latin typeface="Garamond" panose="02020404030301010803" pitchFamily="18" charset="0"/>
              </a:rPr>
              <a:t>vs</a:t>
            </a:r>
            <a:r>
              <a:rPr lang="zh-CN" altLang="en-US" b="1" dirty="0">
                <a:latin typeface="Garamond" panose="02020404030301010803" pitchFamily="18" charset="0"/>
              </a:rPr>
              <a:t> </a:t>
            </a:r>
            <a:r>
              <a:rPr lang="en-US" altLang="zh-CN" b="1" dirty="0">
                <a:latin typeface="Garamond" panose="02020404030301010803" pitchFamily="18" charset="0"/>
              </a:rPr>
              <a:t>Vector</a:t>
            </a:r>
            <a:r>
              <a:rPr lang="zh-CN" altLang="en-US" b="1" dirty="0">
                <a:latin typeface="Garamond" panose="02020404030301010803" pitchFamily="18" charset="0"/>
              </a:rPr>
              <a:t> </a:t>
            </a:r>
            <a:r>
              <a:rPr lang="en-US" altLang="zh-CN" b="1" dirty="0">
                <a:latin typeface="Garamond" panose="02020404030301010803" pitchFamily="18" charset="0"/>
              </a:rPr>
              <a:t>Machine</a:t>
            </a:r>
            <a:r>
              <a:rPr lang="zh-CN" altLang="en-US" b="1" dirty="0">
                <a:latin typeface="Garamond" panose="02020404030301010803" pitchFamily="18" charset="0"/>
              </a:rPr>
              <a:t> </a:t>
            </a:r>
            <a:r>
              <a:rPr lang="en-US" altLang="zh-CN" b="1" dirty="0">
                <a:latin typeface="Garamond" panose="02020404030301010803" pitchFamily="18" charset="0"/>
              </a:rPr>
              <a:t>vs</a:t>
            </a:r>
            <a:r>
              <a:rPr lang="zh-CN" altLang="en-US" b="1" dirty="0">
                <a:latin typeface="Garamond" panose="02020404030301010803" pitchFamily="18" charset="0"/>
              </a:rPr>
              <a:t> </a:t>
            </a:r>
            <a:r>
              <a:rPr lang="en-US" altLang="zh-CN" b="1" dirty="0">
                <a:latin typeface="Garamond" panose="02020404030301010803" pitchFamily="18" charset="0"/>
              </a:rPr>
              <a:t>Support</a:t>
            </a:r>
            <a:r>
              <a:rPr lang="zh-CN" altLang="en-US" b="1" dirty="0">
                <a:latin typeface="Garamond" panose="02020404030301010803" pitchFamily="18" charset="0"/>
              </a:rPr>
              <a:t> </a:t>
            </a:r>
            <a:r>
              <a:rPr lang="en-US" altLang="zh-CN" b="1" dirty="0">
                <a:latin typeface="Garamond" panose="02020404030301010803" pitchFamily="18" charset="0"/>
              </a:rPr>
              <a:t>Vector</a:t>
            </a:r>
            <a:r>
              <a:rPr lang="zh-CN" altLang="en-US" b="1" dirty="0">
                <a:latin typeface="Garamond" panose="02020404030301010803" pitchFamily="18" charset="0"/>
              </a:rPr>
              <a:t> </a:t>
            </a:r>
            <a:r>
              <a:rPr lang="en-US" altLang="zh-CN" b="1" dirty="0">
                <a:latin typeface="Garamond" panose="02020404030301010803" pitchFamily="18" charset="0"/>
              </a:rPr>
              <a:t>Machine</a:t>
            </a:r>
          </a:p>
          <a:p>
            <a:pPr lvl="2"/>
            <a:endParaRPr lang="en-US" altLang="zh-CN" b="1" dirty="0">
              <a:latin typeface="Garamond" panose="02020404030301010803" pitchFamily="18" charset="0"/>
            </a:endParaRPr>
          </a:p>
        </p:txBody>
      </p:sp>
    </p:spTree>
    <p:extLst>
      <p:ext uri="{BB962C8B-B14F-4D97-AF65-F5344CB8AC3E}">
        <p14:creationId xmlns:p14="http://schemas.microsoft.com/office/powerpoint/2010/main" val="2675418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5F6A-2BB2-474A-B270-A7756A093136}"/>
              </a:ext>
            </a:extLst>
          </p:cNvPr>
          <p:cNvSpPr>
            <a:spLocks noGrp="1"/>
          </p:cNvSpPr>
          <p:nvPr>
            <p:ph type="title"/>
          </p:nvPr>
        </p:nvSpPr>
        <p:spPr/>
        <p:txBody>
          <a:bodyPr/>
          <a:lstStyle/>
          <a:p>
            <a:r>
              <a:rPr lang="en-US" altLang="zh-CN" b="1" dirty="0" err="1">
                <a:latin typeface="Garamond" panose="02020404030301010803" pitchFamily="18" charset="0"/>
              </a:rPr>
              <a:t>Tf-idf</a:t>
            </a:r>
            <a:endParaRPr lang="en-US" dirty="0"/>
          </a:p>
        </p:txBody>
      </p:sp>
      <p:sp>
        <p:nvSpPr>
          <p:cNvPr id="3" name="Content Placeholder 2">
            <a:extLst>
              <a:ext uri="{FF2B5EF4-FFF2-40B4-BE49-F238E27FC236}">
                <a16:creationId xmlns:a16="http://schemas.microsoft.com/office/drawing/2014/main" id="{FA9B5DFC-C265-A945-86AD-41570D3FEE9F}"/>
              </a:ext>
            </a:extLst>
          </p:cNvPr>
          <p:cNvSpPr>
            <a:spLocks noGrp="1"/>
          </p:cNvSpPr>
          <p:nvPr>
            <p:ph idx="1"/>
          </p:nvPr>
        </p:nvSpPr>
        <p:spPr>
          <a:xfrm>
            <a:off x="161636" y="1600201"/>
            <a:ext cx="4491182" cy="4295904"/>
          </a:xfrm>
        </p:spPr>
        <p:txBody>
          <a:bodyPr>
            <a:normAutofit/>
          </a:bodyPr>
          <a:lstStyle/>
          <a:p>
            <a:r>
              <a:rPr lang="en-US" sz="2800" dirty="0" err="1"/>
              <a:t>tf</a:t>
            </a:r>
            <a:r>
              <a:rPr lang="en-US" sz="2800" dirty="0"/>
              <a:t>–</a:t>
            </a:r>
            <a:r>
              <a:rPr lang="en-US" sz="2800" dirty="0" err="1"/>
              <a:t>idf</a:t>
            </a:r>
            <a:r>
              <a:rPr lang="en-US" sz="2800" dirty="0"/>
              <a:t> or TFIDF,</a:t>
            </a:r>
            <a:r>
              <a:rPr lang="zh-CN" altLang="en-US" sz="2800" dirty="0"/>
              <a:t> </a:t>
            </a:r>
            <a:r>
              <a:rPr lang="en-US" sz="2800" dirty="0"/>
              <a:t>short for term frequency–inverse document frequency</a:t>
            </a:r>
            <a:r>
              <a:rPr lang="en-US" altLang="zh-CN" sz="2800" dirty="0"/>
              <a:t>,</a:t>
            </a:r>
            <a:r>
              <a:rPr lang="zh-CN" altLang="en-US" sz="2800" dirty="0"/>
              <a:t> </a:t>
            </a:r>
            <a:r>
              <a:rPr lang="en-US" sz="2800" dirty="0"/>
              <a:t>is a numerical statistic that is intended to reflect how important a word is to a document in a collection or corpus</a:t>
            </a:r>
          </a:p>
          <a:p>
            <a:r>
              <a:rPr lang="en-US" altLang="zh-CN" sz="2800" dirty="0" err="1"/>
              <a:t>TF:term</a:t>
            </a:r>
            <a:r>
              <a:rPr lang="zh-CN" altLang="en-US" sz="2800" dirty="0"/>
              <a:t> </a:t>
            </a:r>
            <a:r>
              <a:rPr lang="en-US" altLang="zh-CN" sz="2800" dirty="0"/>
              <a:t>frequency,</a:t>
            </a:r>
            <a:r>
              <a:rPr lang="zh-CN" altLang="en-US" sz="2800" dirty="0"/>
              <a:t> </a:t>
            </a:r>
            <a:r>
              <a:rPr lang="en-US" sz="2800" dirty="0" err="1"/>
              <a:t>tf</a:t>
            </a:r>
            <a:r>
              <a:rPr lang="en-US" sz="2800" dirty="0"/>
              <a:t>(</a:t>
            </a:r>
            <a:r>
              <a:rPr lang="en-US" sz="2800" i="1" dirty="0" err="1"/>
              <a:t>t</a:t>
            </a:r>
            <a:r>
              <a:rPr lang="en-US" sz="2800" dirty="0" err="1"/>
              <a:t>,</a:t>
            </a:r>
            <a:r>
              <a:rPr lang="en-US" sz="2800" i="1" dirty="0" err="1"/>
              <a:t>d</a:t>
            </a:r>
            <a:r>
              <a:rPr lang="en-US" sz="2800" dirty="0"/>
              <a:t>)</a:t>
            </a:r>
            <a:r>
              <a:rPr lang="en-US" altLang="zh-CN" sz="2800" dirty="0"/>
              <a:t>.</a:t>
            </a:r>
            <a:endParaRPr lang="en-US" sz="2800" dirty="0"/>
          </a:p>
        </p:txBody>
      </p:sp>
      <p:pic>
        <p:nvPicPr>
          <p:cNvPr id="6" name="Picture 5">
            <a:extLst>
              <a:ext uri="{FF2B5EF4-FFF2-40B4-BE49-F238E27FC236}">
                <a16:creationId xmlns:a16="http://schemas.microsoft.com/office/drawing/2014/main" id="{004F6098-0515-3F4C-892C-EB7DEF16644F}"/>
              </a:ext>
            </a:extLst>
          </p:cNvPr>
          <p:cNvPicPr>
            <a:picLocks noChangeAspect="1"/>
          </p:cNvPicPr>
          <p:nvPr/>
        </p:nvPicPr>
        <p:blipFill rotWithShape="1">
          <a:blip r:embed="rId2"/>
          <a:srcRect b="35168"/>
          <a:stretch/>
        </p:blipFill>
        <p:spPr>
          <a:xfrm>
            <a:off x="4652818" y="1600201"/>
            <a:ext cx="4491182" cy="2342844"/>
          </a:xfrm>
          <a:prstGeom prst="rect">
            <a:avLst/>
          </a:prstGeom>
        </p:spPr>
      </p:pic>
    </p:spTree>
    <p:extLst>
      <p:ext uri="{BB962C8B-B14F-4D97-AF65-F5344CB8AC3E}">
        <p14:creationId xmlns:p14="http://schemas.microsoft.com/office/powerpoint/2010/main" val="840281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0D01-9B95-5942-94AE-E3D19224B9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86142E-7BFF-E747-AE55-55A869D9FE9B}"/>
              </a:ext>
            </a:extLst>
          </p:cNvPr>
          <p:cNvSpPr>
            <a:spLocks noGrp="1"/>
          </p:cNvSpPr>
          <p:nvPr>
            <p:ph idx="1"/>
          </p:nvPr>
        </p:nvSpPr>
        <p:spPr/>
        <p:txBody>
          <a:bodyPr>
            <a:normAutofit/>
          </a:bodyPr>
          <a:lstStyle/>
          <a:p>
            <a:r>
              <a:rPr lang="en-US" sz="2800" dirty="0"/>
              <a:t>The </a:t>
            </a:r>
            <a:r>
              <a:rPr lang="en-US" sz="2800" b="1" dirty="0"/>
              <a:t>inverse document frequency</a:t>
            </a:r>
            <a:r>
              <a:rPr lang="en-US" sz="2800" dirty="0"/>
              <a:t> is a measure of how much information the word provides, i.e., if it's common or rare across all documents</a:t>
            </a:r>
          </a:p>
          <a:p>
            <a:endParaRPr lang="en-US" sz="2800" dirty="0"/>
          </a:p>
        </p:txBody>
      </p:sp>
      <p:pic>
        <p:nvPicPr>
          <p:cNvPr id="4" name="Picture 3">
            <a:extLst>
              <a:ext uri="{FF2B5EF4-FFF2-40B4-BE49-F238E27FC236}">
                <a16:creationId xmlns:a16="http://schemas.microsoft.com/office/drawing/2014/main" id="{A6E21CE1-48A4-CB4D-819A-6384FD348414}"/>
              </a:ext>
            </a:extLst>
          </p:cNvPr>
          <p:cNvPicPr>
            <a:picLocks noChangeAspect="1"/>
          </p:cNvPicPr>
          <p:nvPr/>
        </p:nvPicPr>
        <p:blipFill>
          <a:blip r:embed="rId3"/>
          <a:stretch>
            <a:fillRect/>
          </a:stretch>
        </p:blipFill>
        <p:spPr>
          <a:xfrm>
            <a:off x="2940050" y="3124200"/>
            <a:ext cx="3263900" cy="609600"/>
          </a:xfrm>
          <a:prstGeom prst="rect">
            <a:avLst/>
          </a:prstGeom>
        </p:spPr>
      </p:pic>
      <p:pic>
        <p:nvPicPr>
          <p:cNvPr id="5" name="Picture 4">
            <a:extLst>
              <a:ext uri="{FF2B5EF4-FFF2-40B4-BE49-F238E27FC236}">
                <a16:creationId xmlns:a16="http://schemas.microsoft.com/office/drawing/2014/main" id="{0A888801-B384-1949-A536-E103EE2904DE}"/>
              </a:ext>
            </a:extLst>
          </p:cNvPr>
          <p:cNvPicPr>
            <a:picLocks noChangeAspect="1"/>
          </p:cNvPicPr>
          <p:nvPr/>
        </p:nvPicPr>
        <p:blipFill>
          <a:blip r:embed="rId4"/>
          <a:stretch>
            <a:fillRect/>
          </a:stretch>
        </p:blipFill>
        <p:spPr>
          <a:xfrm>
            <a:off x="1123950" y="3835001"/>
            <a:ext cx="6896100" cy="2235200"/>
          </a:xfrm>
          <a:prstGeom prst="rect">
            <a:avLst/>
          </a:prstGeom>
        </p:spPr>
      </p:pic>
    </p:spTree>
    <p:extLst>
      <p:ext uri="{BB962C8B-B14F-4D97-AF65-F5344CB8AC3E}">
        <p14:creationId xmlns:p14="http://schemas.microsoft.com/office/powerpoint/2010/main" val="1666064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4676-A9EC-2C41-99AD-5D99B103DF1D}"/>
              </a:ext>
            </a:extLst>
          </p:cNvPr>
          <p:cNvSpPr>
            <a:spLocks noGrp="1"/>
          </p:cNvSpPr>
          <p:nvPr>
            <p:ph type="title"/>
          </p:nvPr>
        </p:nvSpPr>
        <p:spPr/>
        <p:txBody>
          <a:bodyPr>
            <a:normAutofit/>
          </a:bodyPr>
          <a:lstStyle/>
          <a:p>
            <a:r>
              <a:rPr lang="en-US" altLang="zh-CN" sz="3600" dirty="0"/>
              <a:t>Example</a:t>
            </a:r>
            <a:endParaRPr lang="en-US" sz="3600" dirty="0"/>
          </a:p>
        </p:txBody>
      </p:sp>
      <p:sp>
        <p:nvSpPr>
          <p:cNvPr id="3" name="Content Placeholder 2">
            <a:extLst>
              <a:ext uri="{FF2B5EF4-FFF2-40B4-BE49-F238E27FC236}">
                <a16:creationId xmlns:a16="http://schemas.microsoft.com/office/drawing/2014/main" id="{01EE2DFD-BA76-734A-A1A1-B33EB95C476D}"/>
              </a:ext>
            </a:extLst>
          </p:cNvPr>
          <p:cNvSpPr>
            <a:spLocks noGrp="1"/>
          </p:cNvSpPr>
          <p:nvPr>
            <p:ph idx="1"/>
          </p:nvPr>
        </p:nvSpPr>
        <p:spPr/>
        <p:txBody>
          <a:bodyPr>
            <a:normAutofit/>
          </a:bodyPr>
          <a:lstStyle/>
          <a:p>
            <a:r>
              <a:rPr lang="en-US" altLang="zh-CN" sz="2800" dirty="0"/>
              <a:t>Corpus:</a:t>
            </a:r>
            <a:r>
              <a:rPr lang="zh-CN" altLang="en-US" sz="2800" dirty="0"/>
              <a:t> </a:t>
            </a:r>
            <a:endParaRPr lang="en-US" altLang="zh-CN" sz="2800" dirty="0"/>
          </a:p>
          <a:p>
            <a:pPr lvl="1"/>
            <a:r>
              <a:rPr lang="en-US" sz="2400" dirty="0"/>
              <a:t>D</a:t>
            </a:r>
            <a:r>
              <a:rPr lang="en-US" altLang="zh-CN" sz="2400" dirty="0"/>
              <a:t>1:</a:t>
            </a:r>
            <a:r>
              <a:rPr lang="zh-CN" altLang="en-US" sz="2400" dirty="0"/>
              <a:t> </a:t>
            </a:r>
            <a:r>
              <a:rPr lang="en-US" altLang="zh-CN" sz="2400" dirty="0"/>
              <a:t>“This</a:t>
            </a:r>
            <a:r>
              <a:rPr lang="zh-CN" altLang="en-US" sz="2400" dirty="0"/>
              <a:t> </a:t>
            </a:r>
            <a:r>
              <a:rPr lang="en-US" altLang="zh-CN" sz="2400" dirty="0"/>
              <a:t>is</a:t>
            </a:r>
            <a:r>
              <a:rPr lang="zh-CN" altLang="en-US" sz="2400" dirty="0"/>
              <a:t> </a:t>
            </a:r>
            <a:r>
              <a:rPr lang="en-US" altLang="zh-CN" sz="2400" dirty="0"/>
              <a:t>a</a:t>
            </a:r>
            <a:r>
              <a:rPr lang="zh-CN" altLang="en-US" sz="2400" dirty="0"/>
              <a:t> </a:t>
            </a:r>
            <a:r>
              <a:rPr lang="en-US" altLang="zh-CN" sz="2400" dirty="0"/>
              <a:t>sample,</a:t>
            </a:r>
            <a:r>
              <a:rPr lang="zh-CN" altLang="en-US" sz="2400" dirty="0"/>
              <a:t> </a:t>
            </a:r>
            <a:r>
              <a:rPr lang="en-US" altLang="zh-CN" sz="2400" dirty="0"/>
              <a:t>a</a:t>
            </a:r>
            <a:r>
              <a:rPr lang="zh-CN" altLang="en-US" sz="2400" dirty="0"/>
              <a:t> </a:t>
            </a:r>
            <a:r>
              <a:rPr lang="en-US" altLang="zh-CN" sz="2400" dirty="0"/>
              <a:t>good</a:t>
            </a:r>
            <a:r>
              <a:rPr lang="zh-CN" altLang="en-US" sz="2400" dirty="0"/>
              <a:t> </a:t>
            </a:r>
            <a:r>
              <a:rPr lang="en-US" altLang="zh-CN" sz="2400" dirty="0"/>
              <a:t>sample”</a:t>
            </a:r>
          </a:p>
          <a:p>
            <a:pPr lvl="1"/>
            <a:r>
              <a:rPr lang="en-US" altLang="zh-CN" sz="2400" dirty="0"/>
              <a:t>D2:</a:t>
            </a:r>
            <a:r>
              <a:rPr lang="zh-CN" altLang="en-US" sz="2400" dirty="0"/>
              <a:t> </a:t>
            </a:r>
            <a:r>
              <a:rPr lang="en-US" altLang="zh-CN" sz="2400" dirty="0"/>
              <a:t>“This</a:t>
            </a:r>
            <a:r>
              <a:rPr lang="zh-CN" altLang="en-US" sz="2400" dirty="0"/>
              <a:t> </a:t>
            </a:r>
            <a:r>
              <a:rPr lang="en-US" altLang="zh-CN" sz="2400" dirty="0"/>
              <a:t>is</a:t>
            </a:r>
            <a:r>
              <a:rPr lang="zh-CN" altLang="en-US" sz="2400" dirty="0"/>
              <a:t> </a:t>
            </a:r>
            <a:r>
              <a:rPr lang="en-US" altLang="zh-CN" sz="2400" dirty="0"/>
              <a:t>another</a:t>
            </a:r>
            <a:r>
              <a:rPr lang="zh-CN" altLang="en-US" sz="2400" dirty="0"/>
              <a:t> </a:t>
            </a:r>
            <a:r>
              <a:rPr lang="en-US" altLang="zh-CN" sz="2400" dirty="0"/>
              <a:t>sample,</a:t>
            </a:r>
            <a:r>
              <a:rPr lang="zh-CN" altLang="en-US" sz="2400" dirty="0"/>
              <a:t> </a:t>
            </a:r>
            <a:r>
              <a:rPr lang="en-US" altLang="zh-CN" sz="2400" dirty="0"/>
              <a:t>too.”</a:t>
            </a:r>
          </a:p>
          <a:p>
            <a:pPr lvl="1"/>
            <a:endParaRPr lang="en-US" altLang="zh-CN" sz="2400" dirty="0"/>
          </a:p>
        </p:txBody>
      </p:sp>
      <p:graphicFrame>
        <p:nvGraphicFramePr>
          <p:cNvPr id="4" name="Table 3">
            <a:extLst>
              <a:ext uri="{FF2B5EF4-FFF2-40B4-BE49-F238E27FC236}">
                <a16:creationId xmlns:a16="http://schemas.microsoft.com/office/drawing/2014/main" id="{AA6B8856-0CD4-B04E-95C1-0517303FB63D}"/>
              </a:ext>
            </a:extLst>
          </p:cNvPr>
          <p:cNvGraphicFramePr>
            <a:graphicFrameLocks noGrp="1"/>
          </p:cNvGraphicFramePr>
          <p:nvPr>
            <p:extLst>
              <p:ext uri="{D42A27DB-BD31-4B8C-83A1-F6EECF244321}">
                <p14:modId xmlns:p14="http://schemas.microsoft.com/office/powerpoint/2010/main" val="4046820754"/>
              </p:ext>
            </p:extLst>
          </p:nvPr>
        </p:nvGraphicFramePr>
        <p:xfrm>
          <a:off x="1303867" y="2954790"/>
          <a:ext cx="7013833" cy="2966720"/>
        </p:xfrm>
        <a:graphic>
          <a:graphicData uri="http://schemas.openxmlformats.org/drawingml/2006/table">
            <a:tbl>
              <a:tblPr firstRow="1" bandRow="1">
                <a:tableStyleId>{5C22544A-7EE6-4342-B048-85BDC9FD1C3A}</a:tableStyleId>
              </a:tblPr>
              <a:tblGrid>
                <a:gridCol w="1254749">
                  <a:extLst>
                    <a:ext uri="{9D8B030D-6E8A-4147-A177-3AD203B41FA5}">
                      <a16:colId xmlns:a16="http://schemas.microsoft.com/office/drawing/2014/main" val="3924114997"/>
                    </a:ext>
                  </a:extLst>
                </a:gridCol>
                <a:gridCol w="1254749">
                  <a:extLst>
                    <a:ext uri="{9D8B030D-6E8A-4147-A177-3AD203B41FA5}">
                      <a16:colId xmlns:a16="http://schemas.microsoft.com/office/drawing/2014/main" val="2848951220"/>
                    </a:ext>
                  </a:extLst>
                </a:gridCol>
                <a:gridCol w="1254749">
                  <a:extLst>
                    <a:ext uri="{9D8B030D-6E8A-4147-A177-3AD203B41FA5}">
                      <a16:colId xmlns:a16="http://schemas.microsoft.com/office/drawing/2014/main" val="398987346"/>
                    </a:ext>
                  </a:extLst>
                </a:gridCol>
                <a:gridCol w="778494">
                  <a:extLst>
                    <a:ext uri="{9D8B030D-6E8A-4147-A177-3AD203B41FA5}">
                      <a16:colId xmlns:a16="http://schemas.microsoft.com/office/drawing/2014/main" val="941876568"/>
                    </a:ext>
                  </a:extLst>
                </a:gridCol>
                <a:gridCol w="1216343">
                  <a:extLst>
                    <a:ext uri="{9D8B030D-6E8A-4147-A177-3AD203B41FA5}">
                      <a16:colId xmlns:a16="http://schemas.microsoft.com/office/drawing/2014/main" val="1992982313"/>
                    </a:ext>
                  </a:extLst>
                </a:gridCol>
                <a:gridCol w="1254749">
                  <a:extLst>
                    <a:ext uri="{9D8B030D-6E8A-4147-A177-3AD203B41FA5}">
                      <a16:colId xmlns:a16="http://schemas.microsoft.com/office/drawing/2014/main" val="2765194708"/>
                    </a:ext>
                  </a:extLst>
                </a:gridCol>
              </a:tblGrid>
              <a:tr h="370840">
                <a:tc>
                  <a:txBody>
                    <a:bodyPr/>
                    <a:lstStyle/>
                    <a:p>
                      <a:r>
                        <a:rPr lang="en-US" altLang="zh-CN" dirty="0"/>
                        <a:t>x</a:t>
                      </a:r>
                      <a:endParaRPr lang="en-US" dirty="0"/>
                    </a:p>
                  </a:txBody>
                  <a:tcPr/>
                </a:tc>
                <a:tc>
                  <a:txBody>
                    <a:bodyPr/>
                    <a:lstStyle/>
                    <a:p>
                      <a:r>
                        <a:rPr lang="en-US" altLang="zh-CN" dirty="0" err="1"/>
                        <a:t>Tf</a:t>
                      </a:r>
                      <a:r>
                        <a:rPr lang="en-US" altLang="zh-CN" dirty="0"/>
                        <a:t>(x,d1)</a:t>
                      </a:r>
                      <a:endParaRPr lang="en-US" dirty="0"/>
                    </a:p>
                  </a:txBody>
                  <a:tcPr/>
                </a:tc>
                <a:tc>
                  <a:txBody>
                    <a:bodyPr/>
                    <a:lstStyle/>
                    <a:p>
                      <a:r>
                        <a:rPr lang="en-US" altLang="zh-CN" dirty="0" err="1"/>
                        <a:t>Tf</a:t>
                      </a:r>
                      <a:r>
                        <a:rPr lang="en-US" altLang="zh-CN" dirty="0"/>
                        <a:t>(x,d2)</a:t>
                      </a:r>
                      <a:endParaRPr lang="en-US" dirty="0"/>
                    </a:p>
                  </a:txBody>
                  <a:tcPr/>
                </a:tc>
                <a:tc>
                  <a:txBody>
                    <a:bodyPr/>
                    <a:lstStyle/>
                    <a:p>
                      <a:r>
                        <a:rPr lang="en-US" altLang="zh-CN" dirty="0" err="1"/>
                        <a:t>df</a:t>
                      </a:r>
                      <a:endParaRPr lang="en-US" dirty="0"/>
                    </a:p>
                  </a:txBody>
                  <a:tcPr/>
                </a:tc>
                <a:tc>
                  <a:txBody>
                    <a:bodyPr/>
                    <a:lstStyle/>
                    <a:p>
                      <a:r>
                        <a:rPr lang="en-US" altLang="zh-CN" dirty="0" err="1"/>
                        <a:t>Tfidf</a:t>
                      </a:r>
                      <a:r>
                        <a:rPr lang="en-US" altLang="zh-CN" dirty="0"/>
                        <a:t>(x,d1)</a:t>
                      </a:r>
                      <a:endParaRPr lang="en-US" dirty="0"/>
                    </a:p>
                  </a:txBody>
                  <a:tcPr/>
                </a:tc>
                <a:tc>
                  <a:txBody>
                    <a:bodyPr/>
                    <a:lstStyle/>
                    <a:p>
                      <a:r>
                        <a:rPr lang="en-US" altLang="zh-CN" dirty="0" err="1"/>
                        <a:t>Tfidf</a:t>
                      </a:r>
                      <a:r>
                        <a:rPr lang="en-US" altLang="zh-CN" dirty="0"/>
                        <a:t>(x,d2)</a:t>
                      </a:r>
                      <a:endParaRPr lang="en-US" dirty="0"/>
                    </a:p>
                  </a:txBody>
                  <a:tcPr/>
                </a:tc>
                <a:extLst>
                  <a:ext uri="{0D108BD9-81ED-4DB2-BD59-A6C34878D82A}">
                    <a16:rowId xmlns:a16="http://schemas.microsoft.com/office/drawing/2014/main" val="2620851533"/>
                  </a:ext>
                </a:extLst>
              </a:tr>
              <a:tr h="370840">
                <a:tc>
                  <a:txBody>
                    <a:bodyPr/>
                    <a:lstStyle/>
                    <a:p>
                      <a:r>
                        <a:rPr lang="en-US" altLang="zh-CN" dirty="0"/>
                        <a:t>this</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0254099"/>
                  </a:ext>
                </a:extLst>
              </a:tr>
              <a:tr h="370840">
                <a:tc>
                  <a:txBody>
                    <a:bodyPr/>
                    <a:lstStyle/>
                    <a:p>
                      <a:r>
                        <a:rPr lang="en-US" altLang="zh-CN" dirty="0"/>
                        <a:t>is</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078939682"/>
                  </a:ext>
                </a:extLst>
              </a:tr>
              <a:tr h="370840">
                <a:tc>
                  <a:txBody>
                    <a:bodyPr/>
                    <a:lstStyle/>
                    <a:p>
                      <a:r>
                        <a:rPr lang="en-US" altLang="zh-CN" dirty="0"/>
                        <a:t>a</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25932052"/>
                  </a:ext>
                </a:extLst>
              </a:tr>
              <a:tr h="370840">
                <a:tc>
                  <a:txBody>
                    <a:bodyPr/>
                    <a:lstStyle/>
                    <a:p>
                      <a:r>
                        <a:rPr lang="en-US" altLang="zh-CN" dirty="0"/>
                        <a:t>good</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14383227"/>
                  </a:ext>
                </a:extLst>
              </a:tr>
              <a:tr h="370840">
                <a:tc>
                  <a:txBody>
                    <a:bodyPr/>
                    <a:lstStyle/>
                    <a:p>
                      <a:r>
                        <a:rPr lang="en-US" altLang="zh-CN" dirty="0"/>
                        <a:t>sample</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50667982"/>
                  </a:ext>
                </a:extLst>
              </a:tr>
              <a:tr h="370840">
                <a:tc>
                  <a:txBody>
                    <a:bodyPr/>
                    <a:lstStyle/>
                    <a:p>
                      <a:r>
                        <a:rPr lang="en-US" altLang="zh-CN" dirty="0"/>
                        <a:t>another</a:t>
                      </a:r>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98848181"/>
                  </a:ext>
                </a:extLst>
              </a:tr>
              <a:tr h="370840">
                <a:tc>
                  <a:txBody>
                    <a:bodyPr/>
                    <a:lstStyle/>
                    <a:p>
                      <a:r>
                        <a:rPr lang="en-US" altLang="zh-CN" dirty="0"/>
                        <a:t>too</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08723901"/>
                  </a:ext>
                </a:extLst>
              </a:tr>
            </a:tbl>
          </a:graphicData>
        </a:graphic>
      </p:graphicFrame>
    </p:spTree>
    <p:extLst>
      <p:ext uri="{BB962C8B-B14F-4D97-AF65-F5344CB8AC3E}">
        <p14:creationId xmlns:p14="http://schemas.microsoft.com/office/powerpoint/2010/main" val="3471340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ABA6-7F68-F84B-8D27-527004222112}"/>
              </a:ext>
            </a:extLst>
          </p:cNvPr>
          <p:cNvSpPr>
            <a:spLocks noGrp="1"/>
          </p:cNvSpPr>
          <p:nvPr>
            <p:ph type="title"/>
          </p:nvPr>
        </p:nvSpPr>
        <p:spPr/>
        <p:txBody>
          <a:bodyPr/>
          <a:lstStyle/>
          <a:p>
            <a:r>
              <a:rPr lang="en-US" altLang="zh-CN" b="1" dirty="0">
                <a:latin typeface="Garamond" panose="02020404030301010803" pitchFamily="18" charset="0"/>
              </a:rPr>
              <a:t>Sentiment</a:t>
            </a:r>
            <a:r>
              <a:rPr lang="zh-CN" altLang="en-US" b="1" dirty="0">
                <a:latin typeface="Garamond" panose="02020404030301010803" pitchFamily="18" charset="0"/>
              </a:rPr>
              <a:t> </a:t>
            </a:r>
            <a:r>
              <a:rPr lang="en-US" altLang="zh-CN" b="1" dirty="0">
                <a:latin typeface="Garamond" panose="02020404030301010803" pitchFamily="18" charset="0"/>
              </a:rPr>
              <a:t>Analysis</a:t>
            </a:r>
            <a:endParaRPr lang="en-US" dirty="0"/>
          </a:p>
        </p:txBody>
      </p:sp>
      <p:sp>
        <p:nvSpPr>
          <p:cNvPr id="3" name="Content Placeholder 2">
            <a:extLst>
              <a:ext uri="{FF2B5EF4-FFF2-40B4-BE49-F238E27FC236}">
                <a16:creationId xmlns:a16="http://schemas.microsoft.com/office/drawing/2014/main" id="{0235FE99-65C4-884F-A3FA-410F1A22F3B8}"/>
              </a:ext>
            </a:extLst>
          </p:cNvPr>
          <p:cNvSpPr>
            <a:spLocks noGrp="1"/>
          </p:cNvSpPr>
          <p:nvPr>
            <p:ph idx="1"/>
          </p:nvPr>
        </p:nvSpPr>
        <p:spPr/>
        <p:txBody>
          <a:bodyPr>
            <a:normAutofit lnSpcReduction="10000"/>
          </a:bodyPr>
          <a:lstStyle/>
          <a:p>
            <a:r>
              <a:rPr lang="en-US" altLang="zh-CN" dirty="0"/>
              <a:t>Definition:</a:t>
            </a:r>
          </a:p>
          <a:p>
            <a:pPr lvl="1"/>
            <a:r>
              <a:rPr lang="en-US" dirty="0"/>
              <a:t>Computational study of opinions, sentiments, subjectivity, evaluations, attitudes, appraisal, affects, views, emotions, etc., expressed in text. </a:t>
            </a:r>
          </a:p>
          <a:p>
            <a:r>
              <a:rPr lang="en-US" altLang="zh-CN" dirty="0"/>
              <a:t>Reference:</a:t>
            </a:r>
          </a:p>
          <a:p>
            <a:pPr lvl="1"/>
            <a:r>
              <a:rPr lang="en-US" dirty="0"/>
              <a:t>Bing Liu. Sentiment Analysis and Opinion Mining Morgan &amp; Claypool Publishers, May 2012. </a:t>
            </a:r>
            <a:endParaRPr lang="en-US" altLang="zh-CN" b="1" dirty="0">
              <a:latin typeface="Garamond" panose="02020404030301010803" pitchFamily="18" charset="0"/>
            </a:endParaRPr>
          </a:p>
        </p:txBody>
      </p:sp>
    </p:spTree>
    <p:extLst>
      <p:ext uri="{BB962C8B-B14F-4D97-AF65-F5344CB8AC3E}">
        <p14:creationId xmlns:p14="http://schemas.microsoft.com/office/powerpoint/2010/main" val="630144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24A9-3CDC-1D49-B6B3-7109CFF7DF6D}"/>
              </a:ext>
            </a:extLst>
          </p:cNvPr>
          <p:cNvSpPr>
            <a:spLocks noGrp="1"/>
          </p:cNvSpPr>
          <p:nvPr>
            <p:ph type="title"/>
          </p:nvPr>
        </p:nvSpPr>
        <p:spPr/>
        <p:txBody>
          <a:bodyPr/>
          <a:lstStyle/>
          <a:p>
            <a:r>
              <a:rPr lang="en-US" altLang="zh-CN" dirty="0"/>
              <a:t>Different</a:t>
            </a:r>
            <a:r>
              <a:rPr lang="zh-CN" altLang="en-US" dirty="0"/>
              <a:t> </a:t>
            </a:r>
            <a:r>
              <a:rPr lang="en-US" altLang="zh-CN" dirty="0"/>
              <a:t>names.</a:t>
            </a:r>
            <a:endParaRPr lang="en-US" dirty="0"/>
          </a:p>
        </p:txBody>
      </p:sp>
      <p:sp>
        <p:nvSpPr>
          <p:cNvPr id="3" name="Content Placeholder 2">
            <a:extLst>
              <a:ext uri="{FF2B5EF4-FFF2-40B4-BE49-F238E27FC236}">
                <a16:creationId xmlns:a16="http://schemas.microsoft.com/office/drawing/2014/main" id="{1521AC5E-C3DF-964B-8C9C-C7C1A6FCCD52}"/>
              </a:ext>
            </a:extLst>
          </p:cNvPr>
          <p:cNvSpPr>
            <a:spLocks noGrp="1"/>
          </p:cNvSpPr>
          <p:nvPr>
            <p:ph idx="1"/>
          </p:nvPr>
        </p:nvSpPr>
        <p:spPr/>
        <p:txBody>
          <a:bodyPr>
            <a:normAutofit fontScale="92500" lnSpcReduction="10000"/>
          </a:bodyPr>
          <a:lstStyle/>
          <a:p>
            <a:r>
              <a:rPr lang="en-US" dirty="0"/>
              <a:t>Many names and tasks</a:t>
            </a:r>
          </a:p>
          <a:p>
            <a:pPr lvl="1"/>
            <a:r>
              <a:rPr lang="en-US" dirty="0"/>
              <a:t> Sentiment analysis </a:t>
            </a:r>
          </a:p>
          <a:p>
            <a:pPr lvl="1"/>
            <a:r>
              <a:rPr lang="en-US" dirty="0"/>
              <a:t> Opinion mining </a:t>
            </a:r>
          </a:p>
          <a:p>
            <a:pPr lvl="1"/>
            <a:r>
              <a:rPr lang="en-US" dirty="0"/>
              <a:t> Sentiment mining </a:t>
            </a:r>
          </a:p>
          <a:p>
            <a:pPr lvl="1"/>
            <a:r>
              <a:rPr lang="en-US" dirty="0"/>
              <a:t> Subjectivity analysis </a:t>
            </a:r>
          </a:p>
          <a:p>
            <a:pPr lvl="1"/>
            <a:r>
              <a:rPr lang="en-US" dirty="0"/>
              <a:t> Affect analysis </a:t>
            </a:r>
          </a:p>
          <a:p>
            <a:pPr lvl="1"/>
            <a:r>
              <a:rPr lang="en-US" dirty="0"/>
              <a:t> Emotion detection </a:t>
            </a:r>
          </a:p>
          <a:p>
            <a:pPr lvl="1"/>
            <a:r>
              <a:rPr lang="en-US" dirty="0"/>
              <a:t> Opinion spam detection </a:t>
            </a:r>
          </a:p>
          <a:p>
            <a:pPr lvl="1"/>
            <a:r>
              <a:rPr lang="en-US" dirty="0"/>
              <a:t> Etc.</a:t>
            </a:r>
          </a:p>
        </p:txBody>
      </p:sp>
    </p:spTree>
    <p:extLst>
      <p:ext uri="{BB962C8B-B14F-4D97-AF65-F5344CB8AC3E}">
        <p14:creationId xmlns:p14="http://schemas.microsoft.com/office/powerpoint/2010/main" val="248467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DE53-CEF9-EA41-89A9-AB2ECEAA69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080B97-4A14-864E-847D-6CFBAFF4FEEF}"/>
              </a:ext>
            </a:extLst>
          </p:cNvPr>
          <p:cNvSpPr>
            <a:spLocks noGrp="1"/>
          </p:cNvSpPr>
          <p:nvPr>
            <p:ph idx="1"/>
          </p:nvPr>
        </p:nvSpPr>
        <p:spPr/>
        <p:txBody>
          <a:bodyPr/>
          <a:lstStyle/>
          <a:p>
            <a:r>
              <a:rPr lang="en-US" dirty="0"/>
              <a:t>Wh</a:t>
            </a:r>
            <a:r>
              <a:rPr lang="en-US" altLang="zh-CN" dirty="0"/>
              <a:t>at’s</a:t>
            </a:r>
            <a:r>
              <a:rPr lang="zh-CN" altLang="en-US" dirty="0"/>
              <a:t> </a:t>
            </a:r>
            <a:r>
              <a:rPr lang="en-US" altLang="zh-CN" dirty="0"/>
              <a:t>the</a:t>
            </a:r>
            <a:r>
              <a:rPr lang="zh-CN" altLang="en-US" dirty="0"/>
              <a:t> </a:t>
            </a:r>
            <a:r>
              <a:rPr lang="en-US" altLang="zh-CN" dirty="0"/>
              <a:t>first</a:t>
            </a:r>
            <a:r>
              <a:rPr lang="zh-CN" altLang="en-US" dirty="0"/>
              <a:t> </a:t>
            </a:r>
            <a:r>
              <a:rPr lang="en-US" altLang="zh-CN" dirty="0"/>
              <a:t>word</a:t>
            </a:r>
            <a:r>
              <a:rPr lang="zh-CN" altLang="en-US" dirty="0"/>
              <a:t> </a:t>
            </a:r>
            <a:r>
              <a:rPr lang="en-US" altLang="zh-CN" dirty="0"/>
              <a:t>that</a:t>
            </a:r>
            <a:r>
              <a:rPr lang="zh-CN" altLang="en-US" dirty="0"/>
              <a:t> </a:t>
            </a:r>
            <a:r>
              <a:rPr lang="en-US" altLang="zh-CN" dirty="0"/>
              <a:t>come</a:t>
            </a:r>
            <a:r>
              <a:rPr lang="zh-CN" altLang="en-US" dirty="0"/>
              <a:t> </a:t>
            </a:r>
            <a:r>
              <a:rPr lang="en-US" altLang="zh-CN" dirty="0"/>
              <a:t>to</a:t>
            </a:r>
            <a:r>
              <a:rPr lang="zh-CN" altLang="en-US" dirty="0"/>
              <a:t> </a:t>
            </a:r>
            <a:r>
              <a:rPr lang="en-US" altLang="zh-CN" dirty="0"/>
              <a:t>your</a:t>
            </a:r>
            <a:r>
              <a:rPr lang="zh-CN" altLang="en-US" dirty="0"/>
              <a:t> </a:t>
            </a:r>
            <a:r>
              <a:rPr lang="en-US" altLang="zh-CN" dirty="0"/>
              <a:t>mind</a:t>
            </a:r>
            <a:r>
              <a:rPr lang="zh-CN" altLang="en-US" dirty="0"/>
              <a:t> </a:t>
            </a:r>
            <a:r>
              <a:rPr lang="en-US" altLang="zh-CN" dirty="0"/>
              <a:t>when</a:t>
            </a:r>
            <a:r>
              <a:rPr lang="zh-CN" altLang="en-US" dirty="0"/>
              <a:t> </a:t>
            </a:r>
            <a:r>
              <a:rPr lang="en-US" altLang="zh-CN" dirty="0"/>
              <a:t>talking</a:t>
            </a:r>
            <a:r>
              <a:rPr lang="zh-CN" altLang="en-US" dirty="0"/>
              <a:t> </a:t>
            </a:r>
            <a:r>
              <a:rPr lang="en-US" altLang="zh-CN" dirty="0"/>
              <a:t>about</a:t>
            </a:r>
            <a:r>
              <a:rPr lang="zh-CN" altLang="en-US" dirty="0"/>
              <a:t> </a:t>
            </a:r>
            <a:r>
              <a:rPr lang="en-US" altLang="zh-CN" dirty="0"/>
              <a:t>“Text</a:t>
            </a:r>
            <a:r>
              <a:rPr lang="zh-CN" altLang="en-US" dirty="0"/>
              <a:t> </a:t>
            </a:r>
            <a:r>
              <a:rPr lang="en-US" altLang="zh-CN" dirty="0"/>
              <a:t>Mining”?</a:t>
            </a:r>
          </a:p>
          <a:p>
            <a:r>
              <a:rPr lang="en-US" altLang="zh-CN" dirty="0"/>
              <a:t>Any</a:t>
            </a:r>
            <a:r>
              <a:rPr lang="zh-CN" altLang="en-US" dirty="0"/>
              <a:t> </a:t>
            </a:r>
            <a:r>
              <a:rPr lang="en-US" altLang="zh-CN" dirty="0"/>
              <a:t>differences</a:t>
            </a:r>
            <a:r>
              <a:rPr lang="zh-CN" altLang="en-US" dirty="0"/>
              <a:t> </a:t>
            </a:r>
            <a:r>
              <a:rPr lang="en-US" altLang="zh-CN" dirty="0"/>
              <a:t>compared</a:t>
            </a:r>
            <a:r>
              <a:rPr lang="zh-CN" altLang="en-US" dirty="0"/>
              <a:t> </a:t>
            </a:r>
            <a:r>
              <a:rPr lang="en-US" altLang="zh-CN" dirty="0"/>
              <a:t>with</a:t>
            </a:r>
            <a:r>
              <a:rPr lang="zh-CN" altLang="en-US" dirty="0"/>
              <a:t> </a:t>
            </a:r>
            <a:r>
              <a:rPr lang="en-US" altLang="zh-CN" dirty="0"/>
              <a:t>“data</a:t>
            </a:r>
            <a:r>
              <a:rPr lang="zh-CN" altLang="en-US" dirty="0"/>
              <a:t> </a:t>
            </a:r>
            <a:r>
              <a:rPr lang="en-US" altLang="zh-CN" dirty="0"/>
              <a:t>mining”?</a:t>
            </a:r>
            <a:endParaRPr lang="en-US" dirty="0"/>
          </a:p>
        </p:txBody>
      </p:sp>
    </p:spTree>
    <p:extLst>
      <p:ext uri="{BB962C8B-B14F-4D97-AF65-F5344CB8AC3E}">
        <p14:creationId xmlns:p14="http://schemas.microsoft.com/office/powerpoint/2010/main" val="188349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38A2-B427-774F-8741-801E79E3CFF4}"/>
              </a:ext>
            </a:extLst>
          </p:cNvPr>
          <p:cNvSpPr>
            <a:spLocks noGrp="1"/>
          </p:cNvSpPr>
          <p:nvPr>
            <p:ph type="title"/>
          </p:nvPr>
        </p:nvSpPr>
        <p:spPr/>
        <p:txBody>
          <a:bodyPr/>
          <a:lstStyle/>
          <a:p>
            <a:r>
              <a:rPr lang="en-US" altLang="zh-CN" dirty="0"/>
              <a:t>Different</a:t>
            </a:r>
            <a:r>
              <a:rPr lang="zh-CN" altLang="en-US" dirty="0"/>
              <a:t> </a:t>
            </a:r>
            <a:r>
              <a:rPr lang="en-US" altLang="zh-CN" dirty="0"/>
              <a:t>levels</a:t>
            </a:r>
            <a:endParaRPr lang="en-US" dirty="0"/>
          </a:p>
        </p:txBody>
      </p:sp>
      <p:sp>
        <p:nvSpPr>
          <p:cNvPr id="3" name="Content Placeholder 2">
            <a:extLst>
              <a:ext uri="{FF2B5EF4-FFF2-40B4-BE49-F238E27FC236}">
                <a16:creationId xmlns:a16="http://schemas.microsoft.com/office/drawing/2014/main" id="{F2FE95B5-29C2-354F-9C50-CCF723DB180B}"/>
              </a:ext>
            </a:extLst>
          </p:cNvPr>
          <p:cNvSpPr>
            <a:spLocks noGrp="1"/>
          </p:cNvSpPr>
          <p:nvPr>
            <p:ph idx="1"/>
          </p:nvPr>
        </p:nvSpPr>
        <p:spPr>
          <a:xfrm>
            <a:off x="457200" y="3994856"/>
            <a:ext cx="8534400" cy="1914877"/>
          </a:xfrm>
        </p:spPr>
        <p:txBody>
          <a:bodyPr>
            <a:normAutofit/>
          </a:bodyPr>
          <a:lstStyle/>
          <a:p>
            <a:r>
              <a:rPr lang="en-US" sz="2800" dirty="0"/>
              <a:t>One can look at this review/blog at the </a:t>
            </a:r>
          </a:p>
          <a:p>
            <a:pPr lvl="1"/>
            <a:r>
              <a:rPr lang="en-US" sz="2400" dirty="0"/>
              <a:t> document level, i.e., is this review + or -? </a:t>
            </a:r>
          </a:p>
          <a:p>
            <a:pPr lvl="1"/>
            <a:r>
              <a:rPr lang="en-US" sz="2400" dirty="0"/>
              <a:t> sentence level, i.e., is each sentence + or -? </a:t>
            </a:r>
          </a:p>
          <a:p>
            <a:pPr lvl="1"/>
            <a:r>
              <a:rPr lang="en-US" sz="2400" dirty="0"/>
              <a:t> entity and feature/aspect level </a:t>
            </a:r>
          </a:p>
        </p:txBody>
      </p:sp>
      <p:pic>
        <p:nvPicPr>
          <p:cNvPr id="4" name="Picture 3">
            <a:extLst>
              <a:ext uri="{FF2B5EF4-FFF2-40B4-BE49-F238E27FC236}">
                <a16:creationId xmlns:a16="http://schemas.microsoft.com/office/drawing/2014/main" id="{6A092554-B442-6B40-8CA3-D3E3A884906C}"/>
              </a:ext>
            </a:extLst>
          </p:cNvPr>
          <p:cNvPicPr>
            <a:picLocks noChangeAspect="1"/>
          </p:cNvPicPr>
          <p:nvPr/>
        </p:nvPicPr>
        <p:blipFill>
          <a:blip r:embed="rId2"/>
          <a:stretch>
            <a:fillRect/>
          </a:stretch>
        </p:blipFill>
        <p:spPr>
          <a:xfrm>
            <a:off x="793487" y="1446743"/>
            <a:ext cx="7557025" cy="2519008"/>
          </a:xfrm>
          <a:prstGeom prst="rect">
            <a:avLst/>
          </a:prstGeom>
        </p:spPr>
      </p:pic>
    </p:spTree>
    <p:extLst>
      <p:ext uri="{BB962C8B-B14F-4D97-AF65-F5344CB8AC3E}">
        <p14:creationId xmlns:p14="http://schemas.microsoft.com/office/powerpoint/2010/main" val="2905279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34D1B-7E05-3A49-B14B-F87807EF6F74}"/>
              </a:ext>
            </a:extLst>
          </p:cNvPr>
          <p:cNvSpPr>
            <a:spLocks noGrp="1"/>
          </p:cNvSpPr>
          <p:nvPr>
            <p:ph type="title"/>
          </p:nvPr>
        </p:nvSpPr>
        <p:spPr/>
        <p:txBody>
          <a:bodyPr/>
          <a:lstStyle/>
          <a:p>
            <a:r>
              <a:rPr lang="en-US" altLang="zh-CN" dirty="0"/>
              <a:t>Polarity</a:t>
            </a:r>
            <a:r>
              <a:rPr lang="zh-CN" altLang="en-US" dirty="0"/>
              <a:t> </a:t>
            </a:r>
            <a:r>
              <a:rPr lang="en-US" altLang="zh-CN" dirty="0"/>
              <a:t>or</a:t>
            </a:r>
            <a:r>
              <a:rPr lang="zh-CN" altLang="en-US" dirty="0"/>
              <a:t> </a:t>
            </a:r>
            <a:r>
              <a:rPr lang="en-US" altLang="zh-CN" dirty="0"/>
              <a:t>not?</a:t>
            </a:r>
            <a:endParaRPr lang="en-US" dirty="0"/>
          </a:p>
        </p:txBody>
      </p:sp>
      <p:sp>
        <p:nvSpPr>
          <p:cNvPr id="3" name="Content Placeholder 2">
            <a:extLst>
              <a:ext uri="{FF2B5EF4-FFF2-40B4-BE49-F238E27FC236}">
                <a16:creationId xmlns:a16="http://schemas.microsoft.com/office/drawing/2014/main" id="{E6188948-1CC1-9C45-95F7-454EE2B9354F}"/>
              </a:ext>
            </a:extLst>
          </p:cNvPr>
          <p:cNvSpPr>
            <a:spLocks noGrp="1"/>
          </p:cNvSpPr>
          <p:nvPr>
            <p:ph idx="1"/>
          </p:nvPr>
        </p:nvSpPr>
        <p:spPr/>
        <p:txBody>
          <a:bodyPr/>
          <a:lstStyle/>
          <a:p>
            <a:r>
              <a:rPr lang="en-US" altLang="zh-CN" dirty="0"/>
              <a:t>Positive?</a:t>
            </a:r>
          </a:p>
          <a:p>
            <a:r>
              <a:rPr lang="en-US" altLang="zh-CN" dirty="0"/>
              <a:t>Negative?</a:t>
            </a:r>
          </a:p>
          <a:p>
            <a:r>
              <a:rPr lang="en-US" altLang="zh-CN" dirty="0"/>
              <a:t>In</a:t>
            </a:r>
            <a:r>
              <a:rPr lang="zh-CN" altLang="en-US" dirty="0"/>
              <a:t> </a:t>
            </a:r>
            <a:r>
              <a:rPr lang="en-US" altLang="zh-CN" dirty="0"/>
              <a:t>between?</a:t>
            </a:r>
          </a:p>
          <a:p>
            <a:r>
              <a:rPr lang="en-US" altLang="zh-CN" dirty="0"/>
              <a:t>Intensity?</a:t>
            </a:r>
            <a:endParaRPr lang="en-US" dirty="0"/>
          </a:p>
        </p:txBody>
      </p:sp>
    </p:spTree>
    <p:extLst>
      <p:ext uri="{BB962C8B-B14F-4D97-AF65-F5344CB8AC3E}">
        <p14:creationId xmlns:p14="http://schemas.microsoft.com/office/powerpoint/2010/main" val="2916511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E859-6C71-D949-8699-82016E92EF68}"/>
              </a:ext>
            </a:extLst>
          </p:cNvPr>
          <p:cNvSpPr>
            <a:spLocks noGrp="1"/>
          </p:cNvSpPr>
          <p:nvPr>
            <p:ph type="title"/>
          </p:nvPr>
        </p:nvSpPr>
        <p:spPr/>
        <p:txBody>
          <a:bodyPr/>
          <a:lstStyle/>
          <a:p>
            <a:r>
              <a:rPr lang="en-US" altLang="zh-CN" dirty="0"/>
              <a:t>Word</a:t>
            </a:r>
            <a:r>
              <a:rPr lang="zh-CN" altLang="en-US" dirty="0"/>
              <a:t> </a:t>
            </a:r>
            <a:r>
              <a:rPr lang="en-US" altLang="zh-CN" dirty="0"/>
              <a:t>level</a:t>
            </a:r>
            <a:endParaRPr lang="en-US" dirty="0"/>
          </a:p>
        </p:txBody>
      </p:sp>
      <p:sp>
        <p:nvSpPr>
          <p:cNvPr id="3" name="Content Placeholder 2">
            <a:extLst>
              <a:ext uri="{FF2B5EF4-FFF2-40B4-BE49-F238E27FC236}">
                <a16:creationId xmlns:a16="http://schemas.microsoft.com/office/drawing/2014/main" id="{25A6C245-BEF6-3D41-A309-B196D6C410B6}"/>
              </a:ext>
            </a:extLst>
          </p:cNvPr>
          <p:cNvSpPr>
            <a:spLocks noGrp="1"/>
          </p:cNvSpPr>
          <p:nvPr>
            <p:ph idx="1"/>
          </p:nvPr>
        </p:nvSpPr>
        <p:spPr/>
        <p:txBody>
          <a:bodyPr>
            <a:normAutofit fontScale="77500" lnSpcReduction="20000"/>
          </a:bodyPr>
          <a:lstStyle/>
          <a:p>
            <a:r>
              <a:rPr lang="en-US" altLang="zh-CN" dirty="0"/>
              <a:t>Lexicon.</a:t>
            </a:r>
          </a:p>
          <a:p>
            <a:r>
              <a:rPr lang="en-US" dirty="0"/>
              <a:t>Sentiment analysis tools rely on lists of words and phrases with positive and negative connotations. Many dictionaries of positive and negative opinion words were already developed. In this paper, we will look at most known words databases.</a:t>
            </a:r>
          </a:p>
          <a:p>
            <a:endParaRPr lang="en-US" dirty="0"/>
          </a:p>
          <a:p>
            <a:endParaRPr lang="en-US" dirty="0"/>
          </a:p>
          <a:p>
            <a:endParaRPr lang="en-US" dirty="0"/>
          </a:p>
          <a:p>
            <a:r>
              <a:rPr lang="en-US" altLang="zh-CN" dirty="0"/>
              <a:t>Ref:</a:t>
            </a:r>
            <a:r>
              <a:rPr lang="zh-CN" altLang="en-US" dirty="0"/>
              <a:t> </a:t>
            </a:r>
            <a:r>
              <a:rPr lang="en-US" dirty="0">
                <a:hlinkClick r:id="rId2"/>
              </a:rPr>
              <a:t>https://medium.com/@datamonsters/sentiment-analysis-tools-overview-part-1-positive-and-negative-words-databases-ae35431a470c</a:t>
            </a:r>
            <a:endParaRPr lang="en-US" dirty="0"/>
          </a:p>
        </p:txBody>
      </p:sp>
      <p:pic>
        <p:nvPicPr>
          <p:cNvPr id="4" name="Picture 3">
            <a:extLst>
              <a:ext uri="{FF2B5EF4-FFF2-40B4-BE49-F238E27FC236}">
                <a16:creationId xmlns:a16="http://schemas.microsoft.com/office/drawing/2014/main" id="{06C27C8D-F615-F34E-B0E9-8AB45EFDA019}"/>
              </a:ext>
            </a:extLst>
          </p:cNvPr>
          <p:cNvPicPr>
            <a:picLocks noChangeAspect="1"/>
          </p:cNvPicPr>
          <p:nvPr/>
        </p:nvPicPr>
        <p:blipFill>
          <a:blip r:embed="rId3"/>
          <a:stretch>
            <a:fillRect/>
          </a:stretch>
        </p:blipFill>
        <p:spPr>
          <a:xfrm>
            <a:off x="1280025" y="3550397"/>
            <a:ext cx="5161550" cy="1145738"/>
          </a:xfrm>
          <a:prstGeom prst="rect">
            <a:avLst/>
          </a:prstGeom>
          <a:ln>
            <a:solidFill>
              <a:schemeClr val="accent1"/>
            </a:solidFill>
          </a:ln>
        </p:spPr>
      </p:pic>
    </p:spTree>
    <p:extLst>
      <p:ext uri="{BB962C8B-B14F-4D97-AF65-F5344CB8AC3E}">
        <p14:creationId xmlns:p14="http://schemas.microsoft.com/office/powerpoint/2010/main" val="3331824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8F45-0F0B-194B-9866-99F15B95B951}"/>
              </a:ext>
            </a:extLst>
          </p:cNvPr>
          <p:cNvSpPr>
            <a:spLocks noGrp="1"/>
          </p:cNvSpPr>
          <p:nvPr>
            <p:ph type="title"/>
          </p:nvPr>
        </p:nvSpPr>
        <p:spPr/>
        <p:txBody>
          <a:bodyPr/>
          <a:lstStyle/>
          <a:p>
            <a:r>
              <a:rPr lang="en-US" altLang="zh-CN" dirty="0"/>
              <a:t>Examples</a:t>
            </a:r>
            <a:r>
              <a:rPr lang="zh-CN" altLang="en-US" dirty="0"/>
              <a:t> </a:t>
            </a:r>
            <a:r>
              <a:rPr lang="en-US" altLang="zh-CN" dirty="0"/>
              <a:t>of</a:t>
            </a:r>
            <a:r>
              <a:rPr lang="zh-CN" altLang="en-US" dirty="0"/>
              <a:t> </a:t>
            </a:r>
            <a:r>
              <a:rPr lang="en-US" altLang="zh-CN" dirty="0"/>
              <a:t>lexicon</a:t>
            </a:r>
            <a:endParaRPr lang="en-US" dirty="0"/>
          </a:p>
        </p:txBody>
      </p:sp>
      <p:pic>
        <p:nvPicPr>
          <p:cNvPr id="4" name="Content Placeholder 3">
            <a:extLst>
              <a:ext uri="{FF2B5EF4-FFF2-40B4-BE49-F238E27FC236}">
                <a16:creationId xmlns:a16="http://schemas.microsoft.com/office/drawing/2014/main" id="{7020655B-CE3A-EA4C-8773-0BBB5327D3F6}"/>
              </a:ext>
            </a:extLst>
          </p:cNvPr>
          <p:cNvPicPr>
            <a:picLocks noGrp="1" noChangeAspect="1"/>
          </p:cNvPicPr>
          <p:nvPr>
            <p:ph idx="1"/>
          </p:nvPr>
        </p:nvPicPr>
        <p:blipFill>
          <a:blip r:embed="rId2"/>
          <a:stretch>
            <a:fillRect/>
          </a:stretch>
        </p:blipFill>
        <p:spPr>
          <a:xfrm>
            <a:off x="171160" y="1520100"/>
            <a:ext cx="17640879" cy="3206271"/>
          </a:xfrm>
          <a:prstGeom prst="rect">
            <a:avLst/>
          </a:prstGeom>
        </p:spPr>
      </p:pic>
      <p:sp>
        <p:nvSpPr>
          <p:cNvPr id="5" name="TextBox 4">
            <a:extLst>
              <a:ext uri="{FF2B5EF4-FFF2-40B4-BE49-F238E27FC236}">
                <a16:creationId xmlns:a16="http://schemas.microsoft.com/office/drawing/2014/main" id="{2A0442D5-2AC7-7544-89DB-0659CD144F25}"/>
              </a:ext>
            </a:extLst>
          </p:cNvPr>
          <p:cNvSpPr txBox="1"/>
          <p:nvPr/>
        </p:nvSpPr>
        <p:spPr>
          <a:xfrm>
            <a:off x="457200" y="4802571"/>
            <a:ext cx="7907867" cy="954107"/>
          </a:xfrm>
          <a:prstGeom prst="rect">
            <a:avLst/>
          </a:prstGeom>
          <a:noFill/>
        </p:spPr>
        <p:txBody>
          <a:bodyPr wrap="square" rtlCol="0">
            <a:spAutoFit/>
          </a:bodyPr>
          <a:lstStyle/>
          <a:p>
            <a:r>
              <a:rPr lang="en-US" sz="2800" dirty="0">
                <a:hlinkClick r:id="rId3"/>
              </a:rPr>
              <a:t>https://raw.githubusercontent.com/aesuli/SentiWordNet/master/data/SentiWordNet_3.0.0.txt</a:t>
            </a:r>
            <a:endParaRPr lang="en-US" sz="2800" dirty="0"/>
          </a:p>
        </p:txBody>
      </p:sp>
    </p:spTree>
    <p:extLst>
      <p:ext uri="{BB962C8B-B14F-4D97-AF65-F5344CB8AC3E}">
        <p14:creationId xmlns:p14="http://schemas.microsoft.com/office/powerpoint/2010/main" val="1633846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3CCF-045A-8647-BC32-D410807787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F6CE41-6513-4440-B365-0B8C7F96A0A5}"/>
              </a:ext>
            </a:extLst>
          </p:cNvPr>
          <p:cNvSpPr>
            <a:spLocks noGrp="1"/>
          </p:cNvSpPr>
          <p:nvPr>
            <p:ph idx="1"/>
          </p:nvPr>
        </p:nvSpPr>
        <p:spPr/>
        <p:txBody>
          <a:bodyPr/>
          <a:lstStyle/>
          <a:p>
            <a:r>
              <a:rPr lang="en-US" altLang="zh-CN" dirty="0"/>
              <a:t>Attention!</a:t>
            </a:r>
          </a:p>
          <a:p>
            <a:pPr lvl="1"/>
            <a:r>
              <a:rPr lang="en-US" dirty="0"/>
              <a:t>polysemy</a:t>
            </a:r>
          </a:p>
          <a:p>
            <a:pPr lvl="1"/>
            <a:r>
              <a:rPr lang="en-US" dirty="0"/>
              <a:t>Sy</a:t>
            </a:r>
            <a:r>
              <a:rPr lang="en-US" altLang="zh-CN" dirty="0"/>
              <a:t>nonym</a:t>
            </a:r>
          </a:p>
          <a:p>
            <a:pPr lvl="1"/>
            <a:r>
              <a:rPr lang="en-US" altLang="zh-CN" dirty="0"/>
              <a:t>Context</a:t>
            </a:r>
          </a:p>
          <a:p>
            <a:pPr lvl="1"/>
            <a:r>
              <a:rPr lang="en-US" altLang="zh-CN" dirty="0"/>
              <a:t>Language</a:t>
            </a:r>
            <a:r>
              <a:rPr lang="zh-CN" altLang="en-US" dirty="0"/>
              <a:t> </a:t>
            </a:r>
            <a:r>
              <a:rPr lang="en-US" altLang="zh-CN" dirty="0"/>
              <a:t>culture</a:t>
            </a:r>
            <a:endParaRPr lang="en-US" dirty="0"/>
          </a:p>
        </p:txBody>
      </p:sp>
    </p:spTree>
    <p:extLst>
      <p:ext uri="{BB962C8B-B14F-4D97-AF65-F5344CB8AC3E}">
        <p14:creationId xmlns:p14="http://schemas.microsoft.com/office/powerpoint/2010/main" val="450755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2914-4802-7045-94D5-152B51655400}"/>
              </a:ext>
            </a:extLst>
          </p:cNvPr>
          <p:cNvSpPr>
            <a:spLocks noGrp="1"/>
          </p:cNvSpPr>
          <p:nvPr>
            <p:ph type="title"/>
          </p:nvPr>
        </p:nvSpPr>
        <p:spPr/>
        <p:txBody>
          <a:bodyPr/>
          <a:lstStyle/>
          <a:p>
            <a:r>
              <a:rPr lang="en-US" altLang="zh-CN" dirty="0"/>
              <a:t>Sentence</a:t>
            </a:r>
            <a:r>
              <a:rPr lang="zh-CN" altLang="en-US" dirty="0"/>
              <a:t> </a:t>
            </a:r>
            <a:r>
              <a:rPr lang="en-US" altLang="zh-CN" dirty="0"/>
              <a:t>level</a:t>
            </a:r>
            <a:endParaRPr lang="en-US" dirty="0"/>
          </a:p>
        </p:txBody>
      </p:sp>
      <p:sp>
        <p:nvSpPr>
          <p:cNvPr id="3" name="Content Placeholder 2">
            <a:extLst>
              <a:ext uri="{FF2B5EF4-FFF2-40B4-BE49-F238E27FC236}">
                <a16:creationId xmlns:a16="http://schemas.microsoft.com/office/drawing/2014/main" id="{AC38025F-D355-764D-AD31-71BC672DF0CD}"/>
              </a:ext>
            </a:extLst>
          </p:cNvPr>
          <p:cNvSpPr>
            <a:spLocks noGrp="1"/>
          </p:cNvSpPr>
          <p:nvPr>
            <p:ph idx="1"/>
          </p:nvPr>
        </p:nvSpPr>
        <p:spPr/>
        <p:txBody>
          <a:bodyPr/>
          <a:lstStyle/>
          <a:p>
            <a:r>
              <a:rPr lang="en-US" altLang="zh-CN" dirty="0"/>
              <a:t>Using</a:t>
            </a:r>
            <a:r>
              <a:rPr lang="zh-CN" altLang="en-US" dirty="0"/>
              <a:t> </a:t>
            </a:r>
            <a:r>
              <a:rPr lang="en-US" altLang="zh-CN" dirty="0"/>
              <a:t>words</a:t>
            </a:r>
            <a:r>
              <a:rPr lang="zh-CN" altLang="en-US" dirty="0"/>
              <a:t> </a:t>
            </a:r>
            <a:r>
              <a:rPr lang="en-US" altLang="zh-CN" dirty="0"/>
              <a:t>and</a:t>
            </a:r>
            <a:r>
              <a:rPr lang="zh-CN" altLang="en-US" dirty="0"/>
              <a:t> </a:t>
            </a:r>
            <a:r>
              <a:rPr lang="en-US" altLang="zh-CN" dirty="0"/>
              <a:t>corpus</a:t>
            </a:r>
            <a:r>
              <a:rPr lang="zh-CN" altLang="en-US" dirty="0"/>
              <a:t> </a:t>
            </a:r>
            <a:r>
              <a:rPr lang="en-US" altLang="zh-CN" dirty="0"/>
              <a:t>to</a:t>
            </a:r>
            <a:r>
              <a:rPr lang="zh-CN" altLang="en-US" dirty="0"/>
              <a:t> </a:t>
            </a:r>
            <a:r>
              <a:rPr lang="en-US" altLang="zh-CN" dirty="0"/>
              <a:t>help.</a:t>
            </a:r>
          </a:p>
          <a:p>
            <a:pPr lvl="1"/>
            <a:r>
              <a:rPr lang="en-US" altLang="zh-CN" dirty="0"/>
              <a:t>Bag</a:t>
            </a:r>
            <a:r>
              <a:rPr lang="zh-CN" altLang="en-US" dirty="0"/>
              <a:t> </a:t>
            </a:r>
            <a:r>
              <a:rPr lang="en-US" altLang="zh-CN" dirty="0"/>
              <a:t>of</a:t>
            </a:r>
            <a:r>
              <a:rPr lang="zh-CN" altLang="en-US" dirty="0"/>
              <a:t> </a:t>
            </a:r>
            <a:r>
              <a:rPr lang="en-US" altLang="zh-CN" dirty="0"/>
              <a:t>words;</a:t>
            </a:r>
            <a:r>
              <a:rPr lang="zh-CN" altLang="en-US" dirty="0"/>
              <a:t> </a:t>
            </a:r>
            <a:r>
              <a:rPr lang="en-US" altLang="zh-CN" dirty="0"/>
              <a:t>normalized</a:t>
            </a:r>
            <a:r>
              <a:rPr lang="zh-CN" altLang="en-US" dirty="0"/>
              <a:t> </a:t>
            </a:r>
            <a:r>
              <a:rPr lang="en-US" altLang="zh-CN" dirty="0"/>
              <a:t>sum</a:t>
            </a:r>
            <a:r>
              <a:rPr lang="zh-CN" altLang="en-US" dirty="0"/>
              <a:t> </a:t>
            </a:r>
            <a:r>
              <a:rPr lang="en-US" altLang="zh-CN" dirty="0"/>
              <a:t>score.</a:t>
            </a:r>
          </a:p>
          <a:p>
            <a:pPr lvl="1"/>
            <a:endParaRPr lang="en-US" altLang="zh-CN" dirty="0"/>
          </a:p>
          <a:p>
            <a:pPr lvl="1"/>
            <a:r>
              <a:rPr lang="en-US" altLang="zh-CN" dirty="0"/>
              <a:t>Pay</a:t>
            </a:r>
            <a:r>
              <a:rPr lang="zh-CN" altLang="en-US" dirty="0"/>
              <a:t> </a:t>
            </a:r>
            <a:r>
              <a:rPr lang="en-US" altLang="zh-CN" dirty="0"/>
              <a:t>attention</a:t>
            </a:r>
            <a:r>
              <a:rPr lang="zh-CN" altLang="en-US" dirty="0"/>
              <a:t> </a:t>
            </a:r>
            <a:r>
              <a:rPr lang="en-US" altLang="zh-CN" dirty="0"/>
              <a:t>of</a:t>
            </a:r>
            <a:r>
              <a:rPr lang="zh-CN" altLang="en-US" dirty="0"/>
              <a:t> </a:t>
            </a:r>
            <a:r>
              <a:rPr lang="en-US" altLang="zh-CN" dirty="0"/>
              <a:t>bag</a:t>
            </a:r>
            <a:r>
              <a:rPr lang="zh-CN" altLang="en-US" dirty="0"/>
              <a:t> </a:t>
            </a:r>
            <a:r>
              <a:rPr lang="en-US" altLang="zh-CN" dirty="0"/>
              <a:t>of</a:t>
            </a:r>
            <a:r>
              <a:rPr lang="zh-CN" altLang="en-US" dirty="0"/>
              <a:t> </a:t>
            </a:r>
            <a:r>
              <a:rPr lang="en-US" altLang="zh-CN" dirty="0"/>
              <a:t>words</a:t>
            </a:r>
            <a:endParaRPr lang="en-US" dirty="0"/>
          </a:p>
        </p:txBody>
      </p:sp>
    </p:spTree>
    <p:extLst>
      <p:ext uri="{BB962C8B-B14F-4D97-AF65-F5344CB8AC3E}">
        <p14:creationId xmlns:p14="http://schemas.microsoft.com/office/powerpoint/2010/main" val="2840767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EE12-78A1-6C4E-AE7F-4DD4C9FCAF4F}"/>
              </a:ext>
            </a:extLst>
          </p:cNvPr>
          <p:cNvSpPr>
            <a:spLocks noGrp="1"/>
          </p:cNvSpPr>
          <p:nvPr>
            <p:ph type="title"/>
          </p:nvPr>
        </p:nvSpPr>
        <p:spPr/>
        <p:txBody>
          <a:bodyPr/>
          <a:lstStyle/>
          <a:p>
            <a:r>
              <a:rPr lang="en-US" altLang="zh-CN" dirty="0"/>
              <a:t>Document</a:t>
            </a:r>
            <a:r>
              <a:rPr lang="zh-CN" altLang="en-US" dirty="0"/>
              <a:t> </a:t>
            </a:r>
            <a:r>
              <a:rPr lang="en-US" altLang="zh-CN" dirty="0"/>
              <a:t>level</a:t>
            </a:r>
            <a:endParaRPr lang="en-US" dirty="0"/>
          </a:p>
        </p:txBody>
      </p:sp>
      <p:sp>
        <p:nvSpPr>
          <p:cNvPr id="3" name="Content Placeholder 2">
            <a:extLst>
              <a:ext uri="{FF2B5EF4-FFF2-40B4-BE49-F238E27FC236}">
                <a16:creationId xmlns:a16="http://schemas.microsoft.com/office/drawing/2014/main" id="{6D5A9118-A02F-A346-AC89-5A7018A3DFD2}"/>
              </a:ext>
            </a:extLst>
          </p:cNvPr>
          <p:cNvSpPr>
            <a:spLocks noGrp="1"/>
          </p:cNvSpPr>
          <p:nvPr>
            <p:ph idx="1"/>
          </p:nvPr>
        </p:nvSpPr>
        <p:spPr/>
        <p:txBody>
          <a:bodyPr/>
          <a:lstStyle/>
          <a:p>
            <a:r>
              <a:rPr lang="en-US" altLang="zh-CN" dirty="0"/>
              <a:t>Hard</a:t>
            </a:r>
            <a:r>
              <a:rPr lang="zh-CN" altLang="en-US" dirty="0"/>
              <a:t> </a:t>
            </a:r>
            <a:r>
              <a:rPr lang="en-US" altLang="zh-CN" dirty="0"/>
              <a:t>to</a:t>
            </a:r>
            <a:r>
              <a:rPr lang="zh-CN" altLang="en-US" dirty="0"/>
              <a:t> </a:t>
            </a:r>
            <a:r>
              <a:rPr lang="en-US" altLang="zh-CN" dirty="0"/>
              <a:t>judge</a:t>
            </a:r>
            <a:r>
              <a:rPr lang="zh-CN" altLang="en-US" dirty="0"/>
              <a:t> </a:t>
            </a:r>
            <a:endParaRPr lang="en-US" altLang="zh-CN" dirty="0"/>
          </a:p>
          <a:p>
            <a:pPr lvl="1"/>
            <a:r>
              <a:rPr lang="en-US" altLang="zh-CN" dirty="0"/>
              <a:t>Complex</a:t>
            </a:r>
            <a:r>
              <a:rPr lang="zh-CN" altLang="en-US" dirty="0"/>
              <a:t> </a:t>
            </a:r>
            <a:r>
              <a:rPr lang="en-US" altLang="zh-CN" dirty="0"/>
              <a:t>(too</a:t>
            </a:r>
            <a:r>
              <a:rPr lang="zh-CN" altLang="en-US" dirty="0"/>
              <a:t> </a:t>
            </a:r>
            <a:r>
              <a:rPr lang="en-US" altLang="zh-CN" dirty="0"/>
              <a:t>many</a:t>
            </a:r>
            <a:r>
              <a:rPr lang="zh-CN" altLang="en-US" dirty="0"/>
              <a:t> </a:t>
            </a:r>
            <a:r>
              <a:rPr lang="en-US" altLang="zh-CN" dirty="0"/>
              <a:t>components)</a:t>
            </a:r>
          </a:p>
          <a:p>
            <a:pPr lvl="1"/>
            <a:r>
              <a:rPr lang="en-US" altLang="zh-CN" dirty="0"/>
              <a:t>Complicated</a:t>
            </a:r>
            <a:r>
              <a:rPr lang="zh-CN" altLang="en-US" dirty="0"/>
              <a:t> </a:t>
            </a:r>
            <a:r>
              <a:rPr lang="en-US" altLang="zh-CN" dirty="0"/>
              <a:t>(hard)</a:t>
            </a:r>
          </a:p>
          <a:p>
            <a:pPr lvl="1"/>
            <a:endParaRPr lang="en-US" dirty="0"/>
          </a:p>
          <a:p>
            <a:r>
              <a:rPr lang="en-US" altLang="zh-CN" dirty="0"/>
              <a:t>Overall</a:t>
            </a:r>
            <a:r>
              <a:rPr lang="zh-CN" altLang="en-US" dirty="0"/>
              <a:t> </a:t>
            </a:r>
            <a:r>
              <a:rPr lang="en-US" altLang="zh-CN" dirty="0"/>
              <a:t>rating</a:t>
            </a:r>
            <a:r>
              <a:rPr lang="zh-CN" altLang="en-US" dirty="0"/>
              <a:t> </a:t>
            </a:r>
            <a:r>
              <a:rPr lang="en-US" altLang="zh-CN" dirty="0"/>
              <a:t>could</a:t>
            </a:r>
            <a:r>
              <a:rPr lang="zh-CN" altLang="en-US" dirty="0"/>
              <a:t> </a:t>
            </a:r>
            <a:r>
              <a:rPr lang="en-US" altLang="zh-CN" dirty="0"/>
              <a:t>help</a:t>
            </a:r>
            <a:r>
              <a:rPr lang="zh-CN" altLang="en-US" dirty="0"/>
              <a:t> </a:t>
            </a:r>
            <a:r>
              <a:rPr lang="en-US" altLang="zh-CN" dirty="0"/>
              <a:t>somehow.</a:t>
            </a:r>
          </a:p>
          <a:p>
            <a:endParaRPr lang="en-US" dirty="0"/>
          </a:p>
          <a:p>
            <a:r>
              <a:rPr lang="en-US" altLang="zh-CN" dirty="0"/>
              <a:t>Examples</a:t>
            </a:r>
            <a:r>
              <a:rPr lang="zh-CN" altLang="en-US" dirty="0"/>
              <a:t> </a:t>
            </a:r>
            <a:r>
              <a:rPr lang="en-US" altLang="zh-CN" dirty="0"/>
              <a:t>from</a:t>
            </a:r>
            <a:r>
              <a:rPr lang="zh-CN" altLang="en-US" dirty="0"/>
              <a:t> </a:t>
            </a:r>
            <a:r>
              <a:rPr lang="en-US" altLang="zh-CN" dirty="0"/>
              <a:t>IMDB</a:t>
            </a:r>
            <a:endParaRPr lang="en-US" dirty="0"/>
          </a:p>
        </p:txBody>
      </p:sp>
    </p:spTree>
    <p:extLst>
      <p:ext uri="{BB962C8B-B14F-4D97-AF65-F5344CB8AC3E}">
        <p14:creationId xmlns:p14="http://schemas.microsoft.com/office/powerpoint/2010/main" val="3131320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4018-6A6C-7B42-8966-C195676E7467}"/>
              </a:ext>
            </a:extLst>
          </p:cNvPr>
          <p:cNvSpPr>
            <a:spLocks noGrp="1"/>
          </p:cNvSpPr>
          <p:nvPr>
            <p:ph type="title"/>
          </p:nvPr>
        </p:nvSpPr>
        <p:spPr/>
        <p:txBody>
          <a:bodyPr>
            <a:normAutofit fontScale="90000"/>
          </a:bodyPr>
          <a:lstStyle/>
          <a:p>
            <a:r>
              <a:rPr lang="en-US" dirty="0">
                <a:hlinkClick r:id="rId2"/>
              </a:rPr>
              <a:t>https://www.imdb.com/title/tt4154664/?ref_=nv_sr_1?ref_=nv_sr_1</a:t>
            </a:r>
            <a:endParaRPr lang="en-US" dirty="0"/>
          </a:p>
        </p:txBody>
      </p:sp>
      <p:sp>
        <p:nvSpPr>
          <p:cNvPr id="3" name="Content Placeholder 2">
            <a:extLst>
              <a:ext uri="{FF2B5EF4-FFF2-40B4-BE49-F238E27FC236}">
                <a16:creationId xmlns:a16="http://schemas.microsoft.com/office/drawing/2014/main" id="{11778415-8E5F-2046-A3AE-B37823C7CF4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0053238-5A3A-B348-A1EE-B67D1A121B53}"/>
              </a:ext>
            </a:extLst>
          </p:cNvPr>
          <p:cNvPicPr>
            <a:picLocks noChangeAspect="1"/>
          </p:cNvPicPr>
          <p:nvPr/>
        </p:nvPicPr>
        <p:blipFill>
          <a:blip r:embed="rId3"/>
          <a:stretch>
            <a:fillRect/>
          </a:stretch>
        </p:blipFill>
        <p:spPr>
          <a:xfrm>
            <a:off x="0" y="1740553"/>
            <a:ext cx="9144000" cy="5117447"/>
          </a:xfrm>
          <a:prstGeom prst="rect">
            <a:avLst/>
          </a:prstGeom>
        </p:spPr>
      </p:pic>
    </p:spTree>
    <p:extLst>
      <p:ext uri="{BB962C8B-B14F-4D97-AF65-F5344CB8AC3E}">
        <p14:creationId xmlns:p14="http://schemas.microsoft.com/office/powerpoint/2010/main" val="9539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8513-FBFB-754D-AE12-A35907BABB18}"/>
              </a:ext>
            </a:extLst>
          </p:cNvPr>
          <p:cNvSpPr>
            <a:spLocks noGrp="1"/>
          </p:cNvSpPr>
          <p:nvPr>
            <p:ph type="title"/>
          </p:nvPr>
        </p:nvSpPr>
        <p:spPr/>
        <p:txBody>
          <a:bodyPr/>
          <a:lstStyle/>
          <a:p>
            <a:r>
              <a:rPr lang="en-US" altLang="zh-CN" dirty="0"/>
              <a:t>User</a:t>
            </a:r>
            <a:r>
              <a:rPr lang="zh-CN" altLang="en-US" dirty="0"/>
              <a:t> </a:t>
            </a:r>
            <a:r>
              <a:rPr lang="en-US" altLang="zh-CN" dirty="0"/>
              <a:t>Reviews?</a:t>
            </a:r>
            <a:endParaRPr lang="en-US" dirty="0"/>
          </a:p>
        </p:txBody>
      </p:sp>
      <p:sp>
        <p:nvSpPr>
          <p:cNvPr id="3" name="Content Placeholder 2">
            <a:extLst>
              <a:ext uri="{FF2B5EF4-FFF2-40B4-BE49-F238E27FC236}">
                <a16:creationId xmlns:a16="http://schemas.microsoft.com/office/drawing/2014/main" id="{F80A1D26-14EE-1F47-8008-624B544C5BD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B31A972-7584-4644-A1D1-A448F708BADD}"/>
              </a:ext>
            </a:extLst>
          </p:cNvPr>
          <p:cNvPicPr>
            <a:picLocks noChangeAspect="1"/>
          </p:cNvPicPr>
          <p:nvPr/>
        </p:nvPicPr>
        <p:blipFill>
          <a:blip r:embed="rId2"/>
          <a:stretch>
            <a:fillRect/>
          </a:stretch>
        </p:blipFill>
        <p:spPr>
          <a:xfrm>
            <a:off x="292100" y="1524001"/>
            <a:ext cx="8394700" cy="4737100"/>
          </a:xfrm>
          <a:prstGeom prst="rect">
            <a:avLst/>
          </a:prstGeom>
        </p:spPr>
      </p:pic>
    </p:spTree>
    <p:extLst>
      <p:ext uri="{BB962C8B-B14F-4D97-AF65-F5344CB8AC3E}">
        <p14:creationId xmlns:p14="http://schemas.microsoft.com/office/powerpoint/2010/main" val="12633570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22E4-6D8E-F74A-ABE5-82247369F157}"/>
              </a:ext>
            </a:extLst>
          </p:cNvPr>
          <p:cNvSpPr>
            <a:spLocks noGrp="1"/>
          </p:cNvSpPr>
          <p:nvPr>
            <p:ph type="title"/>
          </p:nvPr>
        </p:nvSpPr>
        <p:spPr/>
        <p:txBody>
          <a:bodyPr/>
          <a:lstStyle/>
          <a:p>
            <a:r>
              <a:rPr lang="en-US" altLang="zh-CN" dirty="0"/>
              <a:t>datasets</a:t>
            </a:r>
            <a:endParaRPr lang="en-US" dirty="0"/>
          </a:p>
        </p:txBody>
      </p:sp>
      <p:sp>
        <p:nvSpPr>
          <p:cNvPr id="3" name="Content Placeholder 2">
            <a:extLst>
              <a:ext uri="{FF2B5EF4-FFF2-40B4-BE49-F238E27FC236}">
                <a16:creationId xmlns:a16="http://schemas.microsoft.com/office/drawing/2014/main" id="{1CEAD415-B5E1-4B45-8818-50B58EFA8427}"/>
              </a:ext>
            </a:extLst>
          </p:cNvPr>
          <p:cNvSpPr>
            <a:spLocks noGrp="1"/>
          </p:cNvSpPr>
          <p:nvPr>
            <p:ph idx="1"/>
          </p:nvPr>
        </p:nvSpPr>
        <p:spPr/>
        <p:txBody>
          <a:bodyPr/>
          <a:lstStyle/>
          <a:p>
            <a:r>
              <a:rPr lang="en-US" altLang="zh-CN" dirty="0"/>
              <a:t>Try</a:t>
            </a:r>
            <a:r>
              <a:rPr lang="zh-CN" altLang="en-US" dirty="0"/>
              <a:t> </a:t>
            </a:r>
            <a:r>
              <a:rPr lang="en-US" altLang="zh-CN" dirty="0"/>
              <a:t>analyze</a:t>
            </a:r>
            <a:r>
              <a:rPr lang="zh-CN" altLang="en-US" dirty="0"/>
              <a:t> </a:t>
            </a:r>
            <a:r>
              <a:rPr lang="en-US" altLang="zh-CN" dirty="0"/>
              <a:t>these</a:t>
            </a:r>
            <a:r>
              <a:rPr lang="zh-CN" altLang="en-US" dirty="0"/>
              <a:t> </a:t>
            </a:r>
            <a:r>
              <a:rPr lang="en-US" altLang="zh-CN" dirty="0"/>
              <a:t>20</a:t>
            </a:r>
            <a:r>
              <a:rPr lang="zh-CN" altLang="en-US" dirty="0"/>
              <a:t> </a:t>
            </a:r>
            <a:r>
              <a:rPr lang="en-US" altLang="zh-CN" dirty="0"/>
              <a:t>movie</a:t>
            </a:r>
            <a:r>
              <a:rPr lang="zh-CN" altLang="en-US" dirty="0"/>
              <a:t> </a:t>
            </a:r>
            <a:r>
              <a:rPr lang="en-US" altLang="zh-CN" dirty="0"/>
              <a:t>reviews</a:t>
            </a:r>
            <a:r>
              <a:rPr lang="zh-CN" altLang="en-US" dirty="0"/>
              <a:t> </a:t>
            </a:r>
            <a:r>
              <a:rPr lang="en-US" altLang="zh-CN" dirty="0"/>
              <a:t>in</a:t>
            </a:r>
            <a:r>
              <a:rPr lang="zh-CN" altLang="en-US" dirty="0"/>
              <a:t> </a:t>
            </a:r>
            <a:r>
              <a:rPr lang="en-US" altLang="zh-CN" dirty="0"/>
              <a:t>your</a:t>
            </a:r>
            <a:r>
              <a:rPr lang="zh-CN" altLang="en-US" dirty="0"/>
              <a:t> </a:t>
            </a:r>
            <a:r>
              <a:rPr lang="en-US" altLang="zh-CN" dirty="0"/>
              <a:t>assignment</a:t>
            </a:r>
            <a:r>
              <a:rPr lang="zh-CN" altLang="en-US" dirty="0"/>
              <a:t> </a:t>
            </a:r>
            <a:r>
              <a:rPr lang="en-US" altLang="zh-CN" dirty="0"/>
              <a:t>8.</a:t>
            </a:r>
          </a:p>
          <a:p>
            <a:pPr lvl="1"/>
            <a:r>
              <a:rPr lang="en-US" altLang="zh-CN" dirty="0"/>
              <a:t>Label.</a:t>
            </a:r>
          </a:p>
          <a:p>
            <a:pPr lvl="1"/>
            <a:r>
              <a:rPr lang="en-US" altLang="zh-CN" dirty="0"/>
              <a:t>Processing.</a:t>
            </a:r>
          </a:p>
          <a:p>
            <a:pPr lvl="1"/>
            <a:r>
              <a:rPr lang="en-US" altLang="zh-CN" dirty="0"/>
              <a:t>Output.</a:t>
            </a:r>
          </a:p>
          <a:p>
            <a:pPr lvl="1"/>
            <a:r>
              <a:rPr lang="en-US" altLang="zh-CN" dirty="0"/>
              <a:t>Discussion.</a:t>
            </a:r>
            <a:endParaRPr lang="en-US" dirty="0"/>
          </a:p>
        </p:txBody>
      </p:sp>
    </p:spTree>
    <p:extLst>
      <p:ext uri="{BB962C8B-B14F-4D97-AF65-F5344CB8AC3E}">
        <p14:creationId xmlns:p14="http://schemas.microsoft.com/office/powerpoint/2010/main" val="117483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7E0B-D0C2-7F4B-8C70-AD9B2579C061}"/>
              </a:ext>
            </a:extLst>
          </p:cNvPr>
          <p:cNvSpPr>
            <a:spLocks noGrp="1"/>
          </p:cNvSpPr>
          <p:nvPr>
            <p:ph type="title"/>
          </p:nvPr>
        </p:nvSpPr>
        <p:spPr/>
        <p:txBody>
          <a:bodyPr>
            <a:normAutofit/>
          </a:bodyPr>
          <a:lstStyle/>
          <a:p>
            <a:r>
              <a:rPr lang="en-US" altLang="zh-CN" b="1" dirty="0">
                <a:latin typeface="Garamond" panose="02020404030301010803" pitchFamily="18" charset="0"/>
              </a:rPr>
              <a:t>Introduction</a:t>
            </a:r>
            <a:r>
              <a:rPr lang="zh-CN" altLang="en-US" b="1" dirty="0">
                <a:latin typeface="Garamond" panose="02020404030301010803" pitchFamily="18" charset="0"/>
              </a:rPr>
              <a:t> </a:t>
            </a:r>
            <a:r>
              <a:rPr lang="en-US" altLang="zh-CN" b="1" dirty="0">
                <a:latin typeface="Garamond" panose="02020404030301010803" pitchFamily="18" charset="0"/>
              </a:rPr>
              <a:t>of</a:t>
            </a:r>
            <a:r>
              <a:rPr lang="zh-CN" altLang="en-US" b="1" dirty="0">
                <a:latin typeface="Garamond" panose="02020404030301010803" pitchFamily="18" charset="0"/>
              </a:rPr>
              <a:t> </a:t>
            </a:r>
            <a:r>
              <a:rPr lang="en-US" altLang="zh-CN" b="1" dirty="0">
                <a:latin typeface="Garamond" panose="02020404030301010803" pitchFamily="18" charset="0"/>
              </a:rPr>
              <a:t>text</a:t>
            </a:r>
            <a:r>
              <a:rPr lang="zh-CN" altLang="en-US" b="1" dirty="0">
                <a:latin typeface="Garamond" panose="02020404030301010803" pitchFamily="18" charset="0"/>
              </a:rPr>
              <a:t> </a:t>
            </a:r>
            <a:r>
              <a:rPr lang="en-US" altLang="zh-CN" b="1" dirty="0">
                <a:latin typeface="Garamond" panose="02020404030301010803" pitchFamily="18" charset="0"/>
              </a:rPr>
              <a:t>data</a:t>
            </a:r>
            <a:endParaRPr lang="en-US" dirty="0"/>
          </a:p>
        </p:txBody>
      </p:sp>
      <p:sp>
        <p:nvSpPr>
          <p:cNvPr id="3" name="Content Placeholder 2">
            <a:extLst>
              <a:ext uri="{FF2B5EF4-FFF2-40B4-BE49-F238E27FC236}">
                <a16:creationId xmlns:a16="http://schemas.microsoft.com/office/drawing/2014/main" id="{B9C37236-FF2B-7D4A-8474-71997435B519}"/>
              </a:ext>
            </a:extLst>
          </p:cNvPr>
          <p:cNvSpPr>
            <a:spLocks noGrp="1"/>
          </p:cNvSpPr>
          <p:nvPr>
            <p:ph idx="1"/>
          </p:nvPr>
        </p:nvSpPr>
        <p:spPr>
          <a:xfrm>
            <a:off x="457200" y="1600201"/>
            <a:ext cx="8229600" cy="4295904"/>
          </a:xfrm>
        </p:spPr>
        <p:txBody>
          <a:bodyPr>
            <a:normAutofit/>
          </a:bodyPr>
          <a:lstStyle/>
          <a:p>
            <a:r>
              <a:rPr lang="en-US" altLang="zh-CN" dirty="0"/>
              <a:t>Today,</a:t>
            </a:r>
            <a:r>
              <a:rPr lang="zh-CN" altLang="en-US" dirty="0"/>
              <a:t> </a:t>
            </a:r>
            <a:r>
              <a:rPr lang="en-US" altLang="zh-CN" dirty="0"/>
              <a:t>we</a:t>
            </a:r>
            <a:r>
              <a:rPr lang="zh-CN" altLang="en-US" dirty="0"/>
              <a:t> </a:t>
            </a:r>
            <a:r>
              <a:rPr lang="en-US" altLang="zh-CN" dirty="0"/>
              <a:t>are</a:t>
            </a:r>
            <a:r>
              <a:rPr lang="zh-CN" altLang="en-US" dirty="0"/>
              <a:t> </a:t>
            </a:r>
            <a:r>
              <a:rPr lang="en-US" altLang="zh-CN" dirty="0"/>
              <a:t>talking</a:t>
            </a:r>
            <a:r>
              <a:rPr lang="zh-CN" altLang="en-US" dirty="0"/>
              <a:t> </a:t>
            </a:r>
            <a:r>
              <a:rPr lang="en-US" altLang="zh-CN" dirty="0"/>
              <a:t>about</a:t>
            </a:r>
            <a:r>
              <a:rPr lang="zh-CN" altLang="en-US" dirty="0"/>
              <a:t> </a:t>
            </a:r>
            <a:r>
              <a:rPr lang="en-US" altLang="zh-CN" dirty="0"/>
              <a:t>words</a:t>
            </a:r>
            <a:r>
              <a:rPr lang="zh-CN" altLang="en-US" dirty="0"/>
              <a:t> </a:t>
            </a:r>
            <a:r>
              <a:rPr lang="en-US" altLang="zh-CN" dirty="0"/>
              <a:t>vs</a:t>
            </a:r>
            <a:r>
              <a:rPr lang="zh-CN" altLang="en-US" dirty="0"/>
              <a:t> </a:t>
            </a:r>
            <a:r>
              <a:rPr lang="en-US" altLang="zh-CN" dirty="0"/>
              <a:t>docs.</a:t>
            </a:r>
          </a:p>
          <a:p>
            <a:r>
              <a:rPr lang="en-US" altLang="zh-CN" dirty="0"/>
              <a:t>What’s</a:t>
            </a:r>
            <a:r>
              <a:rPr lang="zh-CN" altLang="en-US" dirty="0"/>
              <a:t> </a:t>
            </a:r>
            <a:r>
              <a:rPr lang="en-US" altLang="zh-CN" dirty="0"/>
              <a:t>the</a:t>
            </a:r>
            <a:r>
              <a:rPr lang="zh-CN" altLang="en-US" dirty="0"/>
              <a:t> </a:t>
            </a:r>
            <a:r>
              <a:rPr lang="en-US" altLang="zh-CN" dirty="0"/>
              <a:t>relationship</a:t>
            </a:r>
            <a:r>
              <a:rPr lang="zh-CN" altLang="en-US" dirty="0"/>
              <a:t> </a:t>
            </a:r>
            <a:r>
              <a:rPr lang="en-US" altLang="zh-CN" dirty="0"/>
              <a:t>…</a:t>
            </a:r>
          </a:p>
          <a:p>
            <a:pPr lvl="1"/>
            <a:r>
              <a:rPr lang="en-US" altLang="zh-CN" dirty="0"/>
              <a:t>Among</a:t>
            </a:r>
            <a:r>
              <a:rPr lang="zh-CN" altLang="en-US" dirty="0"/>
              <a:t> </a:t>
            </a:r>
            <a:r>
              <a:rPr lang="en-US" altLang="zh-CN" dirty="0"/>
              <a:t>docs;</a:t>
            </a:r>
          </a:p>
          <a:p>
            <a:pPr marL="971550" lvl="1" indent="-514350">
              <a:buFont typeface="+mj-lt"/>
              <a:buAutoNum type="arabicPeriod"/>
            </a:pPr>
            <a:r>
              <a:rPr lang="en-US" altLang="zh-CN" dirty="0"/>
              <a:t>Give</a:t>
            </a:r>
            <a:r>
              <a:rPr lang="zh-CN" altLang="en-US" dirty="0"/>
              <a:t> </a:t>
            </a:r>
            <a:r>
              <a:rPr lang="en-US" altLang="zh-CN" dirty="0"/>
              <a:t>me</a:t>
            </a:r>
            <a:r>
              <a:rPr lang="zh-CN" altLang="en-US" dirty="0"/>
              <a:t> </a:t>
            </a:r>
            <a:r>
              <a:rPr lang="en-US" altLang="zh-CN" dirty="0"/>
              <a:t>some</a:t>
            </a:r>
            <a:r>
              <a:rPr lang="zh-CN" altLang="en-US" dirty="0"/>
              <a:t> </a:t>
            </a:r>
            <a:r>
              <a:rPr lang="en-US" altLang="zh-CN" dirty="0"/>
              <a:t>definitions</a:t>
            </a:r>
            <a:r>
              <a:rPr lang="zh-CN" altLang="en-US" dirty="0"/>
              <a:t> </a:t>
            </a:r>
            <a:r>
              <a:rPr lang="en-US" altLang="zh-CN" dirty="0"/>
              <a:t>of</a:t>
            </a:r>
            <a:r>
              <a:rPr lang="zh-CN" altLang="en-US" dirty="0"/>
              <a:t> </a:t>
            </a:r>
            <a:r>
              <a:rPr lang="en-US" altLang="zh-CN" dirty="0"/>
              <a:t>distance.</a:t>
            </a:r>
          </a:p>
          <a:p>
            <a:pPr marL="971550" lvl="1" indent="-514350">
              <a:buFont typeface="+mj-lt"/>
              <a:buAutoNum type="arabicPeriod"/>
            </a:pPr>
            <a:r>
              <a:rPr lang="en-US" altLang="zh-CN" dirty="0"/>
              <a:t>Why/what</a:t>
            </a:r>
            <a:r>
              <a:rPr lang="zh-CN" altLang="en-US" dirty="0"/>
              <a:t> </a:t>
            </a:r>
            <a:r>
              <a:rPr lang="en-US" altLang="zh-CN" dirty="0"/>
              <a:t>do</a:t>
            </a:r>
            <a:r>
              <a:rPr lang="zh-CN" altLang="en-US" dirty="0"/>
              <a:t> </a:t>
            </a:r>
            <a:r>
              <a:rPr lang="en-US" altLang="zh-CN" dirty="0"/>
              <a:t>we</a:t>
            </a:r>
            <a:r>
              <a:rPr lang="zh-CN" altLang="en-US" dirty="0"/>
              <a:t> </a:t>
            </a:r>
            <a:r>
              <a:rPr lang="en-US" altLang="zh-CN" dirty="0"/>
              <a:t>care</a:t>
            </a:r>
            <a:r>
              <a:rPr lang="zh-CN" altLang="en-US" dirty="0"/>
              <a:t> </a:t>
            </a:r>
            <a:r>
              <a:rPr lang="en-US" altLang="zh-CN" dirty="0"/>
              <a:t>about</a:t>
            </a:r>
            <a:r>
              <a:rPr lang="zh-CN" altLang="en-US" dirty="0"/>
              <a:t> </a:t>
            </a:r>
            <a:r>
              <a:rPr lang="en-US" altLang="zh-CN" dirty="0"/>
              <a:t>the</a:t>
            </a:r>
            <a:r>
              <a:rPr lang="zh-CN" altLang="en-US" dirty="0"/>
              <a:t> </a:t>
            </a:r>
            <a:r>
              <a:rPr lang="en-US" altLang="zh-CN" dirty="0"/>
              <a:t>docs?</a:t>
            </a:r>
          </a:p>
          <a:p>
            <a:pPr marL="971550" lvl="1" indent="-514350">
              <a:buFont typeface="+mj-lt"/>
              <a:buAutoNum type="arabicPeriod"/>
            </a:pPr>
            <a:r>
              <a:rPr lang="en-US" altLang="zh-CN" dirty="0"/>
              <a:t>Compared</a:t>
            </a:r>
            <a:r>
              <a:rPr lang="zh-CN" altLang="en-US" dirty="0"/>
              <a:t> </a:t>
            </a:r>
            <a:r>
              <a:rPr lang="en-US" altLang="zh-CN" dirty="0"/>
              <a:t>with</a:t>
            </a:r>
            <a:r>
              <a:rPr lang="zh-CN" altLang="en-US" dirty="0"/>
              <a:t> </a:t>
            </a:r>
            <a:r>
              <a:rPr lang="en-US" altLang="zh-CN" dirty="0"/>
              <a:t>words,</a:t>
            </a:r>
            <a:r>
              <a:rPr lang="zh-CN" altLang="en-US" dirty="0"/>
              <a:t> </a:t>
            </a:r>
            <a:r>
              <a:rPr lang="en-US" altLang="zh-CN" dirty="0"/>
              <a:t>what’s</a:t>
            </a:r>
            <a:r>
              <a:rPr lang="zh-CN" altLang="en-US" dirty="0"/>
              <a:t> </a:t>
            </a:r>
            <a:r>
              <a:rPr lang="en-US" altLang="zh-CN" dirty="0"/>
              <a:t>doc’s</a:t>
            </a:r>
            <a:r>
              <a:rPr lang="zh-CN" altLang="en-US" dirty="0"/>
              <a:t> </a:t>
            </a:r>
            <a:r>
              <a:rPr lang="en-US" altLang="zh-CN" dirty="0"/>
              <a:t>characteristics.</a:t>
            </a:r>
          </a:p>
          <a:p>
            <a:pPr marL="971550" lvl="1" indent="-514350">
              <a:buFont typeface="+mj-lt"/>
              <a:buAutoNum type="arabicPeriod"/>
            </a:pPr>
            <a:r>
              <a:rPr lang="en-US" altLang="zh-CN" dirty="0"/>
              <a:t>How</a:t>
            </a:r>
            <a:r>
              <a:rPr lang="zh-CN" altLang="en-US" dirty="0"/>
              <a:t> </a:t>
            </a:r>
            <a:r>
              <a:rPr lang="en-US" altLang="zh-CN" dirty="0"/>
              <a:t>hard</a:t>
            </a:r>
            <a:r>
              <a:rPr lang="zh-CN" altLang="en-US" dirty="0"/>
              <a:t> </a:t>
            </a:r>
            <a:r>
              <a:rPr lang="en-US" altLang="zh-CN" dirty="0"/>
              <a:t>is</a:t>
            </a:r>
            <a:r>
              <a:rPr lang="zh-CN" altLang="en-US" dirty="0"/>
              <a:t> </a:t>
            </a:r>
            <a:r>
              <a:rPr lang="en-US" altLang="zh-CN" dirty="0"/>
              <a:t>it</a:t>
            </a:r>
            <a:r>
              <a:rPr lang="zh-CN" altLang="en-US" dirty="0"/>
              <a:t> </a:t>
            </a:r>
            <a:r>
              <a:rPr lang="en-US" altLang="zh-CN" dirty="0"/>
              <a:t>to</a:t>
            </a:r>
            <a:r>
              <a:rPr lang="zh-CN" altLang="en-US" dirty="0"/>
              <a:t> </a:t>
            </a:r>
            <a:r>
              <a:rPr lang="en-US" altLang="zh-CN" dirty="0"/>
              <a:t>get</a:t>
            </a:r>
            <a:r>
              <a:rPr lang="zh-CN" altLang="en-US" dirty="0"/>
              <a:t> </a:t>
            </a:r>
            <a:r>
              <a:rPr lang="en-US" altLang="zh-CN" dirty="0"/>
              <a:t>the</a:t>
            </a:r>
            <a:r>
              <a:rPr lang="zh-CN" altLang="en-US" dirty="0"/>
              <a:t> </a:t>
            </a:r>
            <a:r>
              <a:rPr lang="en-US" altLang="zh-CN" dirty="0"/>
              <a:t>right</a:t>
            </a:r>
            <a:r>
              <a:rPr lang="zh-CN" altLang="en-US" dirty="0"/>
              <a:t> </a:t>
            </a:r>
            <a:r>
              <a:rPr lang="en-US" altLang="zh-CN" dirty="0"/>
              <a:t>doc?</a:t>
            </a:r>
          </a:p>
        </p:txBody>
      </p:sp>
    </p:spTree>
    <p:extLst>
      <p:ext uri="{BB962C8B-B14F-4D97-AF65-F5344CB8AC3E}">
        <p14:creationId xmlns:p14="http://schemas.microsoft.com/office/powerpoint/2010/main" val="113011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66D3-765D-1646-A561-83E2A532152C}"/>
              </a:ext>
            </a:extLst>
          </p:cNvPr>
          <p:cNvSpPr>
            <a:spLocks noGrp="1"/>
          </p:cNvSpPr>
          <p:nvPr>
            <p:ph type="title"/>
          </p:nvPr>
        </p:nvSpPr>
        <p:spPr/>
        <p:txBody>
          <a:bodyPr/>
          <a:lstStyle/>
          <a:p>
            <a:r>
              <a:rPr lang="en-US" altLang="zh-CN" dirty="0"/>
              <a:t>Last</a:t>
            </a:r>
            <a:r>
              <a:rPr lang="zh-CN" altLang="en-US" dirty="0"/>
              <a:t> </a:t>
            </a:r>
            <a:r>
              <a:rPr lang="en-US" altLang="zh-CN" dirty="0"/>
              <a:t>but</a:t>
            </a:r>
            <a:r>
              <a:rPr lang="zh-CN" altLang="en-US" dirty="0"/>
              <a:t> </a:t>
            </a:r>
            <a:r>
              <a:rPr lang="en-US" altLang="zh-CN" dirty="0"/>
              <a:t>not</a:t>
            </a:r>
            <a:r>
              <a:rPr lang="zh-CN" altLang="en-US" dirty="0"/>
              <a:t> </a:t>
            </a:r>
            <a:r>
              <a:rPr lang="en-US" altLang="zh-CN" dirty="0"/>
              <a:t>least…</a:t>
            </a:r>
            <a:endParaRPr lang="en-US" dirty="0"/>
          </a:p>
        </p:txBody>
      </p:sp>
      <p:sp>
        <p:nvSpPr>
          <p:cNvPr id="3" name="Content Placeholder 2">
            <a:extLst>
              <a:ext uri="{FF2B5EF4-FFF2-40B4-BE49-F238E27FC236}">
                <a16:creationId xmlns:a16="http://schemas.microsoft.com/office/drawing/2014/main" id="{D9891A40-4CCA-FA4C-AF3B-05A3E6129DF1}"/>
              </a:ext>
            </a:extLst>
          </p:cNvPr>
          <p:cNvSpPr>
            <a:spLocks noGrp="1"/>
          </p:cNvSpPr>
          <p:nvPr>
            <p:ph idx="1"/>
          </p:nvPr>
        </p:nvSpPr>
        <p:spPr/>
        <p:txBody>
          <a:bodyPr/>
          <a:lstStyle/>
          <a:p>
            <a:r>
              <a:rPr lang="en-US" altLang="zh-CN" dirty="0"/>
              <a:t>Feedback</a:t>
            </a:r>
          </a:p>
          <a:p>
            <a:r>
              <a:rPr lang="en-US" altLang="zh-CN" dirty="0"/>
              <a:t>Assignment</a:t>
            </a:r>
            <a:r>
              <a:rPr lang="zh-CN" altLang="en-US" dirty="0"/>
              <a:t> </a:t>
            </a:r>
            <a:r>
              <a:rPr lang="en-US" altLang="zh-CN" dirty="0"/>
              <a:t>7</a:t>
            </a:r>
            <a:r>
              <a:rPr lang="zh-CN" altLang="en-US" dirty="0"/>
              <a:t> </a:t>
            </a:r>
            <a:endParaRPr lang="en-US" altLang="zh-CN" dirty="0"/>
          </a:p>
          <a:p>
            <a:r>
              <a:rPr lang="en-US" altLang="zh-CN" dirty="0"/>
              <a:t>Assignment</a:t>
            </a:r>
            <a:r>
              <a:rPr lang="zh-CN" altLang="en-US" dirty="0"/>
              <a:t> </a:t>
            </a:r>
            <a:r>
              <a:rPr lang="en-US" altLang="zh-CN" dirty="0"/>
              <a:t>8</a:t>
            </a:r>
          </a:p>
          <a:p>
            <a:r>
              <a:rPr lang="en-US" altLang="zh-CN" dirty="0"/>
              <a:t>Finals</a:t>
            </a:r>
          </a:p>
          <a:p>
            <a:endParaRPr lang="en-US" dirty="0"/>
          </a:p>
        </p:txBody>
      </p:sp>
    </p:spTree>
    <p:extLst>
      <p:ext uri="{BB962C8B-B14F-4D97-AF65-F5344CB8AC3E}">
        <p14:creationId xmlns:p14="http://schemas.microsoft.com/office/powerpoint/2010/main" val="3163271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CN" dirty="0">
                <a:latin typeface="Garamond" panose="02020404030301010803" pitchFamily="18" charset="0"/>
              </a:rPr>
              <a:t>Assignment</a:t>
            </a:r>
            <a:r>
              <a:rPr lang="zh-CN" altLang="en-US" dirty="0">
                <a:latin typeface="Garamond" panose="02020404030301010803" pitchFamily="18" charset="0"/>
              </a:rPr>
              <a:t> </a:t>
            </a:r>
            <a:r>
              <a:rPr lang="en-US" altLang="zh-CN" dirty="0">
                <a:latin typeface="Garamond" panose="02020404030301010803" pitchFamily="18" charset="0"/>
              </a:rPr>
              <a:t>8</a:t>
            </a:r>
            <a:endParaRPr lang="en-US" altLang="en-US" dirty="0">
              <a:latin typeface="Garamond" panose="02020404030301010803" pitchFamily="18" charset="0"/>
            </a:endParaRPr>
          </a:p>
        </p:txBody>
      </p:sp>
      <p:sp>
        <p:nvSpPr>
          <p:cNvPr id="23555" name="Content Placeholder 2"/>
          <p:cNvSpPr>
            <a:spLocks noGrp="1"/>
          </p:cNvSpPr>
          <p:nvPr>
            <p:ph idx="1"/>
          </p:nvPr>
        </p:nvSpPr>
        <p:spPr>
          <a:xfrm>
            <a:off x="381000" y="1752600"/>
            <a:ext cx="8458200" cy="3429000"/>
          </a:xfrm>
        </p:spPr>
        <p:txBody>
          <a:bodyPr/>
          <a:lstStyle/>
          <a:p>
            <a:r>
              <a:rPr lang="en-US" altLang="zh-CN" dirty="0">
                <a:latin typeface="Garamond" panose="02020404030301010803" pitchFamily="18" charset="0"/>
              </a:rPr>
              <a:t>Word</a:t>
            </a:r>
            <a:r>
              <a:rPr lang="zh-CN" altLang="en-US" dirty="0">
                <a:latin typeface="Garamond" panose="02020404030301010803" pitchFamily="18" charset="0"/>
              </a:rPr>
              <a:t> </a:t>
            </a:r>
            <a:r>
              <a:rPr lang="en-US" altLang="zh-CN" dirty="0">
                <a:latin typeface="Garamond" panose="02020404030301010803" pitchFamily="18" charset="0"/>
              </a:rPr>
              <a:t>cloud</a:t>
            </a:r>
            <a:r>
              <a:rPr lang="zh-CN" altLang="en-US" dirty="0">
                <a:latin typeface="Garamond" panose="02020404030301010803" pitchFamily="18" charset="0"/>
              </a:rPr>
              <a:t> </a:t>
            </a:r>
            <a:r>
              <a:rPr lang="en-US" altLang="zh-CN" dirty="0">
                <a:latin typeface="Garamond" panose="02020404030301010803" pitchFamily="18" charset="0"/>
              </a:rPr>
              <a:t>(using</a:t>
            </a:r>
            <a:r>
              <a:rPr lang="zh-CN" altLang="en-US" dirty="0">
                <a:latin typeface="Garamond" panose="02020404030301010803" pitchFamily="18" charset="0"/>
              </a:rPr>
              <a:t> </a:t>
            </a:r>
            <a:r>
              <a:rPr lang="en-US" altLang="zh-CN" dirty="0" err="1">
                <a:latin typeface="Garamond" panose="02020404030301010803" pitchFamily="18" charset="0"/>
              </a:rPr>
              <a:t>tf-idf</a:t>
            </a:r>
            <a:r>
              <a:rPr lang="zh-CN" altLang="en-US" dirty="0">
                <a:latin typeface="Garamond" panose="02020404030301010803" pitchFamily="18" charset="0"/>
              </a:rPr>
              <a:t> </a:t>
            </a:r>
            <a:r>
              <a:rPr lang="en-US" altLang="zh-CN" dirty="0">
                <a:latin typeface="Garamond" panose="02020404030301010803" pitchFamily="18" charset="0"/>
              </a:rPr>
              <a:t>to</a:t>
            </a:r>
            <a:r>
              <a:rPr lang="zh-CN" altLang="en-US" dirty="0">
                <a:latin typeface="Garamond" panose="02020404030301010803" pitchFamily="18" charset="0"/>
              </a:rPr>
              <a:t> </a:t>
            </a:r>
            <a:r>
              <a:rPr lang="en-US" altLang="zh-CN" dirty="0">
                <a:latin typeface="Garamond" panose="02020404030301010803" pitchFamily="18" charset="0"/>
              </a:rPr>
              <a:t>determine</a:t>
            </a:r>
            <a:r>
              <a:rPr lang="zh-CN" altLang="en-US" dirty="0">
                <a:latin typeface="Garamond" panose="02020404030301010803" pitchFamily="18" charset="0"/>
              </a:rPr>
              <a:t> </a:t>
            </a:r>
            <a:r>
              <a:rPr lang="en-US" altLang="zh-CN" dirty="0">
                <a:latin typeface="Garamond" panose="02020404030301010803" pitchFamily="18" charset="0"/>
              </a:rPr>
              <a:t>font</a:t>
            </a:r>
            <a:r>
              <a:rPr lang="zh-CN" altLang="en-US" dirty="0">
                <a:latin typeface="Garamond" panose="02020404030301010803" pitchFamily="18" charset="0"/>
              </a:rPr>
              <a:t> </a:t>
            </a:r>
            <a:r>
              <a:rPr lang="en-US" altLang="zh-CN" dirty="0">
                <a:latin typeface="Garamond" panose="02020404030301010803" pitchFamily="18" charset="0"/>
              </a:rPr>
              <a:t>size)</a:t>
            </a:r>
          </a:p>
          <a:p>
            <a:r>
              <a:rPr lang="en-US" altLang="zh-CN" dirty="0">
                <a:latin typeface="Garamond" panose="02020404030301010803" pitchFamily="18" charset="0"/>
              </a:rPr>
              <a:t>Write</a:t>
            </a:r>
            <a:r>
              <a:rPr lang="zh-CN" altLang="en-US" dirty="0">
                <a:latin typeface="Garamond" panose="02020404030301010803" pitchFamily="18" charset="0"/>
              </a:rPr>
              <a:t> </a:t>
            </a:r>
            <a:r>
              <a:rPr lang="en-US" altLang="zh-CN" dirty="0">
                <a:latin typeface="Garamond" panose="02020404030301010803" pitchFamily="18" charset="0"/>
              </a:rPr>
              <a:t>how</a:t>
            </a:r>
            <a:r>
              <a:rPr lang="zh-CN" altLang="en-US" dirty="0">
                <a:latin typeface="Garamond" panose="02020404030301010803" pitchFamily="18" charset="0"/>
              </a:rPr>
              <a:t> </a:t>
            </a:r>
            <a:r>
              <a:rPr lang="en-US" altLang="zh-CN" dirty="0">
                <a:latin typeface="Garamond" panose="02020404030301010803" pitchFamily="18" charset="0"/>
              </a:rPr>
              <a:t>you</a:t>
            </a:r>
            <a:r>
              <a:rPr lang="zh-CN" altLang="en-US" dirty="0">
                <a:latin typeface="Garamond" panose="02020404030301010803" pitchFamily="18" charset="0"/>
              </a:rPr>
              <a:t> </a:t>
            </a:r>
            <a:r>
              <a:rPr lang="en-US" altLang="zh-CN" dirty="0">
                <a:latin typeface="Garamond" panose="02020404030301010803" pitchFamily="18" charset="0"/>
              </a:rPr>
              <a:t>do</a:t>
            </a:r>
            <a:r>
              <a:rPr lang="zh-CN" altLang="en-US" dirty="0">
                <a:latin typeface="Garamond" panose="02020404030301010803" pitchFamily="18" charset="0"/>
              </a:rPr>
              <a:t> </a:t>
            </a:r>
            <a:r>
              <a:rPr lang="en-US" altLang="zh-CN" dirty="0">
                <a:latin typeface="Garamond" panose="02020404030301010803" pitchFamily="18" charset="0"/>
              </a:rPr>
              <a:t>the</a:t>
            </a:r>
            <a:r>
              <a:rPr lang="zh-CN" altLang="en-US" dirty="0">
                <a:latin typeface="Garamond" panose="02020404030301010803" pitchFamily="18" charset="0"/>
              </a:rPr>
              <a:t> </a:t>
            </a:r>
            <a:r>
              <a:rPr lang="en-US" altLang="zh-CN" dirty="0">
                <a:latin typeface="Garamond" panose="02020404030301010803" pitchFamily="18" charset="0"/>
              </a:rPr>
              <a:t>text</a:t>
            </a:r>
            <a:r>
              <a:rPr lang="zh-CN" altLang="en-US" dirty="0">
                <a:latin typeface="Garamond" panose="02020404030301010803" pitchFamily="18" charset="0"/>
              </a:rPr>
              <a:t> </a:t>
            </a:r>
            <a:r>
              <a:rPr lang="en-US" altLang="zh-CN" dirty="0">
                <a:latin typeface="Garamond" panose="02020404030301010803" pitchFamily="18" charset="0"/>
              </a:rPr>
              <a:t>processing</a:t>
            </a:r>
          </a:p>
          <a:p>
            <a:r>
              <a:rPr lang="en-US" altLang="zh-CN" dirty="0">
                <a:latin typeface="Garamond" panose="02020404030301010803" pitchFamily="18" charset="0"/>
              </a:rPr>
              <a:t>Hint:</a:t>
            </a:r>
            <a:r>
              <a:rPr lang="zh-CN" altLang="en-US" dirty="0">
                <a:latin typeface="Garamond" panose="02020404030301010803" pitchFamily="18" charset="0"/>
              </a:rPr>
              <a:t> </a:t>
            </a:r>
            <a:r>
              <a:rPr lang="en-US" altLang="zh-CN" dirty="0">
                <a:latin typeface="Garamond" panose="02020404030301010803" pitchFamily="18" charset="0"/>
              </a:rPr>
              <a:t>you</a:t>
            </a:r>
            <a:r>
              <a:rPr lang="zh-CN" altLang="en-US" dirty="0">
                <a:latin typeface="Garamond" panose="02020404030301010803" pitchFamily="18" charset="0"/>
              </a:rPr>
              <a:t> </a:t>
            </a:r>
            <a:r>
              <a:rPr lang="en-US" altLang="zh-CN" dirty="0">
                <a:latin typeface="Garamond" panose="02020404030301010803" pitchFamily="18" charset="0"/>
              </a:rPr>
              <a:t>could</a:t>
            </a:r>
            <a:r>
              <a:rPr lang="zh-CN" altLang="en-US" dirty="0">
                <a:latin typeface="Garamond" panose="02020404030301010803" pitchFamily="18" charset="0"/>
              </a:rPr>
              <a:t> </a:t>
            </a:r>
            <a:r>
              <a:rPr lang="en-US" altLang="zh-CN" dirty="0">
                <a:latin typeface="Garamond" panose="02020404030301010803" pitchFamily="18" charset="0"/>
              </a:rPr>
              <a:t>use</a:t>
            </a:r>
            <a:r>
              <a:rPr lang="zh-CN" altLang="en-US" dirty="0">
                <a:latin typeface="Garamond" panose="02020404030301010803" pitchFamily="18" charset="0"/>
              </a:rPr>
              <a:t> </a:t>
            </a:r>
            <a:r>
              <a:rPr lang="en-US" altLang="zh-CN" dirty="0">
                <a:latin typeface="Garamond" panose="02020404030301010803" pitchFamily="18" charset="0"/>
              </a:rPr>
              <a:t>either</a:t>
            </a:r>
            <a:r>
              <a:rPr lang="zh-CN" altLang="en-US" dirty="0">
                <a:latin typeface="Garamond" panose="02020404030301010803" pitchFamily="18" charset="0"/>
              </a:rPr>
              <a:t> </a:t>
            </a:r>
            <a:r>
              <a:rPr lang="en-US" altLang="zh-CN" dirty="0">
                <a:latin typeface="Garamond" panose="02020404030301010803" pitchFamily="18" charset="0"/>
              </a:rPr>
              <a:t>binary</a:t>
            </a:r>
            <a:r>
              <a:rPr lang="zh-CN" altLang="en-US" dirty="0">
                <a:latin typeface="Garamond" panose="02020404030301010803" pitchFamily="18" charset="0"/>
              </a:rPr>
              <a:t> </a:t>
            </a:r>
            <a:r>
              <a:rPr lang="en-US" altLang="zh-CN" dirty="0">
                <a:latin typeface="Garamond" panose="02020404030301010803" pitchFamily="18" charset="0"/>
              </a:rPr>
              <a:t>or</a:t>
            </a:r>
            <a:r>
              <a:rPr lang="zh-CN" altLang="en-US" dirty="0">
                <a:latin typeface="Garamond" panose="02020404030301010803" pitchFamily="18" charset="0"/>
              </a:rPr>
              <a:t> </a:t>
            </a:r>
            <a:r>
              <a:rPr lang="en-US" altLang="zh-CN" dirty="0">
                <a:latin typeface="Garamond" panose="02020404030301010803" pitchFamily="18" charset="0"/>
              </a:rPr>
              <a:t>trinary</a:t>
            </a:r>
            <a:r>
              <a:rPr lang="zh-CN" altLang="en-US" dirty="0">
                <a:latin typeface="Garamond" panose="02020404030301010803" pitchFamily="18" charset="0"/>
              </a:rPr>
              <a:t> </a:t>
            </a:r>
            <a:r>
              <a:rPr lang="en-US" altLang="zh-CN" dirty="0">
                <a:latin typeface="Garamond" panose="02020404030301010803" pitchFamily="18" charset="0"/>
              </a:rPr>
              <a:t>classes.</a:t>
            </a:r>
            <a:endParaRPr lang="en-US" altLang="en-US" dirty="0">
              <a:latin typeface="Garamond" panose="02020404030301010803" pitchFamily="18" charset="0"/>
            </a:endParaRPr>
          </a:p>
        </p:txBody>
      </p:sp>
    </p:spTree>
    <p:extLst>
      <p:ext uri="{BB962C8B-B14F-4D97-AF65-F5344CB8AC3E}">
        <p14:creationId xmlns:p14="http://schemas.microsoft.com/office/powerpoint/2010/main" val="3888605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889E-BCE1-8342-82D7-F2E16E71A27A}"/>
              </a:ext>
            </a:extLst>
          </p:cNvPr>
          <p:cNvSpPr>
            <a:spLocks noGrp="1"/>
          </p:cNvSpPr>
          <p:nvPr>
            <p:ph type="title"/>
          </p:nvPr>
        </p:nvSpPr>
        <p:spPr/>
        <p:txBody>
          <a:bodyPr/>
          <a:lstStyle/>
          <a:p>
            <a:r>
              <a:rPr lang="en-US" altLang="zh-CN" dirty="0"/>
              <a:t>For</a:t>
            </a:r>
            <a:r>
              <a:rPr lang="zh-CN" altLang="en-US" dirty="0"/>
              <a:t> </a:t>
            </a:r>
            <a:r>
              <a:rPr lang="en-US" altLang="zh-CN" dirty="0"/>
              <a:t>the</a:t>
            </a:r>
            <a:r>
              <a:rPr lang="zh-CN" altLang="en-US" dirty="0"/>
              <a:t> </a:t>
            </a:r>
            <a:r>
              <a:rPr lang="en-US" altLang="zh-CN" dirty="0"/>
              <a:t>rest</a:t>
            </a:r>
            <a:r>
              <a:rPr lang="zh-CN" altLang="en-US" dirty="0"/>
              <a:t> </a:t>
            </a:r>
            <a:r>
              <a:rPr lang="en-US" altLang="zh-CN" dirty="0"/>
              <a:t>of</a:t>
            </a:r>
            <a:r>
              <a:rPr lang="zh-CN" altLang="en-US" dirty="0"/>
              <a:t> </a:t>
            </a:r>
            <a:r>
              <a:rPr lang="en-US" altLang="zh-CN" dirty="0"/>
              <a:t>semesters.</a:t>
            </a:r>
            <a:endParaRPr lang="en-US" dirty="0"/>
          </a:p>
        </p:txBody>
      </p:sp>
      <p:sp>
        <p:nvSpPr>
          <p:cNvPr id="3" name="Content Placeholder 2">
            <a:extLst>
              <a:ext uri="{FF2B5EF4-FFF2-40B4-BE49-F238E27FC236}">
                <a16:creationId xmlns:a16="http://schemas.microsoft.com/office/drawing/2014/main" id="{04BD79CF-0C78-1D46-B4ED-A7B53109B908}"/>
              </a:ext>
            </a:extLst>
          </p:cNvPr>
          <p:cNvSpPr>
            <a:spLocks noGrp="1"/>
          </p:cNvSpPr>
          <p:nvPr>
            <p:ph idx="1"/>
          </p:nvPr>
        </p:nvSpPr>
        <p:spPr/>
        <p:txBody>
          <a:bodyPr/>
          <a:lstStyle/>
          <a:p>
            <a:r>
              <a:rPr lang="en-US" altLang="zh-CN" dirty="0"/>
              <a:t>Students’</a:t>
            </a:r>
            <a:r>
              <a:rPr lang="zh-CN" altLang="en-US" dirty="0"/>
              <a:t> </a:t>
            </a:r>
            <a:r>
              <a:rPr lang="en-US" altLang="zh-CN" dirty="0"/>
              <a:t>feedback</a:t>
            </a:r>
          </a:p>
          <a:p>
            <a:r>
              <a:rPr lang="en-US" altLang="zh-CN" dirty="0"/>
              <a:t>Project</a:t>
            </a:r>
            <a:r>
              <a:rPr lang="zh-CN" altLang="en-US" dirty="0"/>
              <a:t> </a:t>
            </a:r>
            <a:endParaRPr lang="en-US" altLang="zh-CN" dirty="0"/>
          </a:p>
          <a:p>
            <a:pPr lvl="1"/>
            <a:r>
              <a:rPr lang="en-US" altLang="zh-CN" dirty="0"/>
              <a:t>Presentation</a:t>
            </a:r>
            <a:r>
              <a:rPr lang="zh-CN" altLang="en-US" dirty="0"/>
              <a:t> </a:t>
            </a:r>
            <a:r>
              <a:rPr lang="en-US" altLang="zh-CN" dirty="0"/>
              <a:t>(30min</a:t>
            </a:r>
            <a:r>
              <a:rPr lang="zh-CN" altLang="en-US" dirty="0"/>
              <a:t> </a:t>
            </a:r>
            <a:r>
              <a:rPr lang="en-US" altLang="zh-CN" dirty="0"/>
              <a:t>+</a:t>
            </a:r>
            <a:r>
              <a:rPr lang="zh-CN" altLang="en-US" dirty="0"/>
              <a:t> </a:t>
            </a:r>
            <a:r>
              <a:rPr lang="en-US" altLang="zh-CN" dirty="0"/>
              <a:t>Q&amp;A)</a:t>
            </a:r>
          </a:p>
          <a:p>
            <a:pPr lvl="1"/>
            <a:r>
              <a:rPr lang="en-US" altLang="zh-CN" dirty="0"/>
              <a:t>Report</a:t>
            </a:r>
            <a:r>
              <a:rPr lang="zh-CN" altLang="en-US" dirty="0"/>
              <a:t> </a:t>
            </a:r>
            <a:r>
              <a:rPr lang="en-US" altLang="zh-CN" dirty="0"/>
              <a:t>(5-10</a:t>
            </a:r>
            <a:r>
              <a:rPr lang="zh-CN" altLang="en-US" dirty="0"/>
              <a:t> </a:t>
            </a:r>
            <a:r>
              <a:rPr lang="en-US" altLang="zh-CN" dirty="0"/>
              <a:t>pages,</a:t>
            </a:r>
            <a:r>
              <a:rPr lang="zh-CN" altLang="en-US" dirty="0"/>
              <a:t> </a:t>
            </a:r>
            <a:r>
              <a:rPr lang="en-US" altLang="zh-CN" dirty="0"/>
              <a:t>academic</a:t>
            </a:r>
            <a:r>
              <a:rPr lang="zh-CN" altLang="en-US" dirty="0"/>
              <a:t> </a:t>
            </a:r>
            <a:r>
              <a:rPr lang="en-US" altLang="zh-CN" dirty="0"/>
              <a:t>structure)</a:t>
            </a:r>
          </a:p>
          <a:p>
            <a:r>
              <a:rPr lang="en-US" altLang="zh-CN" dirty="0"/>
              <a:t>Final</a:t>
            </a:r>
            <a:endParaRPr lang="en-US" dirty="0"/>
          </a:p>
        </p:txBody>
      </p:sp>
    </p:spTree>
    <p:extLst>
      <p:ext uri="{BB962C8B-B14F-4D97-AF65-F5344CB8AC3E}">
        <p14:creationId xmlns:p14="http://schemas.microsoft.com/office/powerpoint/2010/main" val="1557579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6602-8212-0047-8DB7-2120619B44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CA3AC2-D766-794D-B9DB-E6D35B7348E3}"/>
              </a:ext>
            </a:extLst>
          </p:cNvPr>
          <p:cNvSpPr>
            <a:spLocks noGrp="1"/>
          </p:cNvSpPr>
          <p:nvPr>
            <p:ph idx="1"/>
          </p:nvPr>
        </p:nvSpPr>
        <p:spPr/>
        <p:txBody>
          <a:bodyPr/>
          <a:lstStyle/>
          <a:p>
            <a:r>
              <a:rPr lang="en-US" altLang="zh-CN" dirty="0"/>
              <a:t>Have</a:t>
            </a:r>
            <a:r>
              <a:rPr lang="zh-CN" altLang="en-US" dirty="0"/>
              <a:t> </a:t>
            </a:r>
            <a:r>
              <a:rPr lang="en-US" altLang="zh-CN" dirty="0"/>
              <a:t>a</a:t>
            </a:r>
            <a:r>
              <a:rPr lang="zh-CN" altLang="en-US" dirty="0"/>
              <a:t> </a:t>
            </a:r>
            <a:r>
              <a:rPr lang="en-US" altLang="zh-CN" dirty="0"/>
              <a:t>good</a:t>
            </a:r>
            <a:r>
              <a:rPr lang="zh-CN" altLang="en-US" dirty="0"/>
              <a:t> </a:t>
            </a:r>
            <a:r>
              <a:rPr lang="en-US" altLang="zh-CN" dirty="0"/>
              <a:t>rest</a:t>
            </a:r>
            <a:r>
              <a:rPr lang="zh-CN" altLang="en-US" dirty="0"/>
              <a:t> </a:t>
            </a:r>
            <a:r>
              <a:rPr lang="en-US" altLang="zh-CN" dirty="0"/>
              <a:t>of</a:t>
            </a:r>
            <a:r>
              <a:rPr lang="zh-CN" altLang="en-US" dirty="0"/>
              <a:t> </a:t>
            </a:r>
            <a:r>
              <a:rPr lang="en-US" altLang="zh-CN" dirty="0"/>
              <a:t>your</a:t>
            </a:r>
            <a:r>
              <a:rPr lang="zh-CN" altLang="en-US" dirty="0"/>
              <a:t> </a:t>
            </a:r>
            <a:r>
              <a:rPr lang="en-US" altLang="zh-CN" dirty="0"/>
              <a:t>week.</a:t>
            </a:r>
            <a:endParaRPr lang="en-US" dirty="0"/>
          </a:p>
        </p:txBody>
      </p:sp>
    </p:spTree>
    <p:extLst>
      <p:ext uri="{BB962C8B-B14F-4D97-AF65-F5344CB8AC3E}">
        <p14:creationId xmlns:p14="http://schemas.microsoft.com/office/powerpoint/2010/main" val="422480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7E0B-D0C2-7F4B-8C70-AD9B2579C061}"/>
              </a:ext>
            </a:extLst>
          </p:cNvPr>
          <p:cNvSpPr>
            <a:spLocks noGrp="1"/>
          </p:cNvSpPr>
          <p:nvPr>
            <p:ph type="title"/>
          </p:nvPr>
        </p:nvSpPr>
        <p:spPr/>
        <p:txBody>
          <a:bodyPr>
            <a:normAutofit/>
          </a:bodyPr>
          <a:lstStyle/>
          <a:p>
            <a:r>
              <a:rPr lang="en-US" altLang="zh-CN" b="1" dirty="0">
                <a:latin typeface="Garamond" panose="02020404030301010803" pitchFamily="18" charset="0"/>
              </a:rPr>
              <a:t>Introduction</a:t>
            </a:r>
            <a:r>
              <a:rPr lang="zh-CN" altLang="en-US" b="1" dirty="0">
                <a:latin typeface="Garamond" panose="02020404030301010803" pitchFamily="18" charset="0"/>
              </a:rPr>
              <a:t> </a:t>
            </a:r>
            <a:r>
              <a:rPr lang="en-US" altLang="zh-CN" b="1" dirty="0">
                <a:latin typeface="Garamond" panose="02020404030301010803" pitchFamily="18" charset="0"/>
              </a:rPr>
              <a:t>of</a:t>
            </a:r>
            <a:r>
              <a:rPr lang="zh-CN" altLang="en-US" b="1" dirty="0">
                <a:latin typeface="Garamond" panose="02020404030301010803" pitchFamily="18" charset="0"/>
              </a:rPr>
              <a:t> </a:t>
            </a:r>
            <a:r>
              <a:rPr lang="en-US" altLang="zh-CN" b="1" dirty="0">
                <a:latin typeface="Garamond" panose="02020404030301010803" pitchFamily="18" charset="0"/>
              </a:rPr>
              <a:t>text</a:t>
            </a:r>
            <a:r>
              <a:rPr lang="zh-CN" altLang="en-US" b="1" dirty="0">
                <a:latin typeface="Garamond" panose="02020404030301010803" pitchFamily="18" charset="0"/>
              </a:rPr>
              <a:t> </a:t>
            </a:r>
            <a:r>
              <a:rPr lang="en-US" altLang="zh-CN" b="1" dirty="0">
                <a:latin typeface="Garamond" panose="02020404030301010803" pitchFamily="18" charset="0"/>
              </a:rPr>
              <a:t>data</a:t>
            </a:r>
            <a:endParaRPr lang="en-US" dirty="0"/>
          </a:p>
        </p:txBody>
      </p:sp>
      <p:sp>
        <p:nvSpPr>
          <p:cNvPr id="3" name="Content Placeholder 2">
            <a:extLst>
              <a:ext uri="{FF2B5EF4-FFF2-40B4-BE49-F238E27FC236}">
                <a16:creationId xmlns:a16="http://schemas.microsoft.com/office/drawing/2014/main" id="{B9C37236-FF2B-7D4A-8474-71997435B519}"/>
              </a:ext>
            </a:extLst>
          </p:cNvPr>
          <p:cNvSpPr>
            <a:spLocks noGrp="1"/>
          </p:cNvSpPr>
          <p:nvPr>
            <p:ph idx="1"/>
          </p:nvPr>
        </p:nvSpPr>
        <p:spPr/>
        <p:txBody>
          <a:bodyPr/>
          <a:lstStyle/>
          <a:p>
            <a:r>
              <a:rPr lang="en-US" altLang="zh-CN" dirty="0"/>
              <a:t>Today,</a:t>
            </a:r>
            <a:r>
              <a:rPr lang="zh-CN" altLang="en-US" dirty="0"/>
              <a:t> </a:t>
            </a:r>
            <a:r>
              <a:rPr lang="en-US" altLang="zh-CN" dirty="0"/>
              <a:t>we</a:t>
            </a:r>
            <a:r>
              <a:rPr lang="zh-CN" altLang="en-US" dirty="0"/>
              <a:t> </a:t>
            </a:r>
            <a:r>
              <a:rPr lang="en-US" altLang="zh-CN" dirty="0"/>
              <a:t>are</a:t>
            </a:r>
            <a:r>
              <a:rPr lang="zh-CN" altLang="en-US" dirty="0"/>
              <a:t> </a:t>
            </a:r>
            <a:r>
              <a:rPr lang="en-US" altLang="zh-CN" dirty="0"/>
              <a:t>talking</a:t>
            </a:r>
            <a:r>
              <a:rPr lang="zh-CN" altLang="en-US" dirty="0"/>
              <a:t> </a:t>
            </a:r>
            <a:r>
              <a:rPr lang="en-US" altLang="zh-CN" dirty="0"/>
              <a:t>about</a:t>
            </a:r>
            <a:r>
              <a:rPr lang="zh-CN" altLang="en-US" dirty="0"/>
              <a:t> </a:t>
            </a:r>
            <a:r>
              <a:rPr lang="en-US" altLang="zh-CN" dirty="0"/>
              <a:t>words</a:t>
            </a:r>
            <a:r>
              <a:rPr lang="zh-CN" altLang="en-US" dirty="0"/>
              <a:t> </a:t>
            </a:r>
            <a:r>
              <a:rPr lang="en-US" altLang="zh-CN" dirty="0"/>
              <a:t>vs</a:t>
            </a:r>
            <a:r>
              <a:rPr lang="zh-CN" altLang="en-US" dirty="0"/>
              <a:t> </a:t>
            </a:r>
            <a:r>
              <a:rPr lang="en-US" altLang="zh-CN" dirty="0"/>
              <a:t>docs.</a:t>
            </a:r>
          </a:p>
          <a:p>
            <a:r>
              <a:rPr lang="en-US" altLang="zh-CN" dirty="0"/>
              <a:t>What’s</a:t>
            </a:r>
            <a:r>
              <a:rPr lang="zh-CN" altLang="en-US" dirty="0"/>
              <a:t> </a:t>
            </a:r>
            <a:r>
              <a:rPr lang="en-US" altLang="zh-CN" dirty="0"/>
              <a:t>the</a:t>
            </a:r>
            <a:r>
              <a:rPr lang="zh-CN" altLang="en-US" dirty="0"/>
              <a:t> </a:t>
            </a:r>
            <a:r>
              <a:rPr lang="en-US" altLang="zh-CN" dirty="0"/>
              <a:t>relationship</a:t>
            </a:r>
            <a:r>
              <a:rPr lang="zh-CN" altLang="en-US" dirty="0"/>
              <a:t> </a:t>
            </a:r>
            <a:r>
              <a:rPr lang="en-US" altLang="zh-CN" dirty="0"/>
              <a:t>…</a:t>
            </a:r>
          </a:p>
          <a:p>
            <a:pPr lvl="1"/>
            <a:r>
              <a:rPr lang="en-US" altLang="zh-CN" dirty="0"/>
              <a:t>Among</a:t>
            </a:r>
            <a:r>
              <a:rPr lang="zh-CN" altLang="en-US" dirty="0"/>
              <a:t> </a:t>
            </a:r>
            <a:r>
              <a:rPr lang="en-US" altLang="zh-CN" dirty="0"/>
              <a:t>words;</a:t>
            </a:r>
          </a:p>
          <a:p>
            <a:pPr marL="971550" lvl="1" indent="-514350">
              <a:buFont typeface="+mj-lt"/>
              <a:buAutoNum type="arabicPeriod"/>
            </a:pPr>
            <a:r>
              <a:rPr lang="en-US" altLang="zh-CN" dirty="0"/>
              <a:t>Give</a:t>
            </a:r>
            <a:r>
              <a:rPr lang="zh-CN" altLang="en-US" dirty="0"/>
              <a:t> </a:t>
            </a:r>
            <a:r>
              <a:rPr lang="en-US" altLang="zh-CN" dirty="0"/>
              <a:t>me</a:t>
            </a:r>
            <a:r>
              <a:rPr lang="zh-CN" altLang="en-US" dirty="0"/>
              <a:t> </a:t>
            </a:r>
            <a:r>
              <a:rPr lang="en-US" altLang="zh-CN" dirty="0"/>
              <a:t>some</a:t>
            </a:r>
            <a:r>
              <a:rPr lang="zh-CN" altLang="en-US" dirty="0"/>
              <a:t> </a:t>
            </a:r>
            <a:r>
              <a:rPr lang="en-US" altLang="zh-CN" dirty="0"/>
              <a:t>definitions</a:t>
            </a:r>
            <a:r>
              <a:rPr lang="zh-CN" altLang="en-US" dirty="0"/>
              <a:t> </a:t>
            </a:r>
            <a:r>
              <a:rPr lang="en-US" altLang="zh-CN" dirty="0"/>
              <a:t>of</a:t>
            </a:r>
            <a:r>
              <a:rPr lang="zh-CN" altLang="en-US" dirty="0"/>
              <a:t> </a:t>
            </a:r>
            <a:r>
              <a:rPr lang="en-US" altLang="zh-CN" dirty="0"/>
              <a:t>distance.</a:t>
            </a:r>
          </a:p>
          <a:p>
            <a:pPr marL="971550" lvl="1" indent="-514350">
              <a:buFont typeface="+mj-lt"/>
              <a:buAutoNum type="arabicPeriod"/>
            </a:pPr>
            <a:r>
              <a:rPr lang="en-US" altLang="zh-CN" dirty="0"/>
              <a:t>Why/what</a:t>
            </a:r>
            <a:r>
              <a:rPr lang="zh-CN" altLang="en-US" dirty="0"/>
              <a:t> </a:t>
            </a:r>
            <a:r>
              <a:rPr lang="en-US" altLang="zh-CN" dirty="0"/>
              <a:t>do</a:t>
            </a:r>
            <a:r>
              <a:rPr lang="zh-CN" altLang="en-US" dirty="0"/>
              <a:t> </a:t>
            </a:r>
            <a:r>
              <a:rPr lang="en-US" altLang="zh-CN" dirty="0"/>
              <a:t>we</a:t>
            </a:r>
            <a:r>
              <a:rPr lang="zh-CN" altLang="en-US" dirty="0"/>
              <a:t> </a:t>
            </a:r>
            <a:r>
              <a:rPr lang="en-US" altLang="zh-CN" dirty="0"/>
              <a:t>care</a:t>
            </a:r>
            <a:r>
              <a:rPr lang="zh-CN" altLang="en-US" dirty="0"/>
              <a:t> </a:t>
            </a:r>
            <a:r>
              <a:rPr lang="en-US" altLang="zh-CN" dirty="0"/>
              <a:t>about</a:t>
            </a:r>
            <a:r>
              <a:rPr lang="zh-CN" altLang="en-US" dirty="0"/>
              <a:t> </a:t>
            </a:r>
            <a:r>
              <a:rPr lang="en-US" altLang="zh-CN" dirty="0"/>
              <a:t>the</a:t>
            </a:r>
            <a:r>
              <a:rPr lang="zh-CN" altLang="en-US" dirty="0"/>
              <a:t> </a:t>
            </a:r>
            <a:r>
              <a:rPr lang="en-US" altLang="zh-CN" dirty="0"/>
              <a:t>words?</a:t>
            </a:r>
          </a:p>
          <a:p>
            <a:pPr marL="971550" lvl="1" indent="-514350">
              <a:buFont typeface="+mj-lt"/>
              <a:buAutoNum type="arabicPeriod"/>
            </a:pPr>
            <a:r>
              <a:rPr lang="en-US" altLang="zh-CN" dirty="0"/>
              <a:t>Compared</a:t>
            </a:r>
            <a:r>
              <a:rPr lang="zh-CN" altLang="en-US" dirty="0"/>
              <a:t> </a:t>
            </a:r>
            <a:r>
              <a:rPr lang="en-US" altLang="zh-CN" dirty="0"/>
              <a:t>with</a:t>
            </a:r>
            <a:r>
              <a:rPr lang="zh-CN" altLang="en-US" dirty="0"/>
              <a:t> </a:t>
            </a:r>
            <a:r>
              <a:rPr lang="en-US" altLang="zh-CN" dirty="0"/>
              <a:t>documents,</a:t>
            </a:r>
            <a:r>
              <a:rPr lang="zh-CN" altLang="en-US" dirty="0"/>
              <a:t> </a:t>
            </a:r>
            <a:r>
              <a:rPr lang="en-US" altLang="zh-CN" dirty="0"/>
              <a:t>what’s</a:t>
            </a:r>
            <a:r>
              <a:rPr lang="zh-CN" altLang="en-US" dirty="0"/>
              <a:t> </a:t>
            </a:r>
            <a:r>
              <a:rPr lang="en-US" altLang="zh-CN" dirty="0"/>
              <a:t>word’s</a:t>
            </a:r>
            <a:r>
              <a:rPr lang="zh-CN" altLang="en-US" dirty="0"/>
              <a:t> </a:t>
            </a:r>
            <a:r>
              <a:rPr lang="en-US" altLang="zh-CN" dirty="0"/>
              <a:t>characteristics.</a:t>
            </a:r>
          </a:p>
          <a:p>
            <a:pPr marL="971550" lvl="1" indent="-514350">
              <a:buFont typeface="+mj-lt"/>
              <a:buAutoNum type="arabicPeriod"/>
            </a:pPr>
            <a:r>
              <a:rPr lang="en-US" altLang="zh-CN" dirty="0"/>
              <a:t>How</a:t>
            </a:r>
            <a:r>
              <a:rPr lang="zh-CN" altLang="en-US" dirty="0"/>
              <a:t> </a:t>
            </a:r>
            <a:r>
              <a:rPr lang="en-US" altLang="zh-CN" dirty="0"/>
              <a:t>hard</a:t>
            </a:r>
            <a:r>
              <a:rPr lang="zh-CN" altLang="en-US" dirty="0"/>
              <a:t> </a:t>
            </a:r>
            <a:r>
              <a:rPr lang="en-US" altLang="zh-CN" dirty="0"/>
              <a:t>is</a:t>
            </a:r>
            <a:r>
              <a:rPr lang="zh-CN" altLang="en-US" dirty="0"/>
              <a:t> </a:t>
            </a:r>
            <a:r>
              <a:rPr lang="en-US" altLang="zh-CN" dirty="0"/>
              <a:t>it</a:t>
            </a:r>
            <a:r>
              <a:rPr lang="zh-CN" altLang="en-US" dirty="0"/>
              <a:t> </a:t>
            </a:r>
            <a:r>
              <a:rPr lang="en-US" altLang="zh-CN" dirty="0"/>
              <a:t>to</a:t>
            </a:r>
            <a:r>
              <a:rPr lang="zh-CN" altLang="en-US" dirty="0"/>
              <a:t> </a:t>
            </a:r>
            <a:r>
              <a:rPr lang="en-US" altLang="zh-CN" dirty="0"/>
              <a:t>get</a:t>
            </a:r>
            <a:r>
              <a:rPr lang="zh-CN" altLang="en-US" dirty="0"/>
              <a:t> </a:t>
            </a:r>
            <a:r>
              <a:rPr lang="en-US" altLang="zh-CN" dirty="0"/>
              <a:t>the</a:t>
            </a:r>
            <a:r>
              <a:rPr lang="zh-CN" altLang="en-US" dirty="0"/>
              <a:t> </a:t>
            </a:r>
            <a:r>
              <a:rPr lang="en-US" altLang="zh-CN" dirty="0"/>
              <a:t>right</a:t>
            </a:r>
            <a:r>
              <a:rPr lang="zh-CN" altLang="en-US" dirty="0"/>
              <a:t> </a:t>
            </a:r>
            <a:r>
              <a:rPr lang="en-US" altLang="zh-CN" dirty="0"/>
              <a:t>word?</a:t>
            </a:r>
          </a:p>
        </p:txBody>
      </p:sp>
    </p:spTree>
    <p:extLst>
      <p:ext uri="{BB962C8B-B14F-4D97-AF65-F5344CB8AC3E}">
        <p14:creationId xmlns:p14="http://schemas.microsoft.com/office/powerpoint/2010/main" val="216680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7E0B-D0C2-7F4B-8C70-AD9B2579C061}"/>
              </a:ext>
            </a:extLst>
          </p:cNvPr>
          <p:cNvSpPr>
            <a:spLocks noGrp="1"/>
          </p:cNvSpPr>
          <p:nvPr>
            <p:ph type="title"/>
          </p:nvPr>
        </p:nvSpPr>
        <p:spPr/>
        <p:txBody>
          <a:bodyPr>
            <a:normAutofit/>
          </a:bodyPr>
          <a:lstStyle/>
          <a:p>
            <a:r>
              <a:rPr lang="en-US" altLang="zh-CN" b="1" dirty="0">
                <a:latin typeface="Garamond" panose="02020404030301010803" pitchFamily="18" charset="0"/>
              </a:rPr>
              <a:t>Introduction</a:t>
            </a:r>
            <a:r>
              <a:rPr lang="zh-CN" altLang="en-US" b="1" dirty="0">
                <a:latin typeface="Garamond" panose="02020404030301010803" pitchFamily="18" charset="0"/>
              </a:rPr>
              <a:t> </a:t>
            </a:r>
            <a:r>
              <a:rPr lang="en-US" altLang="zh-CN" b="1" dirty="0">
                <a:latin typeface="Garamond" panose="02020404030301010803" pitchFamily="18" charset="0"/>
              </a:rPr>
              <a:t>of</a:t>
            </a:r>
            <a:r>
              <a:rPr lang="zh-CN" altLang="en-US" b="1" dirty="0">
                <a:latin typeface="Garamond" panose="02020404030301010803" pitchFamily="18" charset="0"/>
              </a:rPr>
              <a:t> </a:t>
            </a:r>
            <a:r>
              <a:rPr lang="en-US" altLang="zh-CN" b="1" dirty="0">
                <a:latin typeface="Garamond" panose="02020404030301010803" pitchFamily="18" charset="0"/>
              </a:rPr>
              <a:t>text</a:t>
            </a:r>
            <a:r>
              <a:rPr lang="zh-CN" altLang="en-US" b="1" dirty="0">
                <a:latin typeface="Garamond" panose="02020404030301010803" pitchFamily="18" charset="0"/>
              </a:rPr>
              <a:t> </a:t>
            </a:r>
            <a:r>
              <a:rPr lang="en-US" altLang="zh-CN" b="1" dirty="0">
                <a:latin typeface="Garamond" panose="02020404030301010803" pitchFamily="18" charset="0"/>
              </a:rPr>
              <a:t>data</a:t>
            </a:r>
            <a:endParaRPr lang="en-US" dirty="0"/>
          </a:p>
        </p:txBody>
      </p:sp>
      <p:sp>
        <p:nvSpPr>
          <p:cNvPr id="3" name="Content Placeholder 2">
            <a:extLst>
              <a:ext uri="{FF2B5EF4-FFF2-40B4-BE49-F238E27FC236}">
                <a16:creationId xmlns:a16="http://schemas.microsoft.com/office/drawing/2014/main" id="{B9C37236-FF2B-7D4A-8474-71997435B519}"/>
              </a:ext>
            </a:extLst>
          </p:cNvPr>
          <p:cNvSpPr>
            <a:spLocks noGrp="1"/>
          </p:cNvSpPr>
          <p:nvPr>
            <p:ph idx="1"/>
          </p:nvPr>
        </p:nvSpPr>
        <p:spPr/>
        <p:txBody>
          <a:bodyPr/>
          <a:lstStyle/>
          <a:p>
            <a:r>
              <a:rPr lang="en-US" altLang="zh-CN" dirty="0"/>
              <a:t>Today,</a:t>
            </a:r>
            <a:r>
              <a:rPr lang="zh-CN" altLang="en-US" dirty="0"/>
              <a:t> </a:t>
            </a:r>
            <a:r>
              <a:rPr lang="en-US" altLang="zh-CN" dirty="0"/>
              <a:t>we</a:t>
            </a:r>
            <a:r>
              <a:rPr lang="zh-CN" altLang="en-US" dirty="0"/>
              <a:t> </a:t>
            </a:r>
            <a:r>
              <a:rPr lang="en-US" altLang="zh-CN" dirty="0"/>
              <a:t>are</a:t>
            </a:r>
            <a:r>
              <a:rPr lang="zh-CN" altLang="en-US" dirty="0"/>
              <a:t> </a:t>
            </a:r>
            <a:r>
              <a:rPr lang="en-US" altLang="zh-CN" dirty="0"/>
              <a:t>talking</a:t>
            </a:r>
            <a:r>
              <a:rPr lang="zh-CN" altLang="en-US" dirty="0"/>
              <a:t> </a:t>
            </a:r>
            <a:r>
              <a:rPr lang="en-US" altLang="zh-CN" dirty="0"/>
              <a:t>about</a:t>
            </a:r>
            <a:r>
              <a:rPr lang="zh-CN" altLang="en-US" dirty="0"/>
              <a:t> </a:t>
            </a:r>
            <a:r>
              <a:rPr lang="en-US" altLang="zh-CN" dirty="0"/>
              <a:t>words</a:t>
            </a:r>
            <a:r>
              <a:rPr lang="zh-CN" altLang="en-US" dirty="0"/>
              <a:t> </a:t>
            </a:r>
            <a:r>
              <a:rPr lang="en-US" altLang="zh-CN" dirty="0"/>
              <a:t>vs</a:t>
            </a:r>
            <a:r>
              <a:rPr lang="zh-CN" altLang="en-US" dirty="0"/>
              <a:t> </a:t>
            </a:r>
            <a:r>
              <a:rPr lang="en-US" altLang="zh-CN" dirty="0"/>
              <a:t>docs.</a:t>
            </a:r>
          </a:p>
          <a:p>
            <a:r>
              <a:rPr lang="en-US" altLang="zh-CN" dirty="0"/>
              <a:t>What’s</a:t>
            </a:r>
            <a:r>
              <a:rPr lang="zh-CN" altLang="en-US" dirty="0"/>
              <a:t> </a:t>
            </a:r>
            <a:r>
              <a:rPr lang="en-US" altLang="zh-CN" dirty="0"/>
              <a:t>the</a:t>
            </a:r>
            <a:r>
              <a:rPr lang="zh-CN" altLang="en-US" dirty="0"/>
              <a:t> </a:t>
            </a:r>
            <a:r>
              <a:rPr lang="en-US" altLang="zh-CN" dirty="0"/>
              <a:t>relationship</a:t>
            </a:r>
            <a:r>
              <a:rPr lang="zh-CN" altLang="en-US" dirty="0"/>
              <a:t> </a:t>
            </a:r>
            <a:r>
              <a:rPr lang="en-US" altLang="zh-CN" dirty="0"/>
              <a:t>…</a:t>
            </a:r>
          </a:p>
          <a:p>
            <a:pPr lvl="1"/>
            <a:r>
              <a:rPr lang="en-US" altLang="zh-CN" dirty="0"/>
              <a:t>Between</a:t>
            </a:r>
            <a:r>
              <a:rPr lang="zh-CN" altLang="en-US" dirty="0"/>
              <a:t> </a:t>
            </a:r>
            <a:r>
              <a:rPr lang="en-US" altLang="zh-CN" dirty="0"/>
              <a:t>docs</a:t>
            </a:r>
            <a:r>
              <a:rPr lang="zh-CN" altLang="en-US" dirty="0"/>
              <a:t> </a:t>
            </a:r>
            <a:r>
              <a:rPr lang="en-US" altLang="zh-CN" dirty="0"/>
              <a:t>and</a:t>
            </a:r>
            <a:r>
              <a:rPr lang="zh-CN" altLang="en-US" dirty="0"/>
              <a:t> </a:t>
            </a:r>
            <a:r>
              <a:rPr lang="en-US" altLang="zh-CN" dirty="0"/>
              <a:t>words.</a:t>
            </a:r>
          </a:p>
          <a:p>
            <a:pPr marL="971550" lvl="1" indent="-514350">
              <a:buFont typeface="+mj-lt"/>
              <a:buAutoNum type="arabicPeriod"/>
            </a:pPr>
            <a:r>
              <a:rPr lang="en-US" altLang="zh-CN" dirty="0"/>
              <a:t>Can</a:t>
            </a:r>
            <a:r>
              <a:rPr lang="zh-CN" altLang="en-US" dirty="0"/>
              <a:t> </a:t>
            </a:r>
            <a:r>
              <a:rPr lang="en-US" altLang="zh-CN" dirty="0"/>
              <a:t>I</a:t>
            </a:r>
            <a:r>
              <a:rPr lang="zh-CN" altLang="en-US" dirty="0"/>
              <a:t> </a:t>
            </a:r>
            <a:r>
              <a:rPr lang="en-US" altLang="zh-CN" dirty="0"/>
              <a:t>represent</a:t>
            </a:r>
            <a:r>
              <a:rPr lang="zh-CN" altLang="en-US" dirty="0"/>
              <a:t> </a:t>
            </a:r>
            <a:r>
              <a:rPr lang="en-US" altLang="zh-CN" dirty="0"/>
              <a:t>the</a:t>
            </a:r>
            <a:r>
              <a:rPr lang="zh-CN" altLang="en-US" dirty="0"/>
              <a:t> </a:t>
            </a:r>
            <a:r>
              <a:rPr lang="en-US" altLang="zh-CN" dirty="0"/>
              <a:t>doc</a:t>
            </a:r>
            <a:r>
              <a:rPr lang="zh-CN" altLang="en-US" dirty="0"/>
              <a:t> </a:t>
            </a:r>
            <a:r>
              <a:rPr lang="en-US" altLang="zh-CN" dirty="0"/>
              <a:t>with</a:t>
            </a:r>
            <a:r>
              <a:rPr lang="zh-CN" altLang="en-US" dirty="0"/>
              <a:t> </a:t>
            </a:r>
            <a:r>
              <a:rPr lang="en-US" altLang="zh-CN" dirty="0"/>
              <a:t>words?</a:t>
            </a:r>
          </a:p>
          <a:p>
            <a:pPr marL="971550" lvl="1" indent="-514350">
              <a:buFont typeface="+mj-lt"/>
              <a:buAutoNum type="arabicPeriod"/>
            </a:pPr>
            <a:r>
              <a:rPr lang="en-US" altLang="zh-CN" dirty="0"/>
              <a:t>How</a:t>
            </a:r>
            <a:r>
              <a:rPr lang="zh-CN" altLang="en-US" dirty="0"/>
              <a:t> </a:t>
            </a:r>
            <a:r>
              <a:rPr lang="en-US" altLang="zh-CN" dirty="0"/>
              <a:t>to</a:t>
            </a:r>
            <a:r>
              <a:rPr lang="zh-CN" altLang="en-US" dirty="0"/>
              <a:t> </a:t>
            </a:r>
            <a:r>
              <a:rPr lang="en-US" altLang="zh-CN" dirty="0"/>
              <a:t>simplify?</a:t>
            </a:r>
          </a:p>
          <a:p>
            <a:pPr marL="971550" lvl="1" indent="-514350">
              <a:buFont typeface="+mj-lt"/>
              <a:buAutoNum type="arabicPeriod"/>
            </a:pPr>
            <a:r>
              <a:rPr lang="en-US" altLang="zh-CN" dirty="0"/>
              <a:t>Can</a:t>
            </a:r>
            <a:r>
              <a:rPr lang="zh-CN" altLang="en-US" dirty="0"/>
              <a:t> </a:t>
            </a:r>
            <a:r>
              <a:rPr lang="en-US" altLang="zh-CN" dirty="0"/>
              <a:t>I</a:t>
            </a:r>
            <a:r>
              <a:rPr lang="zh-CN" altLang="en-US" dirty="0"/>
              <a:t> </a:t>
            </a:r>
            <a:r>
              <a:rPr lang="en-US" altLang="zh-CN" dirty="0"/>
              <a:t>represent</a:t>
            </a:r>
            <a:r>
              <a:rPr lang="zh-CN" altLang="en-US" dirty="0"/>
              <a:t> </a:t>
            </a:r>
            <a:r>
              <a:rPr lang="en-US" altLang="zh-CN" dirty="0"/>
              <a:t>the</a:t>
            </a:r>
            <a:r>
              <a:rPr lang="zh-CN" altLang="en-US" dirty="0"/>
              <a:t> </a:t>
            </a:r>
            <a:r>
              <a:rPr lang="en-US" altLang="zh-CN" dirty="0"/>
              <a:t>word</a:t>
            </a:r>
            <a:r>
              <a:rPr lang="zh-CN" altLang="en-US" dirty="0"/>
              <a:t> </a:t>
            </a:r>
            <a:r>
              <a:rPr lang="en-US" altLang="zh-CN" dirty="0"/>
              <a:t>with</a:t>
            </a:r>
            <a:r>
              <a:rPr lang="zh-CN" altLang="en-US" dirty="0"/>
              <a:t> </a:t>
            </a:r>
            <a:r>
              <a:rPr lang="en-US" altLang="zh-CN" dirty="0"/>
              <a:t>doc?</a:t>
            </a:r>
          </a:p>
          <a:p>
            <a:pPr marL="971550" lvl="1" indent="-514350">
              <a:buFont typeface="+mj-lt"/>
              <a:buAutoNum type="arabicPeriod"/>
            </a:pPr>
            <a:r>
              <a:rPr lang="en-US" altLang="zh-CN" dirty="0"/>
              <a:t>How</a:t>
            </a:r>
            <a:r>
              <a:rPr lang="zh-CN" altLang="en-US" dirty="0"/>
              <a:t> </a:t>
            </a:r>
            <a:r>
              <a:rPr lang="en-US" altLang="zh-CN" dirty="0"/>
              <a:t>to</a:t>
            </a:r>
            <a:r>
              <a:rPr lang="zh-CN" altLang="en-US" dirty="0"/>
              <a:t> </a:t>
            </a:r>
            <a:r>
              <a:rPr lang="en-US" altLang="zh-CN" dirty="0"/>
              <a:t>simplify?</a:t>
            </a:r>
          </a:p>
        </p:txBody>
      </p:sp>
    </p:spTree>
    <p:extLst>
      <p:ext uri="{BB962C8B-B14F-4D97-AF65-F5344CB8AC3E}">
        <p14:creationId xmlns:p14="http://schemas.microsoft.com/office/powerpoint/2010/main" val="277340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937F5-FBA2-9544-86A6-77603F850D39}"/>
              </a:ext>
            </a:extLst>
          </p:cNvPr>
          <p:cNvSpPr>
            <a:spLocks noGrp="1"/>
          </p:cNvSpPr>
          <p:nvPr>
            <p:ph type="title"/>
          </p:nvPr>
        </p:nvSpPr>
        <p:spPr/>
        <p:txBody>
          <a:bodyPr/>
          <a:lstStyle/>
          <a:p>
            <a:r>
              <a:rPr lang="en-US" altLang="zh-CN" dirty="0"/>
              <a:t>Why</a:t>
            </a:r>
            <a:r>
              <a:rPr lang="zh-CN" altLang="en-US" dirty="0"/>
              <a:t> </a:t>
            </a:r>
            <a:r>
              <a:rPr lang="en-US" altLang="zh-CN" dirty="0"/>
              <a:t>is</a:t>
            </a:r>
            <a:r>
              <a:rPr lang="zh-CN" altLang="en-US" dirty="0"/>
              <a:t> </a:t>
            </a:r>
            <a:r>
              <a:rPr lang="en-US" altLang="zh-CN" dirty="0"/>
              <a:t>this</a:t>
            </a:r>
            <a:r>
              <a:rPr lang="zh-CN" altLang="en-US" dirty="0"/>
              <a:t> </a:t>
            </a:r>
            <a:r>
              <a:rPr lang="en-US" altLang="zh-CN" dirty="0"/>
              <a:t>important?</a:t>
            </a:r>
            <a:endParaRPr lang="en-US" dirty="0"/>
          </a:p>
        </p:txBody>
      </p:sp>
      <p:sp>
        <p:nvSpPr>
          <p:cNvPr id="3" name="Content Placeholder 2">
            <a:extLst>
              <a:ext uri="{FF2B5EF4-FFF2-40B4-BE49-F238E27FC236}">
                <a16:creationId xmlns:a16="http://schemas.microsoft.com/office/drawing/2014/main" id="{4796703B-88A9-FA45-AFE3-31FE4BF49182}"/>
              </a:ext>
            </a:extLst>
          </p:cNvPr>
          <p:cNvSpPr>
            <a:spLocks noGrp="1"/>
          </p:cNvSpPr>
          <p:nvPr>
            <p:ph idx="1"/>
          </p:nvPr>
        </p:nvSpPr>
        <p:spPr/>
        <p:txBody>
          <a:bodyPr/>
          <a:lstStyle/>
          <a:p>
            <a:r>
              <a:rPr lang="en-US" altLang="zh-CN" dirty="0"/>
              <a:t>In</a:t>
            </a:r>
            <a:r>
              <a:rPr lang="zh-CN" altLang="en-US" dirty="0"/>
              <a:t> </a:t>
            </a:r>
            <a:r>
              <a:rPr lang="en-US" altLang="zh-CN" dirty="0"/>
              <a:t>the</a:t>
            </a:r>
            <a:r>
              <a:rPr lang="zh-CN" altLang="en-US" dirty="0"/>
              <a:t> </a:t>
            </a:r>
            <a:r>
              <a:rPr lang="en-US" altLang="zh-CN" dirty="0"/>
              <a:t>world</a:t>
            </a:r>
            <a:r>
              <a:rPr lang="zh-CN" altLang="en-US" dirty="0"/>
              <a:t> </a:t>
            </a:r>
            <a:r>
              <a:rPr lang="en-US" altLang="zh-CN" dirty="0"/>
              <a:t>of</a:t>
            </a:r>
            <a:r>
              <a:rPr lang="zh-CN" altLang="en-US" dirty="0"/>
              <a:t> </a:t>
            </a:r>
            <a:r>
              <a:rPr lang="en-US" altLang="zh-CN" dirty="0"/>
              <a:t>machine</a:t>
            </a:r>
            <a:r>
              <a:rPr lang="zh-CN" altLang="en-US" dirty="0"/>
              <a:t> </a:t>
            </a:r>
            <a:r>
              <a:rPr lang="en-US" altLang="zh-CN" dirty="0"/>
              <a:t>reading.</a:t>
            </a:r>
          </a:p>
          <a:p>
            <a:r>
              <a:rPr lang="en-US" altLang="zh-CN" dirty="0"/>
              <a:t>In</a:t>
            </a:r>
            <a:r>
              <a:rPr lang="zh-CN" altLang="en-US" dirty="0"/>
              <a:t> </a:t>
            </a:r>
            <a:r>
              <a:rPr lang="en-US" altLang="zh-CN" dirty="0"/>
              <a:t>the</a:t>
            </a:r>
            <a:r>
              <a:rPr lang="zh-CN" altLang="en-US" dirty="0"/>
              <a:t> </a:t>
            </a:r>
            <a:r>
              <a:rPr lang="en-US" altLang="zh-CN" dirty="0"/>
              <a:t>world</a:t>
            </a:r>
            <a:r>
              <a:rPr lang="zh-CN" altLang="en-US" dirty="0"/>
              <a:t> </a:t>
            </a:r>
            <a:r>
              <a:rPr lang="en-US" altLang="zh-CN" dirty="0"/>
              <a:t>of</a:t>
            </a:r>
            <a:r>
              <a:rPr lang="zh-CN" altLang="en-US" dirty="0"/>
              <a:t> </a:t>
            </a:r>
            <a:r>
              <a:rPr lang="en-US" altLang="zh-CN" dirty="0"/>
              <a:t>information</a:t>
            </a:r>
            <a:r>
              <a:rPr lang="zh-CN" altLang="en-US" dirty="0"/>
              <a:t> </a:t>
            </a:r>
            <a:r>
              <a:rPr lang="en-US" altLang="zh-CN" dirty="0"/>
              <a:t>retrieval.</a:t>
            </a:r>
          </a:p>
          <a:p>
            <a:r>
              <a:rPr lang="en-US" altLang="zh-CN" dirty="0"/>
              <a:t>In</a:t>
            </a:r>
            <a:r>
              <a:rPr lang="zh-CN" altLang="en-US" dirty="0"/>
              <a:t> </a:t>
            </a:r>
            <a:r>
              <a:rPr lang="en-US" altLang="zh-CN" dirty="0"/>
              <a:t>the</a:t>
            </a:r>
            <a:r>
              <a:rPr lang="zh-CN" altLang="en-US" dirty="0"/>
              <a:t> </a:t>
            </a:r>
            <a:r>
              <a:rPr lang="en-US" altLang="zh-CN" dirty="0"/>
              <a:t>world</a:t>
            </a:r>
            <a:r>
              <a:rPr lang="zh-CN" altLang="en-US" dirty="0"/>
              <a:t> </a:t>
            </a:r>
            <a:r>
              <a:rPr lang="en-US" altLang="zh-CN" dirty="0"/>
              <a:t>of</a:t>
            </a:r>
            <a:r>
              <a:rPr lang="zh-CN" altLang="en-US" dirty="0"/>
              <a:t> </a:t>
            </a:r>
            <a:r>
              <a:rPr lang="en-US" altLang="zh-CN" dirty="0"/>
              <a:t>linguistic</a:t>
            </a:r>
            <a:r>
              <a:rPr lang="zh-CN" altLang="en-US" dirty="0"/>
              <a:t> </a:t>
            </a:r>
            <a:r>
              <a:rPr lang="en-US" altLang="zh-CN" dirty="0"/>
              <a:t>network</a:t>
            </a:r>
            <a:r>
              <a:rPr lang="zh-CN" altLang="en-US" dirty="0"/>
              <a:t> </a:t>
            </a:r>
            <a:r>
              <a:rPr lang="en-US" altLang="zh-CN" dirty="0"/>
              <a:t>analysis.</a:t>
            </a:r>
            <a:endParaRPr lang="en-US" dirty="0"/>
          </a:p>
        </p:txBody>
      </p:sp>
    </p:spTree>
    <p:extLst>
      <p:ext uri="{BB962C8B-B14F-4D97-AF65-F5344CB8AC3E}">
        <p14:creationId xmlns:p14="http://schemas.microsoft.com/office/powerpoint/2010/main" val="3285354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2951D-2A7E-7D4A-BEA1-CD32CC7A99E0}"/>
              </a:ext>
            </a:extLst>
          </p:cNvPr>
          <p:cNvSpPr>
            <a:spLocks noGrp="1"/>
          </p:cNvSpPr>
          <p:nvPr>
            <p:ph type="title"/>
          </p:nvPr>
        </p:nvSpPr>
        <p:spPr/>
        <p:txBody>
          <a:bodyPr/>
          <a:lstStyle/>
          <a:p>
            <a:r>
              <a:rPr lang="en-US" altLang="zh-CN" dirty="0"/>
              <a:t>Our</a:t>
            </a:r>
            <a:r>
              <a:rPr lang="zh-CN" altLang="en-US" dirty="0"/>
              <a:t> </a:t>
            </a:r>
            <a:r>
              <a:rPr lang="en-US" altLang="zh-CN" dirty="0"/>
              <a:t>goals……</a:t>
            </a:r>
            <a:endParaRPr lang="en-US" dirty="0"/>
          </a:p>
        </p:txBody>
      </p:sp>
      <p:graphicFrame>
        <p:nvGraphicFramePr>
          <p:cNvPr id="4" name="Content Placeholder 3">
            <a:extLst>
              <a:ext uri="{FF2B5EF4-FFF2-40B4-BE49-F238E27FC236}">
                <a16:creationId xmlns:a16="http://schemas.microsoft.com/office/drawing/2014/main" id="{C0ABC8CF-9797-0B4E-B3AD-2387D26C683D}"/>
              </a:ext>
            </a:extLst>
          </p:cNvPr>
          <p:cNvGraphicFramePr>
            <a:graphicFrameLocks noGrp="1"/>
          </p:cNvGraphicFramePr>
          <p:nvPr>
            <p:ph idx="1"/>
            <p:extLst>
              <p:ext uri="{D42A27DB-BD31-4B8C-83A1-F6EECF244321}">
                <p14:modId xmlns:p14="http://schemas.microsoft.com/office/powerpoint/2010/main" val="1595131653"/>
              </p:ext>
            </p:extLst>
          </p:nvPr>
        </p:nvGraphicFramePr>
        <p:xfrm>
          <a:off x="389465" y="1739372"/>
          <a:ext cx="8229600" cy="4295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a:extLst>
              <a:ext uri="{FF2B5EF4-FFF2-40B4-BE49-F238E27FC236}">
                <a16:creationId xmlns:a16="http://schemas.microsoft.com/office/drawing/2014/main" id="{9A376D21-6067-774E-B99E-F405D2E2D27B}"/>
              </a:ext>
            </a:extLst>
          </p:cNvPr>
          <p:cNvGraphicFramePr>
            <a:graphicFrameLocks noGrp="1"/>
          </p:cNvGraphicFramePr>
          <p:nvPr>
            <p:extLst>
              <p:ext uri="{D42A27DB-BD31-4B8C-83A1-F6EECF244321}">
                <p14:modId xmlns:p14="http://schemas.microsoft.com/office/powerpoint/2010/main" val="1089128012"/>
              </p:ext>
            </p:extLst>
          </p:nvPr>
        </p:nvGraphicFramePr>
        <p:xfrm>
          <a:off x="220139" y="3548593"/>
          <a:ext cx="5384800" cy="2225040"/>
        </p:xfrm>
        <a:graphic>
          <a:graphicData uri="http://schemas.openxmlformats.org/drawingml/2006/table">
            <a:tbl>
              <a:tblPr firstRow="1" bandRow="1">
                <a:tableStyleId>{5C22544A-7EE6-4342-B048-85BDC9FD1C3A}</a:tableStyleId>
              </a:tblPr>
              <a:tblGrid>
                <a:gridCol w="1076960">
                  <a:extLst>
                    <a:ext uri="{9D8B030D-6E8A-4147-A177-3AD203B41FA5}">
                      <a16:colId xmlns:a16="http://schemas.microsoft.com/office/drawing/2014/main" val="1841125616"/>
                    </a:ext>
                  </a:extLst>
                </a:gridCol>
                <a:gridCol w="1076960">
                  <a:extLst>
                    <a:ext uri="{9D8B030D-6E8A-4147-A177-3AD203B41FA5}">
                      <a16:colId xmlns:a16="http://schemas.microsoft.com/office/drawing/2014/main" val="3822708276"/>
                    </a:ext>
                  </a:extLst>
                </a:gridCol>
                <a:gridCol w="1076960">
                  <a:extLst>
                    <a:ext uri="{9D8B030D-6E8A-4147-A177-3AD203B41FA5}">
                      <a16:colId xmlns:a16="http://schemas.microsoft.com/office/drawing/2014/main" val="3371549289"/>
                    </a:ext>
                  </a:extLst>
                </a:gridCol>
                <a:gridCol w="1076960">
                  <a:extLst>
                    <a:ext uri="{9D8B030D-6E8A-4147-A177-3AD203B41FA5}">
                      <a16:colId xmlns:a16="http://schemas.microsoft.com/office/drawing/2014/main" val="3792405706"/>
                    </a:ext>
                  </a:extLst>
                </a:gridCol>
                <a:gridCol w="1076960">
                  <a:extLst>
                    <a:ext uri="{9D8B030D-6E8A-4147-A177-3AD203B41FA5}">
                      <a16:colId xmlns:a16="http://schemas.microsoft.com/office/drawing/2014/main" val="2734000018"/>
                    </a:ext>
                  </a:extLst>
                </a:gridCol>
              </a:tblGrid>
              <a:tr h="370840">
                <a:tc>
                  <a:txBody>
                    <a:bodyPr/>
                    <a:lstStyle/>
                    <a:p>
                      <a:endParaRPr lang="en-US" dirty="0"/>
                    </a:p>
                  </a:txBody>
                  <a:tcPr/>
                </a:tc>
                <a:tc>
                  <a:txBody>
                    <a:bodyPr/>
                    <a:lstStyle/>
                    <a:p>
                      <a:r>
                        <a:rPr lang="en-US" altLang="zh-CN" dirty="0"/>
                        <a:t>word1</a:t>
                      </a:r>
                      <a:endParaRPr lang="en-US" dirty="0"/>
                    </a:p>
                  </a:txBody>
                  <a:tcPr/>
                </a:tc>
                <a:tc>
                  <a:txBody>
                    <a:bodyPr/>
                    <a:lstStyle/>
                    <a:p>
                      <a:r>
                        <a:rPr lang="en-US" altLang="zh-CN" dirty="0"/>
                        <a:t>word2</a:t>
                      </a:r>
                      <a:endParaRPr lang="en-US" dirty="0"/>
                    </a:p>
                  </a:txBody>
                  <a:tcPr/>
                </a:tc>
                <a:tc>
                  <a:txBody>
                    <a:bodyPr/>
                    <a:lstStyle/>
                    <a:p>
                      <a:r>
                        <a:rPr lang="en-US" altLang="zh-CN" dirty="0"/>
                        <a:t>word3</a:t>
                      </a:r>
                      <a:endParaRPr lang="en-US" dirty="0"/>
                    </a:p>
                  </a:txBody>
                  <a:tcPr/>
                </a:tc>
                <a:tc>
                  <a:txBody>
                    <a:bodyPr/>
                    <a:lstStyle/>
                    <a:p>
                      <a:r>
                        <a:rPr lang="en-US" altLang="zh-CN" dirty="0"/>
                        <a:t>…</a:t>
                      </a:r>
                      <a:endParaRPr lang="en-US" dirty="0"/>
                    </a:p>
                  </a:txBody>
                  <a:tcPr/>
                </a:tc>
                <a:extLst>
                  <a:ext uri="{0D108BD9-81ED-4DB2-BD59-A6C34878D82A}">
                    <a16:rowId xmlns:a16="http://schemas.microsoft.com/office/drawing/2014/main" val="336623507"/>
                  </a:ext>
                </a:extLst>
              </a:tr>
              <a:tr h="370840">
                <a:tc>
                  <a:txBody>
                    <a:bodyPr/>
                    <a:lstStyle/>
                    <a:p>
                      <a:r>
                        <a:rPr lang="en-US" altLang="zh-CN" dirty="0"/>
                        <a:t>doc1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6435560"/>
                  </a:ext>
                </a:extLst>
              </a:tr>
              <a:tr h="370840">
                <a:tc>
                  <a:txBody>
                    <a:bodyPr/>
                    <a:lstStyle/>
                    <a:p>
                      <a:r>
                        <a:rPr lang="en-US" altLang="zh-CN" dirty="0"/>
                        <a:t>doc2</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65639773"/>
                  </a:ext>
                </a:extLst>
              </a:tr>
              <a:tr h="370840">
                <a:tc>
                  <a:txBody>
                    <a:bodyPr/>
                    <a:lstStyle/>
                    <a:p>
                      <a:r>
                        <a:rPr lang="en-US" altLang="zh-CN" dirty="0"/>
                        <a:t>doc3</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85651956"/>
                  </a:ext>
                </a:extLst>
              </a:tr>
              <a:tr h="370840">
                <a:tc>
                  <a:txBody>
                    <a:bodyPr/>
                    <a:lstStyle/>
                    <a:p>
                      <a:r>
                        <a:rPr lang="en-US" altLang="zh-CN" dirty="0"/>
                        <a:t>doc4</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80742252"/>
                  </a:ext>
                </a:extLst>
              </a:tr>
              <a:tr h="370840">
                <a:tc>
                  <a:txBody>
                    <a:bodyPr/>
                    <a:lstStyle/>
                    <a:p>
                      <a:r>
                        <a:rPr lang="en-US" altLang="zh-CN" dirty="0"/>
                        <a:t>…</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14227485"/>
                  </a:ext>
                </a:extLst>
              </a:tr>
            </a:tbl>
          </a:graphicData>
        </a:graphic>
      </p:graphicFrame>
      <p:sp>
        <p:nvSpPr>
          <p:cNvPr id="6" name="TextBox 5">
            <a:extLst>
              <a:ext uri="{FF2B5EF4-FFF2-40B4-BE49-F238E27FC236}">
                <a16:creationId xmlns:a16="http://schemas.microsoft.com/office/drawing/2014/main" id="{F34CFC32-38F3-B145-A5A3-F4593A30EC06}"/>
              </a:ext>
            </a:extLst>
          </p:cNvPr>
          <p:cNvSpPr txBox="1"/>
          <p:nvPr/>
        </p:nvSpPr>
        <p:spPr>
          <a:xfrm>
            <a:off x="6248400" y="3548593"/>
            <a:ext cx="2641600"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Point</a:t>
            </a:r>
            <a:r>
              <a:rPr lang="zh-CN" altLang="en-US" dirty="0"/>
              <a:t> </a:t>
            </a:r>
            <a:r>
              <a:rPr lang="en-US" altLang="zh-CN" dirty="0"/>
              <a:t>of</a:t>
            </a:r>
            <a:r>
              <a:rPr lang="zh-CN" altLang="en-US" dirty="0"/>
              <a:t> </a:t>
            </a:r>
            <a:r>
              <a:rPr lang="en-US" altLang="zh-CN" dirty="0"/>
              <a:t>embedding;</a:t>
            </a:r>
          </a:p>
          <a:p>
            <a:pPr marL="285750" indent="-285750">
              <a:buFont typeface="Arial" panose="020B0604020202020204" pitchFamily="34" charset="0"/>
              <a:buChar char="•"/>
            </a:pPr>
            <a:r>
              <a:rPr lang="en-US" altLang="zh-CN" dirty="0"/>
              <a:t>Point</a:t>
            </a:r>
            <a:r>
              <a:rPr lang="zh-CN" altLang="en-US" dirty="0"/>
              <a:t> </a:t>
            </a:r>
            <a:r>
              <a:rPr lang="en-US" altLang="zh-CN" dirty="0"/>
              <a:t>of</a:t>
            </a:r>
            <a:r>
              <a:rPr lang="zh-CN" altLang="en-US" dirty="0"/>
              <a:t> </a:t>
            </a:r>
            <a:r>
              <a:rPr lang="en-US" altLang="zh-CN" dirty="0"/>
              <a:t>IOT;</a:t>
            </a:r>
          </a:p>
          <a:p>
            <a:pPr marL="285750" indent="-285750">
              <a:buFont typeface="Arial" panose="020B0604020202020204" pitchFamily="34" charset="0"/>
              <a:buChar char="•"/>
            </a:pPr>
            <a:r>
              <a:rPr lang="en-US" altLang="zh-CN" dirty="0"/>
              <a:t>Point</a:t>
            </a:r>
            <a:r>
              <a:rPr lang="zh-CN" altLang="en-US" dirty="0"/>
              <a:t> </a:t>
            </a:r>
            <a:r>
              <a:rPr lang="en-US" altLang="zh-CN" dirty="0"/>
              <a:t>of</a:t>
            </a:r>
            <a:r>
              <a:rPr lang="zh-CN" altLang="en-US" dirty="0"/>
              <a:t> </a:t>
            </a:r>
            <a:r>
              <a:rPr lang="en-US" altLang="zh-CN" dirty="0"/>
              <a:t>dimensionality.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ltLang="zh-CN" dirty="0"/>
              <a:t>Your</a:t>
            </a:r>
            <a:r>
              <a:rPr lang="zh-CN" altLang="en-US" dirty="0"/>
              <a:t> </a:t>
            </a:r>
            <a:r>
              <a:rPr lang="en-US" altLang="zh-CN" dirty="0"/>
              <a:t>comment?</a:t>
            </a:r>
          </a:p>
          <a:p>
            <a:pPr marL="742950" lvl="1" indent="-285750">
              <a:buFont typeface="Arial" panose="020B0604020202020204" pitchFamily="34" charset="0"/>
              <a:buChar char="•"/>
            </a:pPr>
            <a:r>
              <a:rPr lang="en-US" altLang="zh-CN" dirty="0"/>
              <a:t>This</a:t>
            </a:r>
            <a:r>
              <a:rPr lang="zh-CN" altLang="en-US" dirty="0"/>
              <a:t> </a:t>
            </a:r>
            <a:r>
              <a:rPr lang="en-US" altLang="zh-CN" dirty="0"/>
              <a:t>helps?</a:t>
            </a:r>
          </a:p>
          <a:p>
            <a:pPr marL="742950" lvl="1" indent="-285750">
              <a:buFont typeface="Arial" panose="020B0604020202020204" pitchFamily="34" charset="0"/>
              <a:buChar char="•"/>
            </a:pPr>
            <a:r>
              <a:rPr lang="en-US" altLang="zh-CN" dirty="0"/>
              <a:t>Or</a:t>
            </a:r>
            <a:r>
              <a:rPr lang="zh-CN" altLang="en-US" dirty="0"/>
              <a:t> </a:t>
            </a:r>
            <a:r>
              <a:rPr lang="en-US" altLang="zh-CN" dirty="0"/>
              <a:t>not?</a:t>
            </a:r>
            <a:endParaRPr lang="en-US" dirty="0"/>
          </a:p>
        </p:txBody>
      </p:sp>
    </p:spTree>
    <p:extLst>
      <p:ext uri="{BB962C8B-B14F-4D97-AF65-F5344CB8AC3E}">
        <p14:creationId xmlns:p14="http://schemas.microsoft.com/office/powerpoint/2010/main" val="340601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CEF4-7918-C34E-ADCA-4AD7D317D2DA}"/>
              </a:ext>
            </a:extLst>
          </p:cNvPr>
          <p:cNvSpPr>
            <a:spLocks noGrp="1"/>
          </p:cNvSpPr>
          <p:nvPr>
            <p:ph type="title"/>
          </p:nvPr>
        </p:nvSpPr>
        <p:spPr/>
        <p:txBody>
          <a:bodyPr>
            <a:normAutofit/>
          </a:bodyPr>
          <a:lstStyle/>
          <a:p>
            <a:r>
              <a:rPr lang="en-US" altLang="zh-CN" b="1" dirty="0">
                <a:latin typeface="Garamond" panose="02020404030301010803" pitchFamily="18" charset="0"/>
              </a:rPr>
              <a:t>Text</a:t>
            </a:r>
            <a:r>
              <a:rPr lang="zh-CN" altLang="en-US" b="1" dirty="0">
                <a:latin typeface="Garamond" panose="02020404030301010803" pitchFamily="18" charset="0"/>
              </a:rPr>
              <a:t> </a:t>
            </a:r>
            <a:r>
              <a:rPr lang="en-US" altLang="zh-CN" b="1" dirty="0">
                <a:latin typeface="Garamond" panose="02020404030301010803" pitchFamily="18" charset="0"/>
              </a:rPr>
              <a:t>processing</a:t>
            </a:r>
            <a:endParaRPr lang="en-US" dirty="0"/>
          </a:p>
        </p:txBody>
      </p:sp>
      <p:sp>
        <p:nvSpPr>
          <p:cNvPr id="3" name="Content Placeholder 2">
            <a:extLst>
              <a:ext uri="{FF2B5EF4-FFF2-40B4-BE49-F238E27FC236}">
                <a16:creationId xmlns:a16="http://schemas.microsoft.com/office/drawing/2014/main" id="{B365FE88-7B85-DF4E-87D1-503EF3B3B679}"/>
              </a:ext>
            </a:extLst>
          </p:cNvPr>
          <p:cNvSpPr>
            <a:spLocks noGrp="1"/>
          </p:cNvSpPr>
          <p:nvPr>
            <p:ph idx="1"/>
          </p:nvPr>
        </p:nvSpPr>
        <p:spPr/>
        <p:txBody>
          <a:bodyPr/>
          <a:lstStyle/>
          <a:p>
            <a:r>
              <a:rPr lang="en-US" altLang="zh-CN" b="1" dirty="0">
                <a:latin typeface="Garamond" panose="02020404030301010803" pitchFamily="18" charset="0"/>
              </a:rPr>
              <a:t>Today,</a:t>
            </a:r>
            <a:r>
              <a:rPr lang="zh-CN" altLang="en-US" b="1" dirty="0">
                <a:latin typeface="Garamond" panose="02020404030301010803" pitchFamily="18" charset="0"/>
              </a:rPr>
              <a:t> </a:t>
            </a:r>
            <a:r>
              <a:rPr lang="en-US" altLang="zh-CN" b="1" dirty="0">
                <a:latin typeface="Garamond" panose="02020404030301010803" pitchFamily="18" charset="0"/>
              </a:rPr>
              <a:t>let’s</a:t>
            </a:r>
            <a:r>
              <a:rPr lang="zh-CN" altLang="en-US" b="1" dirty="0">
                <a:latin typeface="Garamond" panose="02020404030301010803" pitchFamily="18" charset="0"/>
              </a:rPr>
              <a:t> </a:t>
            </a:r>
            <a:r>
              <a:rPr lang="en-US" altLang="zh-CN" b="1" dirty="0">
                <a:latin typeface="Garamond" panose="02020404030301010803" pitchFamily="18" charset="0"/>
              </a:rPr>
              <a:t>talk</a:t>
            </a:r>
            <a:r>
              <a:rPr lang="zh-CN" altLang="en-US" b="1" dirty="0">
                <a:latin typeface="Garamond" panose="02020404030301010803" pitchFamily="18" charset="0"/>
              </a:rPr>
              <a:t> </a:t>
            </a:r>
            <a:r>
              <a:rPr lang="en-US" altLang="zh-CN" b="1" dirty="0">
                <a:latin typeface="Garamond" panose="02020404030301010803" pitchFamily="18" charset="0"/>
              </a:rPr>
              <a:t>about</a:t>
            </a:r>
            <a:r>
              <a:rPr lang="zh-CN" altLang="en-US" b="1" dirty="0">
                <a:latin typeface="Garamond" panose="02020404030301010803" pitchFamily="18" charset="0"/>
              </a:rPr>
              <a:t> </a:t>
            </a:r>
            <a:r>
              <a:rPr lang="en-US" altLang="zh-CN" b="1" dirty="0">
                <a:latin typeface="Garamond" panose="02020404030301010803" pitchFamily="18" charset="0"/>
              </a:rPr>
              <a:t>how</a:t>
            </a:r>
            <a:r>
              <a:rPr lang="zh-CN" altLang="en-US" b="1" dirty="0">
                <a:latin typeface="Garamond" panose="02020404030301010803" pitchFamily="18" charset="0"/>
              </a:rPr>
              <a:t> </a:t>
            </a:r>
            <a:r>
              <a:rPr lang="en-US" altLang="zh-CN" b="1" dirty="0">
                <a:latin typeface="Garamond" panose="02020404030301010803" pitchFamily="18" charset="0"/>
              </a:rPr>
              <a:t>to</a:t>
            </a:r>
            <a:r>
              <a:rPr lang="zh-CN" altLang="en-US" b="1" dirty="0">
                <a:latin typeface="Garamond" panose="02020404030301010803" pitchFamily="18" charset="0"/>
              </a:rPr>
              <a:t> </a:t>
            </a:r>
            <a:r>
              <a:rPr lang="en-US" altLang="zh-CN" b="1" dirty="0">
                <a:latin typeface="Garamond" panose="02020404030301010803" pitchFamily="18" charset="0"/>
              </a:rPr>
              <a:t>better</a:t>
            </a:r>
            <a:r>
              <a:rPr lang="zh-CN" altLang="en-US" b="1" dirty="0">
                <a:latin typeface="Garamond" panose="02020404030301010803" pitchFamily="18" charset="0"/>
              </a:rPr>
              <a:t> </a:t>
            </a:r>
            <a:r>
              <a:rPr lang="en-US" altLang="zh-CN" b="1" dirty="0">
                <a:latin typeface="Garamond" panose="02020404030301010803" pitchFamily="18" charset="0"/>
              </a:rPr>
              <a:t>use</a:t>
            </a:r>
            <a:r>
              <a:rPr lang="zh-CN" altLang="en-US" b="1" dirty="0">
                <a:latin typeface="Garamond" panose="02020404030301010803" pitchFamily="18" charset="0"/>
              </a:rPr>
              <a:t> </a:t>
            </a:r>
            <a:r>
              <a:rPr lang="en-US" altLang="zh-CN" b="1" dirty="0">
                <a:latin typeface="Garamond" panose="02020404030301010803" pitchFamily="18" charset="0"/>
              </a:rPr>
              <a:t>word</a:t>
            </a:r>
            <a:r>
              <a:rPr lang="zh-CN" altLang="en-US" b="1" dirty="0">
                <a:latin typeface="Garamond" panose="02020404030301010803" pitchFamily="18" charset="0"/>
              </a:rPr>
              <a:t> </a:t>
            </a:r>
            <a:r>
              <a:rPr lang="en-US" altLang="zh-CN" b="1" dirty="0">
                <a:latin typeface="Garamond" panose="02020404030301010803" pitchFamily="18" charset="0"/>
              </a:rPr>
              <a:t>to</a:t>
            </a:r>
            <a:r>
              <a:rPr lang="zh-CN" altLang="en-US" b="1" dirty="0">
                <a:latin typeface="Garamond" panose="02020404030301010803" pitchFamily="18" charset="0"/>
              </a:rPr>
              <a:t> </a:t>
            </a:r>
            <a:r>
              <a:rPr lang="en-US" altLang="zh-CN" b="1" dirty="0">
                <a:latin typeface="Garamond" panose="02020404030301010803" pitchFamily="18" charset="0"/>
              </a:rPr>
              <a:t>represent</a:t>
            </a:r>
            <a:r>
              <a:rPr lang="zh-CN" altLang="en-US" b="1" dirty="0">
                <a:latin typeface="Garamond" panose="02020404030301010803" pitchFamily="18" charset="0"/>
              </a:rPr>
              <a:t> </a:t>
            </a:r>
            <a:r>
              <a:rPr lang="en-US" altLang="zh-CN" b="1" dirty="0">
                <a:latin typeface="Garamond" panose="02020404030301010803" pitchFamily="18" charset="0"/>
              </a:rPr>
              <a:t>the</a:t>
            </a:r>
            <a:r>
              <a:rPr lang="zh-CN" altLang="en-US" b="1" dirty="0">
                <a:latin typeface="Garamond" panose="02020404030301010803" pitchFamily="18" charset="0"/>
              </a:rPr>
              <a:t> </a:t>
            </a:r>
            <a:r>
              <a:rPr lang="en-US" altLang="zh-CN" b="1" dirty="0">
                <a:latin typeface="Garamond" panose="02020404030301010803" pitchFamily="18" charset="0"/>
              </a:rPr>
              <a:t>document.</a:t>
            </a:r>
            <a:r>
              <a:rPr lang="zh-CN" altLang="en-US" b="1" dirty="0">
                <a:latin typeface="Garamond" panose="02020404030301010803" pitchFamily="18" charset="0"/>
              </a:rPr>
              <a:t> </a:t>
            </a:r>
            <a:r>
              <a:rPr lang="en-US" altLang="zh-CN" b="1" dirty="0">
                <a:latin typeface="Garamond" panose="02020404030301010803" pitchFamily="18" charset="0"/>
              </a:rPr>
              <a:t>&lt;IR&gt;</a:t>
            </a:r>
          </a:p>
          <a:p>
            <a:r>
              <a:rPr lang="en-US" altLang="zh-CN" b="1" dirty="0">
                <a:latin typeface="Garamond" panose="02020404030301010803" pitchFamily="18" charset="0"/>
              </a:rPr>
              <a:t>Can</a:t>
            </a:r>
            <a:r>
              <a:rPr lang="zh-CN" altLang="en-US" b="1" dirty="0">
                <a:latin typeface="Garamond" panose="02020404030301010803" pitchFamily="18" charset="0"/>
              </a:rPr>
              <a:t> </a:t>
            </a:r>
            <a:r>
              <a:rPr lang="en-US" altLang="zh-CN" b="1" dirty="0">
                <a:latin typeface="Garamond" panose="02020404030301010803" pitchFamily="18" charset="0"/>
              </a:rPr>
              <a:t>it?</a:t>
            </a:r>
          </a:p>
          <a:p>
            <a:r>
              <a:rPr lang="en-US" altLang="zh-CN" b="1" dirty="0">
                <a:latin typeface="Garamond" panose="02020404030301010803" pitchFamily="18" charset="0"/>
              </a:rPr>
              <a:t>How</a:t>
            </a:r>
            <a:r>
              <a:rPr lang="zh-CN" altLang="en-US" b="1" dirty="0">
                <a:latin typeface="Garamond" panose="02020404030301010803" pitchFamily="18" charset="0"/>
              </a:rPr>
              <a:t> </a:t>
            </a:r>
            <a:r>
              <a:rPr lang="en-US" altLang="zh-CN" b="1" dirty="0">
                <a:latin typeface="Garamond" panose="02020404030301010803" pitchFamily="18" charset="0"/>
              </a:rPr>
              <a:t>to</a:t>
            </a:r>
            <a:r>
              <a:rPr lang="zh-CN" altLang="en-US" b="1" dirty="0">
                <a:latin typeface="Garamond" panose="02020404030301010803" pitchFamily="18" charset="0"/>
              </a:rPr>
              <a:t> </a:t>
            </a:r>
            <a:r>
              <a:rPr lang="en-US" altLang="zh-CN" b="1" dirty="0">
                <a:latin typeface="Garamond" panose="02020404030301010803" pitchFamily="18" charset="0"/>
              </a:rPr>
              <a:t>improve?</a:t>
            </a:r>
          </a:p>
          <a:p>
            <a:r>
              <a:rPr lang="en-US" altLang="zh-CN" b="1" dirty="0">
                <a:latin typeface="Garamond" panose="02020404030301010803" pitchFamily="18" charset="0"/>
              </a:rPr>
              <a:t>The</a:t>
            </a:r>
            <a:r>
              <a:rPr lang="zh-CN" altLang="en-US" b="1" dirty="0">
                <a:latin typeface="Garamond" panose="02020404030301010803" pitchFamily="18" charset="0"/>
              </a:rPr>
              <a:t> </a:t>
            </a:r>
            <a:r>
              <a:rPr lang="en-US" altLang="zh-CN" b="1" dirty="0">
                <a:latin typeface="Garamond" panose="02020404030301010803" pitchFamily="18" charset="0"/>
              </a:rPr>
              <a:t>goal</a:t>
            </a:r>
            <a:r>
              <a:rPr lang="zh-CN" altLang="en-US" b="1" dirty="0">
                <a:latin typeface="Garamond" panose="02020404030301010803" pitchFamily="18" charset="0"/>
              </a:rPr>
              <a:t> </a:t>
            </a:r>
            <a:r>
              <a:rPr lang="en-US" altLang="zh-CN" b="1" dirty="0">
                <a:latin typeface="Garamond" panose="02020404030301010803" pitchFamily="18" charset="0"/>
              </a:rPr>
              <a:t>for</a:t>
            </a:r>
            <a:r>
              <a:rPr lang="zh-CN" altLang="en-US" b="1" dirty="0">
                <a:latin typeface="Garamond" panose="02020404030301010803" pitchFamily="18" charset="0"/>
              </a:rPr>
              <a:t> </a:t>
            </a:r>
            <a:r>
              <a:rPr lang="en-US" altLang="zh-CN" b="1" dirty="0">
                <a:latin typeface="Garamond" panose="02020404030301010803" pitchFamily="18" charset="0"/>
              </a:rPr>
              <a:t>better</a:t>
            </a:r>
            <a:r>
              <a:rPr lang="zh-CN" altLang="en-US" b="1" dirty="0">
                <a:latin typeface="Garamond" panose="02020404030301010803" pitchFamily="18" charset="0"/>
              </a:rPr>
              <a:t> </a:t>
            </a:r>
            <a:r>
              <a:rPr lang="en-US" altLang="zh-CN" b="1" dirty="0">
                <a:latin typeface="Garamond" panose="02020404030301010803" pitchFamily="18" charset="0"/>
              </a:rPr>
              <a:t>IR:</a:t>
            </a:r>
          </a:p>
          <a:p>
            <a:pPr lvl="1"/>
            <a:r>
              <a:rPr lang="en-US" altLang="zh-CN" b="1" dirty="0">
                <a:latin typeface="Garamond" panose="02020404030301010803" pitchFamily="18" charset="0"/>
              </a:rPr>
              <a:t>Less</a:t>
            </a:r>
            <a:r>
              <a:rPr lang="zh-CN" altLang="en-US" b="1" dirty="0">
                <a:latin typeface="Garamond" panose="02020404030301010803" pitchFamily="18" charset="0"/>
              </a:rPr>
              <a:t> </a:t>
            </a:r>
            <a:r>
              <a:rPr lang="en-US" altLang="zh-CN" b="1" dirty="0">
                <a:latin typeface="Garamond" panose="02020404030301010803" pitchFamily="18" charset="0"/>
              </a:rPr>
              <a:t>words</a:t>
            </a:r>
            <a:r>
              <a:rPr lang="zh-CN" altLang="en-US" b="1" dirty="0">
                <a:latin typeface="Garamond" panose="02020404030301010803" pitchFamily="18" charset="0"/>
              </a:rPr>
              <a:t> </a:t>
            </a:r>
            <a:r>
              <a:rPr lang="en-US" altLang="zh-CN" b="1" dirty="0">
                <a:latin typeface="Garamond" panose="02020404030301010803" pitchFamily="18" charset="0"/>
              </a:rPr>
              <a:t>(lower</a:t>
            </a:r>
            <a:r>
              <a:rPr lang="zh-CN" altLang="en-US" b="1" dirty="0">
                <a:latin typeface="Garamond" panose="02020404030301010803" pitchFamily="18" charset="0"/>
              </a:rPr>
              <a:t> </a:t>
            </a:r>
            <a:r>
              <a:rPr lang="en-US" altLang="zh-CN" b="1" dirty="0">
                <a:latin typeface="Garamond" panose="02020404030301010803" pitchFamily="18" charset="0"/>
              </a:rPr>
              <a:t>dimensionality)</a:t>
            </a:r>
          </a:p>
          <a:p>
            <a:pPr lvl="1"/>
            <a:r>
              <a:rPr lang="en-US" altLang="zh-CN" b="1" dirty="0">
                <a:latin typeface="Garamond" panose="02020404030301010803" pitchFamily="18" charset="0"/>
              </a:rPr>
              <a:t>Better</a:t>
            </a:r>
            <a:r>
              <a:rPr lang="zh-CN" altLang="en-US" b="1" dirty="0">
                <a:latin typeface="Garamond" panose="02020404030301010803" pitchFamily="18" charset="0"/>
              </a:rPr>
              <a:t> </a:t>
            </a:r>
            <a:r>
              <a:rPr lang="en-US" altLang="zh-CN" b="1" dirty="0">
                <a:latin typeface="Garamond" panose="02020404030301010803" pitchFamily="18" charset="0"/>
              </a:rPr>
              <a:t>performance</a:t>
            </a:r>
            <a:r>
              <a:rPr lang="zh-CN" altLang="en-US" b="1" dirty="0">
                <a:latin typeface="Garamond" panose="02020404030301010803" pitchFamily="18" charset="0"/>
              </a:rPr>
              <a:t> </a:t>
            </a:r>
            <a:r>
              <a:rPr lang="en-US" altLang="zh-CN" b="1" dirty="0">
                <a:latin typeface="Garamond" panose="02020404030301010803" pitchFamily="18" charset="0"/>
              </a:rPr>
              <a:t>(precision</a:t>
            </a:r>
            <a:r>
              <a:rPr lang="zh-CN" altLang="en-US" b="1" dirty="0">
                <a:latin typeface="Garamond" panose="02020404030301010803" pitchFamily="18" charset="0"/>
              </a:rPr>
              <a:t> </a:t>
            </a:r>
            <a:r>
              <a:rPr lang="en-US" altLang="zh-CN" b="1" dirty="0">
                <a:latin typeface="Garamond" panose="02020404030301010803" pitchFamily="18" charset="0"/>
              </a:rPr>
              <a:t>&amp;</a:t>
            </a:r>
            <a:r>
              <a:rPr lang="zh-CN" altLang="en-US" b="1" dirty="0">
                <a:latin typeface="Garamond" panose="02020404030301010803" pitchFamily="18" charset="0"/>
              </a:rPr>
              <a:t> </a:t>
            </a:r>
            <a:r>
              <a:rPr lang="en-US" altLang="zh-CN" b="1" dirty="0">
                <a:latin typeface="Garamond" panose="02020404030301010803" pitchFamily="18" charset="0"/>
              </a:rPr>
              <a:t>recall)</a:t>
            </a:r>
          </a:p>
        </p:txBody>
      </p:sp>
    </p:spTree>
    <p:extLst>
      <p:ext uri="{BB962C8B-B14F-4D97-AF65-F5344CB8AC3E}">
        <p14:creationId xmlns:p14="http://schemas.microsoft.com/office/powerpoint/2010/main" val="154453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School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4731</TotalTime>
  <Words>1274</Words>
  <Application>Microsoft Macintosh PowerPoint</Application>
  <PresentationFormat>On-screen Show (4:3)</PresentationFormat>
  <Paragraphs>258</Paragraphs>
  <Slides>43</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43</vt:i4>
      </vt:variant>
    </vt:vector>
  </HeadingPairs>
  <TitlesOfParts>
    <vt:vector size="48" baseType="lpstr">
      <vt:lpstr>Arial</vt:lpstr>
      <vt:lpstr>Calibri</vt:lpstr>
      <vt:lpstr>Garamond</vt:lpstr>
      <vt:lpstr>iSchoolTemplate</vt:lpstr>
      <vt:lpstr>Custom Design</vt:lpstr>
      <vt:lpstr>IS590DT: Data Mining Applications  WEEK 13: Text Processing, Feature Ranking and Sentiment Analysis</vt:lpstr>
      <vt:lpstr>Contents today</vt:lpstr>
      <vt:lpstr>PowerPoint Presentation</vt:lpstr>
      <vt:lpstr>Introduction of text data</vt:lpstr>
      <vt:lpstr>Introduction of text data</vt:lpstr>
      <vt:lpstr>Introduction of text data</vt:lpstr>
      <vt:lpstr>Why is this important?</vt:lpstr>
      <vt:lpstr>Our goals……</vt:lpstr>
      <vt:lpstr>Text processing</vt:lpstr>
      <vt:lpstr>How to reduce the word dimensionality?</vt:lpstr>
      <vt:lpstr>How to reduce the word dimensionality?</vt:lpstr>
      <vt:lpstr>How to reduce the word dimensionality?</vt:lpstr>
      <vt:lpstr>How to reduce the word dimensionality?</vt:lpstr>
      <vt:lpstr>How to reduce the word dimensionality?</vt:lpstr>
      <vt:lpstr>How to reduce the word dimensionality?</vt:lpstr>
      <vt:lpstr>Pop-quiz</vt:lpstr>
      <vt:lpstr>How to reduce the word dimensionality?</vt:lpstr>
      <vt:lpstr>How to evaluate the retrieval?</vt:lpstr>
      <vt:lpstr>How to reduce the word dimensionality?</vt:lpstr>
      <vt:lpstr>Application: word cloud</vt:lpstr>
      <vt:lpstr>PowerPoint Presentation</vt:lpstr>
      <vt:lpstr>What’s word cloud again?</vt:lpstr>
      <vt:lpstr>Feature ranking</vt:lpstr>
      <vt:lpstr>Feature ranking</vt:lpstr>
      <vt:lpstr>Tf-idf</vt:lpstr>
      <vt:lpstr>PowerPoint Presentation</vt:lpstr>
      <vt:lpstr>Example</vt:lpstr>
      <vt:lpstr>Sentiment Analysis</vt:lpstr>
      <vt:lpstr>Different names.</vt:lpstr>
      <vt:lpstr>Different levels</vt:lpstr>
      <vt:lpstr>Polarity or not?</vt:lpstr>
      <vt:lpstr>Word level</vt:lpstr>
      <vt:lpstr>Examples of lexicon</vt:lpstr>
      <vt:lpstr>PowerPoint Presentation</vt:lpstr>
      <vt:lpstr>Sentence level</vt:lpstr>
      <vt:lpstr>Document level</vt:lpstr>
      <vt:lpstr>https://www.imdb.com/title/tt4154664/?ref_=nv_sr_1?ref_=nv_sr_1</vt:lpstr>
      <vt:lpstr>User Reviews?</vt:lpstr>
      <vt:lpstr>datasets</vt:lpstr>
      <vt:lpstr>Last but not least…</vt:lpstr>
      <vt:lpstr>Assignment 8</vt:lpstr>
      <vt:lpstr>For the rest of semesters.</vt:lpstr>
      <vt:lpstr>PowerPoint Presentation</vt:lpstr>
    </vt:vector>
  </TitlesOfParts>
  <Company>University of Illinois GSLIS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Christy Glaze</dc:creator>
  <cp:lastModifiedBy>Guan, Yingjun</cp:lastModifiedBy>
  <cp:revision>116</cp:revision>
  <cp:lastPrinted>2019-04-07T22:27:19Z</cp:lastPrinted>
  <dcterms:created xsi:type="dcterms:W3CDTF">2016-06-20T18:58:23Z</dcterms:created>
  <dcterms:modified xsi:type="dcterms:W3CDTF">2019-04-10T14:13:09Z</dcterms:modified>
</cp:coreProperties>
</file>