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1"/>
  </p:notesMasterIdLst>
  <p:sldIdLst>
    <p:sldId id="256" r:id="rId2"/>
    <p:sldId id="257" r:id="rId3"/>
    <p:sldId id="258" r:id="rId4"/>
    <p:sldId id="259" r:id="rId5"/>
    <p:sldId id="260" r:id="rId6"/>
    <p:sldId id="261" r:id="rId7"/>
    <p:sldId id="262" r:id="rId8"/>
    <p:sldId id="264" r:id="rId9"/>
    <p:sldId id="265" r:id="rId10"/>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888" autoAdjust="0"/>
  </p:normalViewPr>
  <p:slideViewPr>
    <p:cSldViewPr snapToGrid="0">
      <p:cViewPr varScale="1">
        <p:scale>
          <a:sx n="59" d="100"/>
          <a:sy n="59" d="100"/>
        </p:scale>
        <p:origin x="964" y="28"/>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7EAF2-B178-4B57-B077-F3F466FF4CB4}" type="datetimeFigureOut">
              <a:rPr lang="LID4096" smtClean="0"/>
              <a:t>05/13/2024</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F16E2B-0413-48EB-94F9-08BF696959A7}" type="slidenum">
              <a:rPr lang="LID4096" smtClean="0"/>
              <a:t>‹#›</a:t>
            </a:fld>
            <a:endParaRPr lang="LID4096"/>
          </a:p>
        </p:txBody>
      </p:sp>
    </p:spTree>
    <p:extLst>
      <p:ext uri="{BB962C8B-B14F-4D97-AF65-F5344CB8AC3E}">
        <p14:creationId xmlns:p14="http://schemas.microsoft.com/office/powerpoint/2010/main" val="2047666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F2F16E2B-0413-48EB-94F9-08BF696959A7}" type="slidenum">
              <a:rPr lang="LID4096" smtClean="0"/>
              <a:t>1</a:t>
            </a:fld>
            <a:endParaRPr lang="LID4096"/>
          </a:p>
        </p:txBody>
      </p:sp>
    </p:spTree>
    <p:extLst>
      <p:ext uri="{BB962C8B-B14F-4D97-AF65-F5344CB8AC3E}">
        <p14:creationId xmlns:p14="http://schemas.microsoft.com/office/powerpoint/2010/main" val="3537116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j-lt"/>
                <a:ea typeface="+mj-ea"/>
                <a:cs typeface="+mj-cs"/>
              </a:rPr>
              <a:t>About ride sharing - </a:t>
            </a:r>
            <a:br>
              <a:rPr lang="en-US" sz="1000" dirty="0"/>
            </a:br>
            <a:r>
              <a:rPr lang="en-US" sz="1200" dirty="0">
                <a:latin typeface="+mj-lt"/>
                <a:ea typeface="+mj-ea"/>
                <a:cs typeface="+mj-cs"/>
              </a:rPr>
              <a:t>Ride-sharing is a service that allows individuals to book shared rides via mobile apps, transforming urban mobility by providing cost-effective and convenient transportation alternatives. This model not only reduces traffic congestion and emissions but also offers increased accessibility, particularly benefiting those who may not own a vehicle or are unable to drive.</a:t>
            </a:r>
            <a:endParaRPr lang="LID4096" sz="1200" dirty="0">
              <a:latin typeface="+mj-lt"/>
              <a:ea typeface="+mj-ea"/>
              <a:cs typeface="+mj-cs"/>
            </a:endParaRPr>
          </a:p>
          <a:p>
            <a:endParaRPr lang="LID4096" dirty="0"/>
          </a:p>
        </p:txBody>
      </p:sp>
      <p:sp>
        <p:nvSpPr>
          <p:cNvPr id="4" name="Slide Number Placeholder 3"/>
          <p:cNvSpPr>
            <a:spLocks noGrp="1"/>
          </p:cNvSpPr>
          <p:nvPr>
            <p:ph type="sldNum" sz="quarter" idx="5"/>
          </p:nvPr>
        </p:nvSpPr>
        <p:spPr/>
        <p:txBody>
          <a:bodyPr/>
          <a:lstStyle/>
          <a:p>
            <a:fld id="{F2F16E2B-0413-48EB-94F9-08BF696959A7}" type="slidenum">
              <a:rPr lang="LID4096" smtClean="0"/>
              <a:t>2</a:t>
            </a:fld>
            <a:endParaRPr lang="LID4096"/>
          </a:p>
        </p:txBody>
      </p:sp>
    </p:spTree>
    <p:extLst>
      <p:ext uri="{BB962C8B-B14F-4D97-AF65-F5344CB8AC3E}">
        <p14:creationId xmlns:p14="http://schemas.microsoft.com/office/powerpoint/2010/main" val="75789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left case the center of the ball is the reported location. In the right case the center of the ring is the driver’s location. We assume that the distribution of the noised locations is the same as the distribution of locations so we can use bayes rule to find the PDF of the passenger location.</a:t>
            </a:r>
            <a:endParaRPr lang="LID4096" dirty="0"/>
          </a:p>
        </p:txBody>
      </p:sp>
      <p:sp>
        <p:nvSpPr>
          <p:cNvPr id="4" name="Slide Number Placeholder 3"/>
          <p:cNvSpPr>
            <a:spLocks noGrp="1"/>
          </p:cNvSpPr>
          <p:nvPr>
            <p:ph type="sldNum" sz="quarter" idx="5"/>
          </p:nvPr>
        </p:nvSpPr>
        <p:spPr/>
        <p:txBody>
          <a:bodyPr/>
          <a:lstStyle/>
          <a:p>
            <a:fld id="{F2F16E2B-0413-48EB-94F9-08BF696959A7}" type="slidenum">
              <a:rPr lang="LID4096" smtClean="0"/>
              <a:t>7</a:t>
            </a:fld>
            <a:endParaRPr lang="LID4096"/>
          </a:p>
        </p:txBody>
      </p:sp>
    </p:spTree>
    <p:extLst>
      <p:ext uri="{BB962C8B-B14F-4D97-AF65-F5344CB8AC3E}">
        <p14:creationId xmlns:p14="http://schemas.microsoft.com/office/powerpoint/2010/main" val="1944235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5/13/2024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9655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5/13/2024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6941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5/13/2024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6684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5/13/2024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33555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5/13/2024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159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5/13/2024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24677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5/13/2024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80103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5/13/2024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35879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5/13/2024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34050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5/13/2024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65391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5/13/2024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4900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5/13/2024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906381184"/>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cxnSp>
        <p:nvCxnSpPr>
          <p:cNvPr id="50" name="Straight Connector 49">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Vector background of vibrant colors splashing">
            <a:extLst>
              <a:ext uri="{FF2B5EF4-FFF2-40B4-BE49-F238E27FC236}">
                <a16:creationId xmlns:a16="http://schemas.microsoft.com/office/drawing/2014/main" id="{5C2C2EEE-7905-4727-01C8-DA507966667B}"/>
              </a:ext>
            </a:extLst>
          </p:cNvPr>
          <p:cNvPicPr>
            <a:picLocks noChangeAspect="1"/>
          </p:cNvPicPr>
          <p:nvPr/>
        </p:nvPicPr>
        <p:blipFill rotWithShape="1">
          <a:blip r:embed="rId3"/>
          <a:srcRect t="17279"/>
          <a:stretch/>
        </p:blipFill>
        <p:spPr>
          <a:xfrm>
            <a:off x="20" y="10"/>
            <a:ext cx="12191979" cy="6857990"/>
          </a:xfrm>
          <a:prstGeom prst="rect">
            <a:avLst/>
          </a:prstGeom>
        </p:spPr>
      </p:pic>
      <p:sp>
        <p:nvSpPr>
          <p:cNvPr id="13" name="Rectangle 12">
            <a:extLst>
              <a:ext uri="{FF2B5EF4-FFF2-40B4-BE49-F238E27FC236}">
                <a16:creationId xmlns:a16="http://schemas.microsoft.com/office/drawing/2014/main" id="{8D19661F-4B4C-74C1-7FC3-31FB14D49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6955" y="-166956"/>
            <a:ext cx="6858002" cy="7191913"/>
          </a:xfrm>
          <a:prstGeom prst="rect">
            <a:avLst/>
          </a:prstGeom>
          <a:gradFill>
            <a:gsLst>
              <a:gs pos="0">
                <a:schemeClr val="bg1">
                  <a:alpha val="0"/>
                </a:schemeClr>
              </a:gs>
              <a:gs pos="46000">
                <a:schemeClr val="bg1">
                  <a:alpha val="55000"/>
                </a:schemeClr>
              </a:gs>
              <a:gs pos="25000">
                <a:schemeClr val="bg1">
                  <a:alpha val="38000"/>
                </a:schemeClr>
              </a:gs>
              <a:gs pos="100000">
                <a:schemeClr val="bg1">
                  <a:alpha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212EA67E-E2B5-DAB3-6F93-3C359AEEA918}"/>
              </a:ext>
            </a:extLst>
          </p:cNvPr>
          <p:cNvSpPr>
            <a:spLocks noGrp="1"/>
          </p:cNvSpPr>
          <p:nvPr>
            <p:ph type="ctrTitle"/>
          </p:nvPr>
        </p:nvSpPr>
        <p:spPr>
          <a:xfrm>
            <a:off x="475487" y="1124712"/>
            <a:ext cx="4814969" cy="3200400"/>
          </a:xfrm>
        </p:spPr>
        <p:txBody>
          <a:bodyPr anchor="b">
            <a:normAutofit/>
          </a:bodyPr>
          <a:lstStyle/>
          <a:p>
            <a:r>
              <a:rPr lang="en-US" sz="4400" dirty="0"/>
              <a:t>A research project on privacy of distributed algorithms</a:t>
            </a:r>
            <a:endParaRPr lang="LID4096" sz="23900" dirty="0"/>
          </a:p>
        </p:txBody>
      </p:sp>
      <p:sp>
        <p:nvSpPr>
          <p:cNvPr id="3" name="Subtitle 2">
            <a:extLst>
              <a:ext uri="{FF2B5EF4-FFF2-40B4-BE49-F238E27FC236}">
                <a16:creationId xmlns:a16="http://schemas.microsoft.com/office/drawing/2014/main" id="{DF669560-1EDD-010E-4762-1F30DFB81F4D}"/>
              </a:ext>
            </a:extLst>
          </p:cNvPr>
          <p:cNvSpPr>
            <a:spLocks noGrp="1"/>
          </p:cNvSpPr>
          <p:nvPr>
            <p:ph type="subTitle" idx="1"/>
          </p:nvPr>
        </p:nvSpPr>
        <p:spPr>
          <a:xfrm>
            <a:off x="475487" y="4873752"/>
            <a:ext cx="6905027" cy="1771564"/>
          </a:xfrm>
        </p:spPr>
        <p:txBody>
          <a:bodyPr anchor="t">
            <a:normAutofit lnSpcReduction="10000"/>
          </a:bodyPr>
          <a:lstStyle/>
          <a:p>
            <a:r>
              <a:rPr lang="en-US" sz="2000" dirty="0"/>
              <a:t>Tom </a:t>
            </a:r>
            <a:r>
              <a:rPr lang="en-US" sz="2000" dirty="0" err="1"/>
              <a:t>Kaninin</a:t>
            </a:r>
            <a:endParaRPr lang="en-US" sz="2000" dirty="0"/>
          </a:p>
          <a:p>
            <a:r>
              <a:rPr lang="en-US" sz="2000" dirty="0"/>
              <a:t>Jonathan Yaffe</a:t>
            </a:r>
          </a:p>
          <a:p>
            <a:r>
              <a:rPr lang="en-US" sz="2000" dirty="0"/>
              <a:t>Supervisor: </a:t>
            </a:r>
            <a:r>
              <a:rPr lang="en-US" sz="2000" dirty="0" err="1"/>
              <a:t>Ilai</a:t>
            </a:r>
            <a:r>
              <a:rPr lang="en-US" sz="2000" dirty="0"/>
              <a:t> Bistritz</a:t>
            </a:r>
          </a:p>
          <a:p>
            <a:r>
              <a:rPr lang="en-US" sz="2000" dirty="0"/>
              <a:t>Project carried out at: Tel Aviv University</a:t>
            </a:r>
          </a:p>
          <a:p>
            <a:endParaRPr lang="LID4096" sz="2000" dirty="0"/>
          </a:p>
        </p:txBody>
      </p:sp>
      <p:sp>
        <p:nvSpPr>
          <p:cNvPr id="15" name="Rectangle 14">
            <a:extLst>
              <a:ext uri="{FF2B5EF4-FFF2-40B4-BE49-F238E27FC236}">
                <a16:creationId xmlns:a16="http://schemas.microsoft.com/office/drawing/2014/main" id="{2165A4AE-FFE9-B2D5-017C-17337DDB3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90E701D1-A34F-CF86-7316-8761C7835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C4CEBE5-8D43-E5C1-28E4-8F2FE179B5B6}"/>
              </a:ext>
            </a:extLst>
          </p:cNvPr>
          <p:cNvSpPr txBox="1"/>
          <p:nvPr/>
        </p:nvSpPr>
        <p:spPr>
          <a:xfrm>
            <a:off x="4767942" y="169837"/>
            <a:ext cx="3548743" cy="646331"/>
          </a:xfrm>
          <a:prstGeom prst="rect">
            <a:avLst/>
          </a:prstGeom>
          <a:noFill/>
        </p:spPr>
        <p:txBody>
          <a:bodyPr wrap="square" rtlCol="0">
            <a:spAutoFit/>
          </a:bodyPr>
          <a:lstStyle/>
          <a:p>
            <a:endParaRPr lang="en-US" dirty="0"/>
          </a:p>
          <a:p>
            <a:r>
              <a:rPr lang="en-US" dirty="0"/>
              <a:t>Project number:</a:t>
            </a:r>
            <a:r>
              <a:rPr lang="en-IL" dirty="0"/>
              <a:t>2901 </a:t>
            </a:r>
            <a:endParaRPr lang="en-US" dirty="0"/>
          </a:p>
        </p:txBody>
      </p:sp>
      <p:pic>
        <p:nvPicPr>
          <p:cNvPr id="6" name="Picture 5">
            <a:extLst>
              <a:ext uri="{FF2B5EF4-FFF2-40B4-BE49-F238E27FC236}">
                <a16:creationId xmlns:a16="http://schemas.microsoft.com/office/drawing/2014/main" id="{F12DDA2E-A16A-CC62-5007-21C4492DB66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9801" y="303705"/>
            <a:ext cx="4094087" cy="933087"/>
          </a:xfrm>
          <a:prstGeom prst="rect">
            <a:avLst/>
          </a:prstGeom>
        </p:spPr>
      </p:pic>
      <p:sp>
        <p:nvSpPr>
          <p:cNvPr id="7" name="Date Placeholder 7">
            <a:extLst>
              <a:ext uri="{FF2B5EF4-FFF2-40B4-BE49-F238E27FC236}">
                <a16:creationId xmlns:a16="http://schemas.microsoft.com/office/drawing/2014/main" id="{F0B5CC8D-8A9C-B064-D765-817FF7418A07}"/>
              </a:ext>
            </a:extLst>
          </p:cNvPr>
          <p:cNvSpPr>
            <a:spLocks noGrp="1"/>
          </p:cNvSpPr>
          <p:nvPr>
            <p:ph type="dt" sz="half" idx="10"/>
          </p:nvPr>
        </p:nvSpPr>
        <p:spPr>
          <a:xfrm>
            <a:off x="9279853" y="6273934"/>
            <a:ext cx="3467318" cy="742764"/>
          </a:xfrm>
        </p:spPr>
        <p:txBody>
          <a:bodyPr/>
          <a:lstStyle/>
          <a:p>
            <a:fld id="{EF352739-273F-4728-8B1A-480EEBF683AC}" type="datetime1">
              <a:rPr lang="en-US" sz="1600" smtClean="0"/>
              <a:t>5/13/2024</a:t>
            </a:fld>
            <a:endParaRPr lang="en-US" dirty="0"/>
          </a:p>
        </p:txBody>
      </p:sp>
    </p:spTree>
    <p:extLst>
      <p:ext uri="{BB962C8B-B14F-4D97-AF65-F5344CB8AC3E}">
        <p14:creationId xmlns:p14="http://schemas.microsoft.com/office/powerpoint/2010/main" val="319118468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B4E6F-C460-B0AE-9E0D-0D9D5B41631B}"/>
              </a:ext>
            </a:extLst>
          </p:cNvPr>
          <p:cNvSpPr>
            <a:spLocks noGrp="1"/>
          </p:cNvSpPr>
          <p:nvPr>
            <p:ph type="title"/>
          </p:nvPr>
        </p:nvSpPr>
        <p:spPr/>
        <p:txBody>
          <a:bodyPr/>
          <a:lstStyle/>
          <a:p>
            <a:r>
              <a:rPr lang="en-US" dirty="0"/>
              <a:t>Project Topic – Private ride sharing</a:t>
            </a:r>
            <a:endParaRPr lang="LID4096" dirty="0"/>
          </a:p>
        </p:txBody>
      </p:sp>
      <p:pic>
        <p:nvPicPr>
          <p:cNvPr id="5" name="Content Placeholder 4" descr="A group of people around a grid of cars&#10;&#10;Description automatically generated">
            <a:extLst>
              <a:ext uri="{FF2B5EF4-FFF2-40B4-BE49-F238E27FC236}">
                <a16:creationId xmlns:a16="http://schemas.microsoft.com/office/drawing/2014/main" id="{904BB1D1-96CC-0AAD-8F43-038224F4D0C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40462" y="2079171"/>
            <a:ext cx="4511076" cy="4434095"/>
          </a:xfrm>
        </p:spPr>
      </p:pic>
    </p:spTree>
    <p:extLst>
      <p:ext uri="{BB962C8B-B14F-4D97-AF65-F5344CB8AC3E}">
        <p14:creationId xmlns:p14="http://schemas.microsoft.com/office/powerpoint/2010/main" val="3611188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B4E6F-C460-B0AE-9E0D-0D9D5B41631B}"/>
              </a:ext>
            </a:extLst>
          </p:cNvPr>
          <p:cNvSpPr>
            <a:spLocks noGrp="1"/>
          </p:cNvSpPr>
          <p:nvPr>
            <p:ph type="title"/>
          </p:nvPr>
        </p:nvSpPr>
        <p:spPr/>
        <p:txBody>
          <a:bodyPr/>
          <a:lstStyle/>
          <a:p>
            <a:r>
              <a:rPr lang="en-US" dirty="0"/>
              <a:t>Project key points</a:t>
            </a:r>
            <a:endParaRPr lang="LID4096" dirty="0"/>
          </a:p>
        </p:txBody>
      </p:sp>
      <p:sp>
        <p:nvSpPr>
          <p:cNvPr id="3" name="Content Placeholder 2">
            <a:extLst>
              <a:ext uri="{FF2B5EF4-FFF2-40B4-BE49-F238E27FC236}">
                <a16:creationId xmlns:a16="http://schemas.microsoft.com/office/drawing/2014/main" id="{99464D17-AAB4-4A62-8107-6B1FB9276A8D}"/>
              </a:ext>
            </a:extLst>
          </p:cNvPr>
          <p:cNvSpPr>
            <a:spLocks noGrp="1"/>
          </p:cNvSpPr>
          <p:nvPr>
            <p:ph idx="1"/>
          </p:nvPr>
        </p:nvSpPr>
        <p:spPr/>
        <p:txBody>
          <a:bodyPr>
            <a:normAutofit/>
          </a:bodyPr>
          <a:lstStyle/>
          <a:p>
            <a:r>
              <a:rPr lang="en-US" sz="3200" dirty="0">
                <a:latin typeface="+mj-lt"/>
                <a:ea typeface="+mj-ea"/>
                <a:cs typeface="+mj-cs"/>
              </a:rPr>
              <a:t>The Matching Problem in Ride-Sharing</a:t>
            </a:r>
          </a:p>
          <a:p>
            <a:r>
              <a:rPr lang="en-US" sz="3200" dirty="0">
                <a:latin typeface="+mj-lt"/>
                <a:ea typeface="+mj-ea"/>
                <a:cs typeface="+mj-cs"/>
              </a:rPr>
              <a:t>Uncertainty and Privacy Concerns</a:t>
            </a:r>
          </a:p>
          <a:p>
            <a:r>
              <a:rPr lang="en-US" sz="3200" dirty="0">
                <a:latin typeface="+mj-lt"/>
                <a:ea typeface="+mj-ea"/>
                <a:cs typeface="+mj-cs"/>
              </a:rPr>
              <a:t>Simulation Environment</a:t>
            </a:r>
          </a:p>
          <a:p>
            <a:r>
              <a:rPr lang="en-US" sz="3200" dirty="0">
                <a:latin typeface="+mj-lt"/>
                <a:ea typeface="+mj-ea"/>
                <a:cs typeface="+mj-cs"/>
              </a:rPr>
              <a:t>Privacy and Performance Trade-offs</a:t>
            </a:r>
          </a:p>
          <a:p>
            <a:r>
              <a:rPr lang="en-US" sz="3200" dirty="0">
                <a:latin typeface="+mj-lt"/>
                <a:ea typeface="+mj-ea"/>
                <a:cs typeface="+mj-cs"/>
              </a:rPr>
              <a:t>Performance Evaluation</a:t>
            </a:r>
            <a:endParaRPr lang="LID4096" sz="3200" dirty="0">
              <a:latin typeface="+mj-lt"/>
              <a:ea typeface="+mj-ea"/>
              <a:cs typeface="+mj-cs"/>
            </a:endParaRPr>
          </a:p>
        </p:txBody>
      </p:sp>
    </p:spTree>
    <p:extLst>
      <p:ext uri="{BB962C8B-B14F-4D97-AF65-F5344CB8AC3E}">
        <p14:creationId xmlns:p14="http://schemas.microsoft.com/office/powerpoint/2010/main" val="3642490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52792-2950-D87E-DE84-E9950D6DECDC}"/>
              </a:ext>
            </a:extLst>
          </p:cNvPr>
          <p:cNvSpPr>
            <a:spLocks noGrp="1"/>
          </p:cNvSpPr>
          <p:nvPr>
            <p:ph type="title"/>
          </p:nvPr>
        </p:nvSpPr>
        <p:spPr>
          <a:xfrm>
            <a:off x="1115568" y="559526"/>
            <a:ext cx="10168128" cy="1179576"/>
          </a:xfrm>
        </p:spPr>
        <p:txBody>
          <a:bodyPr/>
          <a:lstStyle/>
          <a:p>
            <a:r>
              <a:rPr lang="en-US" dirty="0"/>
              <a:t>Project  Requirements and Deliverables</a:t>
            </a:r>
            <a:endParaRPr lang="LID4096" dirty="0"/>
          </a:p>
        </p:txBody>
      </p:sp>
      <p:sp>
        <p:nvSpPr>
          <p:cNvPr id="3" name="Content Placeholder 2">
            <a:extLst>
              <a:ext uri="{FF2B5EF4-FFF2-40B4-BE49-F238E27FC236}">
                <a16:creationId xmlns:a16="http://schemas.microsoft.com/office/drawing/2014/main" id="{C011139E-A6B8-AF69-CDC6-47ECC08CF171}"/>
              </a:ext>
            </a:extLst>
          </p:cNvPr>
          <p:cNvSpPr>
            <a:spLocks noGrp="1"/>
          </p:cNvSpPr>
          <p:nvPr>
            <p:ph idx="1"/>
          </p:nvPr>
        </p:nvSpPr>
        <p:spPr/>
        <p:txBody>
          <a:bodyPr/>
          <a:lstStyle/>
          <a:p>
            <a:r>
              <a:rPr lang="en-US" dirty="0"/>
              <a:t>Problem Formulation</a:t>
            </a:r>
          </a:p>
          <a:p>
            <a:r>
              <a:rPr lang="en-US" dirty="0"/>
              <a:t>Algorithm Design</a:t>
            </a:r>
          </a:p>
          <a:p>
            <a:r>
              <a:rPr lang="en-US" dirty="0"/>
              <a:t>Privacy and performance measures</a:t>
            </a:r>
          </a:p>
          <a:p>
            <a:r>
              <a:rPr lang="en-US" dirty="0"/>
              <a:t>Simulation Software</a:t>
            </a:r>
          </a:p>
          <a:p>
            <a:r>
              <a:rPr lang="en-US" dirty="0"/>
              <a:t>Evaluation Of Different Algorithms</a:t>
            </a:r>
          </a:p>
        </p:txBody>
      </p:sp>
    </p:spTree>
    <p:extLst>
      <p:ext uri="{BB962C8B-B14F-4D97-AF65-F5344CB8AC3E}">
        <p14:creationId xmlns:p14="http://schemas.microsoft.com/office/powerpoint/2010/main" val="3539482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E614C-A7C4-F66A-7FD9-46B8CB2656EC}"/>
              </a:ext>
            </a:extLst>
          </p:cNvPr>
          <p:cNvSpPr>
            <a:spLocks noGrp="1"/>
          </p:cNvSpPr>
          <p:nvPr>
            <p:ph type="title"/>
          </p:nvPr>
        </p:nvSpPr>
        <p:spPr/>
        <p:txBody>
          <a:bodyPr/>
          <a:lstStyle/>
          <a:p>
            <a:r>
              <a:rPr lang="en-US" dirty="0"/>
              <a:t>Updated and elaborated block diagram</a:t>
            </a:r>
            <a:endParaRPr lang="LID4096" dirty="0"/>
          </a:p>
        </p:txBody>
      </p:sp>
      <p:sp>
        <p:nvSpPr>
          <p:cNvPr id="5" name="Flowchart: Alternate Process 4">
            <a:extLst>
              <a:ext uri="{FF2B5EF4-FFF2-40B4-BE49-F238E27FC236}">
                <a16:creationId xmlns:a16="http://schemas.microsoft.com/office/drawing/2014/main" id="{11DDCE64-BFBD-BE2A-AB1A-2E0105BB0F71}"/>
              </a:ext>
            </a:extLst>
          </p:cNvPr>
          <p:cNvSpPr/>
          <p:nvPr/>
        </p:nvSpPr>
        <p:spPr>
          <a:xfrm>
            <a:off x="367124" y="3200399"/>
            <a:ext cx="1496888" cy="1020323"/>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Collect Passenger location</a:t>
            </a:r>
            <a:endParaRPr lang="LID4096" dirty="0"/>
          </a:p>
        </p:txBody>
      </p:sp>
      <p:sp>
        <p:nvSpPr>
          <p:cNvPr id="7" name="Flowchart: Alternate Process 6">
            <a:extLst>
              <a:ext uri="{FF2B5EF4-FFF2-40B4-BE49-F238E27FC236}">
                <a16:creationId xmlns:a16="http://schemas.microsoft.com/office/drawing/2014/main" id="{0392E849-FEB1-83E8-5F83-1637A0C457E2}"/>
              </a:ext>
            </a:extLst>
          </p:cNvPr>
          <p:cNvSpPr/>
          <p:nvPr/>
        </p:nvSpPr>
        <p:spPr>
          <a:xfrm>
            <a:off x="2128121" y="5168943"/>
            <a:ext cx="1970097" cy="1093888"/>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Calculate distance from each driver</a:t>
            </a:r>
            <a:endParaRPr lang="LID4096" dirty="0"/>
          </a:p>
        </p:txBody>
      </p:sp>
      <p:sp>
        <p:nvSpPr>
          <p:cNvPr id="8" name="Flowchart: Alternate Process 7">
            <a:extLst>
              <a:ext uri="{FF2B5EF4-FFF2-40B4-BE49-F238E27FC236}">
                <a16:creationId xmlns:a16="http://schemas.microsoft.com/office/drawing/2014/main" id="{90B8BBA1-B31B-02B3-7001-2BBA63599433}"/>
              </a:ext>
            </a:extLst>
          </p:cNvPr>
          <p:cNvSpPr/>
          <p:nvPr/>
        </p:nvSpPr>
        <p:spPr>
          <a:xfrm>
            <a:off x="3534636" y="1673606"/>
            <a:ext cx="2098454" cy="1581403"/>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Each passenger adds uniform ball noise to its location and sends to server</a:t>
            </a:r>
            <a:endParaRPr lang="LID4096" dirty="0"/>
          </a:p>
        </p:txBody>
      </p:sp>
      <p:sp>
        <p:nvSpPr>
          <p:cNvPr id="19" name="Arrow: Right 18">
            <a:extLst>
              <a:ext uri="{FF2B5EF4-FFF2-40B4-BE49-F238E27FC236}">
                <a16:creationId xmlns:a16="http://schemas.microsoft.com/office/drawing/2014/main" id="{2B22F7D8-B849-5294-BC2C-94F36F3FF935}"/>
              </a:ext>
            </a:extLst>
          </p:cNvPr>
          <p:cNvSpPr/>
          <p:nvPr/>
        </p:nvSpPr>
        <p:spPr>
          <a:xfrm rot="20383733">
            <a:off x="2054655" y="2987181"/>
            <a:ext cx="1374381" cy="50080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0" name="Arrow: Right 19">
            <a:extLst>
              <a:ext uri="{FF2B5EF4-FFF2-40B4-BE49-F238E27FC236}">
                <a16:creationId xmlns:a16="http://schemas.microsoft.com/office/drawing/2014/main" id="{605138C2-4169-88A7-6CA5-BB139B203F34}"/>
              </a:ext>
            </a:extLst>
          </p:cNvPr>
          <p:cNvSpPr/>
          <p:nvPr/>
        </p:nvSpPr>
        <p:spPr>
          <a:xfrm rot="2618649">
            <a:off x="1401756" y="4496692"/>
            <a:ext cx="1115868" cy="4335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1" name="Arrow: Right 20">
            <a:extLst>
              <a:ext uri="{FF2B5EF4-FFF2-40B4-BE49-F238E27FC236}">
                <a16:creationId xmlns:a16="http://schemas.microsoft.com/office/drawing/2014/main" id="{5E05D6D9-A340-1174-313E-B2007032C5BD}"/>
              </a:ext>
            </a:extLst>
          </p:cNvPr>
          <p:cNvSpPr/>
          <p:nvPr/>
        </p:nvSpPr>
        <p:spPr>
          <a:xfrm>
            <a:off x="4392118" y="5394920"/>
            <a:ext cx="887453" cy="6419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 name="Flowchart: Alternate Process 2">
            <a:extLst>
              <a:ext uri="{FF2B5EF4-FFF2-40B4-BE49-F238E27FC236}">
                <a16:creationId xmlns:a16="http://schemas.microsoft.com/office/drawing/2014/main" id="{2F8898D6-5005-B3FA-68AB-2F69D45FD835}"/>
              </a:ext>
            </a:extLst>
          </p:cNvPr>
          <p:cNvSpPr/>
          <p:nvPr/>
        </p:nvSpPr>
        <p:spPr>
          <a:xfrm>
            <a:off x="5296053" y="5071754"/>
            <a:ext cx="2977446" cy="144244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Add uniform noise for each distance independently and send to each driver the corresponding distance</a:t>
            </a:r>
            <a:endParaRPr lang="LID4096" dirty="0"/>
          </a:p>
        </p:txBody>
      </p:sp>
      <p:sp>
        <p:nvSpPr>
          <p:cNvPr id="4" name="Arrow: Right 3">
            <a:extLst>
              <a:ext uri="{FF2B5EF4-FFF2-40B4-BE49-F238E27FC236}">
                <a16:creationId xmlns:a16="http://schemas.microsoft.com/office/drawing/2014/main" id="{627BE4E6-F7C4-966A-24AE-C1B4CAE25201}"/>
              </a:ext>
            </a:extLst>
          </p:cNvPr>
          <p:cNvSpPr/>
          <p:nvPr/>
        </p:nvSpPr>
        <p:spPr>
          <a:xfrm>
            <a:off x="5755905" y="2143340"/>
            <a:ext cx="887453" cy="6419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6" name="Flowchart: Alternate Process 5">
            <a:extLst>
              <a:ext uri="{FF2B5EF4-FFF2-40B4-BE49-F238E27FC236}">
                <a16:creationId xmlns:a16="http://schemas.microsoft.com/office/drawing/2014/main" id="{F1618BF9-8ED6-F47A-E56B-7A4A4009AD60}"/>
              </a:ext>
            </a:extLst>
          </p:cNvPr>
          <p:cNvSpPr/>
          <p:nvPr/>
        </p:nvSpPr>
        <p:spPr>
          <a:xfrm>
            <a:off x="6958751" y="1850003"/>
            <a:ext cx="2849278" cy="1283218"/>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The server runs a centralized Algorithm and finds a matching</a:t>
            </a:r>
            <a:endParaRPr lang="LID4096" dirty="0"/>
          </a:p>
        </p:txBody>
      </p:sp>
      <p:sp>
        <p:nvSpPr>
          <p:cNvPr id="9" name="Arrow: Right 8">
            <a:extLst>
              <a:ext uri="{FF2B5EF4-FFF2-40B4-BE49-F238E27FC236}">
                <a16:creationId xmlns:a16="http://schemas.microsoft.com/office/drawing/2014/main" id="{3AA9C715-B744-BB34-86F1-3782599688CC}"/>
              </a:ext>
            </a:extLst>
          </p:cNvPr>
          <p:cNvSpPr/>
          <p:nvPr/>
        </p:nvSpPr>
        <p:spPr>
          <a:xfrm>
            <a:off x="8484823" y="5338829"/>
            <a:ext cx="887453" cy="6419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0" name="TextBox 9">
            <a:extLst>
              <a:ext uri="{FF2B5EF4-FFF2-40B4-BE49-F238E27FC236}">
                <a16:creationId xmlns:a16="http://schemas.microsoft.com/office/drawing/2014/main" id="{41C27969-8CD5-88EE-76DA-CCD6DD6965DD}"/>
              </a:ext>
            </a:extLst>
          </p:cNvPr>
          <p:cNvSpPr txBox="1"/>
          <p:nvPr/>
        </p:nvSpPr>
        <p:spPr>
          <a:xfrm>
            <a:off x="1709743" y="2249795"/>
            <a:ext cx="1763486" cy="646331"/>
          </a:xfrm>
          <a:prstGeom prst="rect">
            <a:avLst/>
          </a:prstGeom>
          <a:noFill/>
        </p:spPr>
        <p:txBody>
          <a:bodyPr wrap="square" rtlCol="0">
            <a:spAutoFit/>
          </a:bodyPr>
          <a:lstStyle/>
          <a:p>
            <a:r>
              <a:rPr lang="en-US" dirty="0"/>
              <a:t>Centralized Approach</a:t>
            </a:r>
            <a:endParaRPr lang="LID4096" dirty="0"/>
          </a:p>
        </p:txBody>
      </p:sp>
      <p:sp>
        <p:nvSpPr>
          <p:cNvPr id="11" name="TextBox 10">
            <a:extLst>
              <a:ext uri="{FF2B5EF4-FFF2-40B4-BE49-F238E27FC236}">
                <a16:creationId xmlns:a16="http://schemas.microsoft.com/office/drawing/2014/main" id="{FBDBF939-F46E-8699-9537-8D3E4E18CB0A}"/>
              </a:ext>
            </a:extLst>
          </p:cNvPr>
          <p:cNvSpPr txBox="1"/>
          <p:nvPr/>
        </p:nvSpPr>
        <p:spPr>
          <a:xfrm>
            <a:off x="191737" y="4920929"/>
            <a:ext cx="1763486" cy="646331"/>
          </a:xfrm>
          <a:prstGeom prst="rect">
            <a:avLst/>
          </a:prstGeom>
          <a:noFill/>
        </p:spPr>
        <p:txBody>
          <a:bodyPr wrap="square" rtlCol="0">
            <a:spAutoFit/>
          </a:bodyPr>
          <a:lstStyle/>
          <a:p>
            <a:r>
              <a:rPr lang="en-US" dirty="0"/>
              <a:t>Distributed Approach</a:t>
            </a:r>
            <a:endParaRPr lang="LID4096" dirty="0"/>
          </a:p>
        </p:txBody>
      </p:sp>
      <p:sp>
        <p:nvSpPr>
          <p:cNvPr id="12" name="Flowchart: Alternate Process 11">
            <a:extLst>
              <a:ext uri="{FF2B5EF4-FFF2-40B4-BE49-F238E27FC236}">
                <a16:creationId xmlns:a16="http://schemas.microsoft.com/office/drawing/2014/main" id="{DDB0EE7E-2511-CE80-28BD-BC14D686752A}"/>
              </a:ext>
            </a:extLst>
          </p:cNvPr>
          <p:cNvSpPr/>
          <p:nvPr/>
        </p:nvSpPr>
        <p:spPr>
          <a:xfrm>
            <a:off x="9471334" y="5127500"/>
            <a:ext cx="2448950" cy="1283218"/>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Each driver runs a distributed Algorithm and finds a matching</a:t>
            </a:r>
            <a:endParaRPr lang="LID4096" dirty="0"/>
          </a:p>
        </p:txBody>
      </p:sp>
    </p:spTree>
    <p:extLst>
      <p:ext uri="{BB962C8B-B14F-4D97-AF65-F5344CB8AC3E}">
        <p14:creationId xmlns:p14="http://schemas.microsoft.com/office/powerpoint/2010/main" val="3653118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92FF-AEC8-C182-7C8D-A3A529CEA193}"/>
              </a:ext>
            </a:extLst>
          </p:cNvPr>
          <p:cNvSpPr>
            <a:spLocks noGrp="1"/>
          </p:cNvSpPr>
          <p:nvPr>
            <p:ph type="title"/>
          </p:nvPr>
        </p:nvSpPr>
        <p:spPr/>
        <p:txBody>
          <a:bodyPr>
            <a:normAutofit fontScale="90000"/>
          </a:bodyPr>
          <a:lstStyle/>
          <a:p>
            <a:r>
              <a:rPr lang="en-US" dirty="0"/>
              <a:t>Project products achieved so far-</a:t>
            </a:r>
            <a:br>
              <a:rPr lang="en-US" dirty="0"/>
            </a:br>
            <a:endParaRPr lang="LID4096" dirty="0"/>
          </a:p>
        </p:txBody>
      </p:sp>
      <p:sp>
        <p:nvSpPr>
          <p:cNvPr id="6" name="Title 1">
            <a:extLst>
              <a:ext uri="{FF2B5EF4-FFF2-40B4-BE49-F238E27FC236}">
                <a16:creationId xmlns:a16="http://schemas.microsoft.com/office/drawing/2014/main" id="{D347B114-BDEC-1311-2860-9193CB5D9EB0}"/>
              </a:ext>
            </a:extLst>
          </p:cNvPr>
          <p:cNvSpPr txBox="1">
            <a:spLocks/>
          </p:cNvSpPr>
          <p:nvPr/>
        </p:nvSpPr>
        <p:spPr>
          <a:xfrm>
            <a:off x="776417" y="3993962"/>
            <a:ext cx="10796048" cy="162850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2500" dirty="0"/>
              <a:t>Centralized and distributed algorithms- naïve algorithm, Hungarian algorithm</a:t>
            </a:r>
            <a:br>
              <a:rPr lang="en-US" dirty="0"/>
            </a:br>
            <a:endParaRPr lang="LID4096" dirty="0"/>
          </a:p>
        </p:txBody>
      </p:sp>
      <p:sp>
        <p:nvSpPr>
          <p:cNvPr id="9" name="Title 1">
            <a:extLst>
              <a:ext uri="{FF2B5EF4-FFF2-40B4-BE49-F238E27FC236}">
                <a16:creationId xmlns:a16="http://schemas.microsoft.com/office/drawing/2014/main" id="{0807D6E3-15DF-FB19-56F3-CB212105FE8D}"/>
              </a:ext>
            </a:extLst>
          </p:cNvPr>
          <p:cNvSpPr txBox="1">
            <a:spLocks/>
          </p:cNvSpPr>
          <p:nvPr/>
        </p:nvSpPr>
        <p:spPr>
          <a:xfrm>
            <a:off x="908304" y="1927034"/>
            <a:ext cx="10168128" cy="117957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2800" dirty="0"/>
              <a:t>Problem Formulation – The Assignment Problem</a:t>
            </a:r>
            <a:br>
              <a:rPr lang="en-US" sz="2800" dirty="0"/>
            </a:br>
            <a:endParaRPr lang="LID4096" sz="2800" dirty="0"/>
          </a:p>
        </p:txBody>
      </p:sp>
      <p:pic>
        <p:nvPicPr>
          <p:cNvPr id="12" name="Picture 11">
            <a:extLst>
              <a:ext uri="{FF2B5EF4-FFF2-40B4-BE49-F238E27FC236}">
                <a16:creationId xmlns:a16="http://schemas.microsoft.com/office/drawing/2014/main" id="{FEE2D9EF-6D95-124F-3F85-A6368C881DA4}"/>
              </a:ext>
            </a:extLst>
          </p:cNvPr>
          <p:cNvPicPr>
            <a:picLocks noChangeAspect="1"/>
          </p:cNvPicPr>
          <p:nvPr/>
        </p:nvPicPr>
        <p:blipFill>
          <a:blip r:embed="rId2"/>
          <a:stretch>
            <a:fillRect/>
          </a:stretch>
        </p:blipFill>
        <p:spPr>
          <a:xfrm>
            <a:off x="705878" y="2648570"/>
            <a:ext cx="10577818" cy="1438108"/>
          </a:xfrm>
          <a:prstGeom prst="rect">
            <a:avLst/>
          </a:prstGeom>
        </p:spPr>
      </p:pic>
      <p:pic>
        <p:nvPicPr>
          <p:cNvPr id="14" name="Picture 13">
            <a:extLst>
              <a:ext uri="{FF2B5EF4-FFF2-40B4-BE49-F238E27FC236}">
                <a16:creationId xmlns:a16="http://schemas.microsoft.com/office/drawing/2014/main" id="{2856FB76-A6F1-71AB-E301-5CD93AE2D996}"/>
              </a:ext>
            </a:extLst>
          </p:cNvPr>
          <p:cNvPicPr>
            <a:picLocks noChangeAspect="1"/>
          </p:cNvPicPr>
          <p:nvPr/>
        </p:nvPicPr>
        <p:blipFill>
          <a:blip r:embed="rId3"/>
          <a:stretch>
            <a:fillRect/>
          </a:stretch>
        </p:blipFill>
        <p:spPr>
          <a:xfrm>
            <a:off x="1115568" y="5007032"/>
            <a:ext cx="8685352" cy="1628503"/>
          </a:xfrm>
          <a:prstGeom prst="rect">
            <a:avLst/>
          </a:prstGeom>
        </p:spPr>
      </p:pic>
    </p:spTree>
    <p:extLst>
      <p:ext uri="{BB962C8B-B14F-4D97-AF65-F5344CB8AC3E}">
        <p14:creationId xmlns:p14="http://schemas.microsoft.com/office/powerpoint/2010/main" val="3584467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52792-2950-D87E-DE84-E9950D6DECDC}"/>
              </a:ext>
            </a:extLst>
          </p:cNvPr>
          <p:cNvSpPr>
            <a:spLocks noGrp="1"/>
          </p:cNvSpPr>
          <p:nvPr>
            <p:ph type="title"/>
          </p:nvPr>
        </p:nvSpPr>
        <p:spPr>
          <a:xfrm>
            <a:off x="1115568" y="559526"/>
            <a:ext cx="10168128" cy="1179576"/>
          </a:xfrm>
        </p:spPr>
        <p:txBody>
          <a:bodyPr>
            <a:normAutofit/>
          </a:bodyPr>
          <a:lstStyle/>
          <a:p>
            <a:r>
              <a:rPr lang="en-US" dirty="0"/>
              <a:t>Privacy measure </a:t>
            </a:r>
            <a:endParaRPr lang="LID4096" dirty="0"/>
          </a:p>
        </p:txBody>
      </p:sp>
      <p:sp>
        <p:nvSpPr>
          <p:cNvPr id="6" name="Oval 5">
            <a:extLst>
              <a:ext uri="{FF2B5EF4-FFF2-40B4-BE49-F238E27FC236}">
                <a16:creationId xmlns:a16="http://schemas.microsoft.com/office/drawing/2014/main" id="{686E0B4E-C67F-9E20-062F-E0E406026D7E}"/>
              </a:ext>
            </a:extLst>
          </p:cNvPr>
          <p:cNvSpPr/>
          <p:nvPr/>
        </p:nvSpPr>
        <p:spPr>
          <a:xfrm>
            <a:off x="1561882" y="3985917"/>
            <a:ext cx="2117489" cy="210355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 name="TextBox 6">
            <a:extLst>
              <a:ext uri="{FF2B5EF4-FFF2-40B4-BE49-F238E27FC236}">
                <a16:creationId xmlns:a16="http://schemas.microsoft.com/office/drawing/2014/main" id="{ED25007D-0A6B-88CD-0736-39F216209961}"/>
              </a:ext>
            </a:extLst>
          </p:cNvPr>
          <p:cNvSpPr txBox="1"/>
          <p:nvPr/>
        </p:nvSpPr>
        <p:spPr>
          <a:xfrm>
            <a:off x="1561882" y="3475410"/>
            <a:ext cx="2563803" cy="369332"/>
          </a:xfrm>
          <a:prstGeom prst="rect">
            <a:avLst/>
          </a:prstGeom>
          <a:noFill/>
        </p:spPr>
        <p:txBody>
          <a:bodyPr wrap="square" rtlCol="0">
            <a:spAutoFit/>
          </a:bodyPr>
          <a:lstStyle/>
          <a:p>
            <a:r>
              <a:rPr lang="en-US" dirty="0"/>
              <a:t>Location ball noise</a:t>
            </a:r>
            <a:endParaRPr lang="LID4096" dirty="0"/>
          </a:p>
        </p:txBody>
      </p:sp>
      <p:sp>
        <p:nvSpPr>
          <p:cNvPr id="8" name="TextBox 7">
            <a:extLst>
              <a:ext uri="{FF2B5EF4-FFF2-40B4-BE49-F238E27FC236}">
                <a16:creationId xmlns:a16="http://schemas.microsoft.com/office/drawing/2014/main" id="{1E51CEA7-F7FF-B0FB-0EC1-A281F3FDCA9B}"/>
              </a:ext>
            </a:extLst>
          </p:cNvPr>
          <p:cNvSpPr txBox="1"/>
          <p:nvPr/>
        </p:nvSpPr>
        <p:spPr>
          <a:xfrm>
            <a:off x="8898854" y="3418496"/>
            <a:ext cx="2563803" cy="369332"/>
          </a:xfrm>
          <a:prstGeom prst="rect">
            <a:avLst/>
          </a:prstGeom>
          <a:noFill/>
        </p:spPr>
        <p:txBody>
          <a:bodyPr wrap="square" rtlCol="0">
            <a:spAutoFit/>
          </a:bodyPr>
          <a:lstStyle/>
          <a:p>
            <a:r>
              <a:rPr lang="en-US" dirty="0"/>
              <a:t>Distance Noise</a:t>
            </a:r>
            <a:endParaRPr lang="LID4096" dirty="0"/>
          </a:p>
        </p:txBody>
      </p:sp>
      <p:sp>
        <p:nvSpPr>
          <p:cNvPr id="11" name="Circle: Hollow 10">
            <a:extLst>
              <a:ext uri="{FF2B5EF4-FFF2-40B4-BE49-F238E27FC236}">
                <a16:creationId xmlns:a16="http://schemas.microsoft.com/office/drawing/2014/main" id="{5EE59870-9A61-4BAF-F1B7-72C3787959E4}"/>
              </a:ext>
            </a:extLst>
          </p:cNvPr>
          <p:cNvSpPr/>
          <p:nvPr/>
        </p:nvSpPr>
        <p:spPr>
          <a:xfrm>
            <a:off x="8615826" y="4097885"/>
            <a:ext cx="2312995" cy="2261986"/>
          </a:xfrm>
          <a:prstGeom prst="donut">
            <a:avLst>
              <a:gd name="adj" fmla="val 1318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solidFill>
                <a:schemeClr val="tx1"/>
              </a:solidFill>
            </a:endParaRPr>
          </a:p>
        </p:txBody>
      </p:sp>
      <p:pic>
        <p:nvPicPr>
          <p:cNvPr id="14" name="Picture 13">
            <a:extLst>
              <a:ext uri="{FF2B5EF4-FFF2-40B4-BE49-F238E27FC236}">
                <a16:creationId xmlns:a16="http://schemas.microsoft.com/office/drawing/2014/main" id="{C19CB357-09ED-C496-0F09-0178C110E300}"/>
              </a:ext>
            </a:extLst>
          </p:cNvPr>
          <p:cNvPicPr>
            <a:picLocks noChangeAspect="1"/>
          </p:cNvPicPr>
          <p:nvPr/>
        </p:nvPicPr>
        <p:blipFill>
          <a:blip r:embed="rId3"/>
          <a:stretch>
            <a:fillRect/>
          </a:stretch>
        </p:blipFill>
        <p:spPr>
          <a:xfrm>
            <a:off x="4002053" y="5366444"/>
            <a:ext cx="3772426" cy="1143160"/>
          </a:xfrm>
          <a:prstGeom prst="rect">
            <a:avLst/>
          </a:prstGeom>
        </p:spPr>
      </p:pic>
      <p:sp>
        <p:nvSpPr>
          <p:cNvPr id="15" name="Title 1">
            <a:extLst>
              <a:ext uri="{FF2B5EF4-FFF2-40B4-BE49-F238E27FC236}">
                <a16:creationId xmlns:a16="http://schemas.microsoft.com/office/drawing/2014/main" id="{C9ACDFDB-8615-092B-7F5E-81ED06E30790}"/>
              </a:ext>
            </a:extLst>
          </p:cNvPr>
          <p:cNvSpPr txBox="1">
            <a:spLocks/>
          </p:cNvSpPr>
          <p:nvPr/>
        </p:nvSpPr>
        <p:spPr>
          <a:xfrm>
            <a:off x="2023872" y="1491556"/>
            <a:ext cx="10168128" cy="117957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sz="3200" dirty="0"/>
              <a:t>Privacy measure – Differential Entropy</a:t>
            </a:r>
            <a:br>
              <a:rPr lang="en-US" sz="3200" dirty="0"/>
            </a:br>
            <a:endParaRPr lang="LID4096" sz="3200" dirty="0"/>
          </a:p>
        </p:txBody>
      </p:sp>
      <p:pic>
        <p:nvPicPr>
          <p:cNvPr id="16" name="Picture 15">
            <a:extLst>
              <a:ext uri="{FF2B5EF4-FFF2-40B4-BE49-F238E27FC236}">
                <a16:creationId xmlns:a16="http://schemas.microsoft.com/office/drawing/2014/main" id="{2EFE767B-33EB-7C7D-8F1F-D918D6A3E4DD}"/>
              </a:ext>
            </a:extLst>
          </p:cNvPr>
          <p:cNvPicPr>
            <a:picLocks noChangeAspect="1"/>
          </p:cNvPicPr>
          <p:nvPr/>
        </p:nvPicPr>
        <p:blipFill>
          <a:blip r:embed="rId4"/>
          <a:stretch>
            <a:fillRect/>
          </a:stretch>
        </p:blipFill>
        <p:spPr>
          <a:xfrm>
            <a:off x="2795874" y="2313199"/>
            <a:ext cx="4978605" cy="1021036"/>
          </a:xfrm>
          <a:prstGeom prst="rect">
            <a:avLst/>
          </a:prstGeom>
        </p:spPr>
      </p:pic>
    </p:spTree>
    <p:extLst>
      <p:ext uri="{BB962C8B-B14F-4D97-AF65-F5344CB8AC3E}">
        <p14:creationId xmlns:p14="http://schemas.microsoft.com/office/powerpoint/2010/main" val="3093737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52792-2950-D87E-DE84-E9950D6DECDC}"/>
              </a:ext>
            </a:extLst>
          </p:cNvPr>
          <p:cNvSpPr>
            <a:spLocks noGrp="1"/>
          </p:cNvSpPr>
          <p:nvPr>
            <p:ph type="title"/>
          </p:nvPr>
        </p:nvSpPr>
        <p:spPr>
          <a:xfrm>
            <a:off x="1115568" y="559526"/>
            <a:ext cx="10168128" cy="1179576"/>
          </a:xfrm>
        </p:spPr>
        <p:txBody>
          <a:bodyPr>
            <a:normAutofit/>
          </a:bodyPr>
          <a:lstStyle/>
          <a:p>
            <a:r>
              <a:rPr lang="en-US" dirty="0"/>
              <a:t>Simulation results</a:t>
            </a:r>
            <a:endParaRPr lang="LID4096" dirty="0"/>
          </a:p>
        </p:txBody>
      </p:sp>
    </p:spTree>
    <p:extLst>
      <p:ext uri="{BB962C8B-B14F-4D97-AF65-F5344CB8AC3E}">
        <p14:creationId xmlns:p14="http://schemas.microsoft.com/office/powerpoint/2010/main" val="800586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AC363D7F-A5D7-1DFB-8A63-6A5DCD57EDE6}"/>
              </a:ext>
            </a:extLst>
          </p:cNvPr>
          <p:cNvGraphicFramePr>
            <a:graphicFrameLocks noGrp="1"/>
          </p:cNvGraphicFramePr>
          <p:nvPr>
            <p:extLst>
              <p:ext uri="{D42A27DB-BD31-4B8C-83A1-F6EECF244321}">
                <p14:modId xmlns:p14="http://schemas.microsoft.com/office/powerpoint/2010/main" val="3808410702"/>
              </p:ext>
            </p:extLst>
          </p:nvPr>
        </p:nvGraphicFramePr>
        <p:xfrm>
          <a:off x="157842" y="478971"/>
          <a:ext cx="11876316" cy="6234429"/>
        </p:xfrm>
        <a:graphic>
          <a:graphicData uri="http://schemas.openxmlformats.org/drawingml/2006/table">
            <a:tbl>
              <a:tblPr firstRow="1" bandRow="1">
                <a:tableStyleId>{5C22544A-7EE6-4342-B048-85BDC9FD1C3A}</a:tableStyleId>
              </a:tblPr>
              <a:tblGrid>
                <a:gridCol w="4539346">
                  <a:extLst>
                    <a:ext uri="{9D8B030D-6E8A-4147-A177-3AD203B41FA5}">
                      <a16:colId xmlns:a16="http://schemas.microsoft.com/office/drawing/2014/main" val="715513949"/>
                    </a:ext>
                  </a:extLst>
                </a:gridCol>
                <a:gridCol w="1398812">
                  <a:extLst>
                    <a:ext uri="{9D8B030D-6E8A-4147-A177-3AD203B41FA5}">
                      <a16:colId xmlns:a16="http://schemas.microsoft.com/office/drawing/2014/main" val="1000787674"/>
                    </a:ext>
                  </a:extLst>
                </a:gridCol>
                <a:gridCol w="2969079">
                  <a:extLst>
                    <a:ext uri="{9D8B030D-6E8A-4147-A177-3AD203B41FA5}">
                      <a16:colId xmlns:a16="http://schemas.microsoft.com/office/drawing/2014/main" val="3393806167"/>
                    </a:ext>
                  </a:extLst>
                </a:gridCol>
                <a:gridCol w="2969079">
                  <a:extLst>
                    <a:ext uri="{9D8B030D-6E8A-4147-A177-3AD203B41FA5}">
                      <a16:colId xmlns:a16="http://schemas.microsoft.com/office/drawing/2014/main" val="1996515313"/>
                    </a:ext>
                  </a:extLst>
                </a:gridCol>
              </a:tblGrid>
              <a:tr h="356703">
                <a:tc>
                  <a:txBody>
                    <a:bodyPr/>
                    <a:lstStyle/>
                    <a:p>
                      <a:r>
                        <a:rPr lang="en-US" sz="1400" dirty="0"/>
                        <a:t>Milestone</a:t>
                      </a:r>
                      <a:endParaRPr lang="LID4096" sz="1400" dirty="0"/>
                    </a:p>
                  </a:txBody>
                  <a:tcPr/>
                </a:tc>
                <a:tc>
                  <a:txBody>
                    <a:bodyPr/>
                    <a:lstStyle/>
                    <a:p>
                      <a:r>
                        <a:rPr lang="en-US" sz="1400" dirty="0"/>
                        <a:t>Planned delivery date </a:t>
                      </a:r>
                      <a:endParaRPr lang="LID4096" sz="1400" dirty="0"/>
                    </a:p>
                  </a:txBody>
                  <a:tcPr/>
                </a:tc>
                <a:tc>
                  <a:txBody>
                    <a:bodyPr/>
                    <a:lstStyle/>
                    <a:p>
                      <a:r>
                        <a:rPr lang="en-US" sz="1400" dirty="0"/>
                        <a:t>Actual delivery date </a:t>
                      </a:r>
                      <a:endParaRPr lang="LID4096" sz="1400" dirty="0"/>
                    </a:p>
                  </a:txBody>
                  <a:tcPr/>
                </a:tc>
                <a:tc>
                  <a:txBody>
                    <a:bodyPr/>
                    <a:lstStyle/>
                    <a:p>
                      <a:r>
                        <a:rPr lang="en-US" sz="1400" dirty="0"/>
                        <a:t>Remarks</a:t>
                      </a:r>
                      <a:endParaRPr lang="LID4096" sz="1400" dirty="0"/>
                    </a:p>
                  </a:txBody>
                  <a:tcPr/>
                </a:tc>
                <a:extLst>
                  <a:ext uri="{0D108BD9-81ED-4DB2-BD59-A6C34878D82A}">
                    <a16:rowId xmlns:a16="http://schemas.microsoft.com/office/drawing/2014/main" val="2000287662"/>
                  </a:ext>
                </a:extLst>
              </a:tr>
              <a:tr h="509575">
                <a:tc>
                  <a:txBody>
                    <a:bodyPr/>
                    <a:lstStyle/>
                    <a:p>
                      <a:r>
                        <a:rPr lang="en-US" sz="1400" dirty="0"/>
                        <a:t>Mathematical Problem Formulation </a:t>
                      </a:r>
                      <a:endParaRPr lang="LID4096" sz="1400" dirty="0"/>
                    </a:p>
                  </a:txBody>
                  <a:tcPr/>
                </a:tc>
                <a:tc>
                  <a:txBody>
                    <a:bodyPr/>
                    <a:lstStyle/>
                    <a:p>
                      <a:r>
                        <a:rPr lang="en-IL" sz="1400" dirty="0"/>
                        <a:t>25.3.2024</a:t>
                      </a:r>
                      <a:endParaRPr lang="LID4096"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L" sz="1400" dirty="0"/>
                        <a:t>25.3.2024</a:t>
                      </a:r>
                      <a:endParaRPr lang="LID4096" sz="1400" dirty="0"/>
                    </a:p>
                    <a:p>
                      <a:endParaRPr lang="LID4096" sz="1400" dirty="0"/>
                    </a:p>
                  </a:txBody>
                  <a:tcPr/>
                </a:tc>
                <a:tc>
                  <a:txBody>
                    <a:bodyPr/>
                    <a:lstStyle/>
                    <a:p>
                      <a:r>
                        <a:rPr lang="en-US" sz="1400" dirty="0"/>
                        <a:t>-</a:t>
                      </a:r>
                      <a:endParaRPr lang="LID4096" sz="1400" dirty="0"/>
                    </a:p>
                  </a:txBody>
                  <a:tcPr/>
                </a:tc>
                <a:extLst>
                  <a:ext uri="{0D108BD9-81ED-4DB2-BD59-A6C34878D82A}">
                    <a16:rowId xmlns:a16="http://schemas.microsoft.com/office/drawing/2014/main" val="3692048186"/>
                  </a:ext>
                </a:extLst>
              </a:tr>
              <a:tr h="491539">
                <a:tc>
                  <a:txBody>
                    <a:bodyPr/>
                    <a:lstStyle/>
                    <a:p>
                      <a:r>
                        <a:rPr lang="en-US" sz="1400" dirty="0"/>
                        <a:t>Basic Simulation Software implementation </a:t>
                      </a:r>
                      <a:endParaRPr lang="LID4096" sz="1400" dirty="0"/>
                    </a:p>
                  </a:txBody>
                  <a:tcPr/>
                </a:tc>
                <a:tc>
                  <a:txBody>
                    <a:bodyPr/>
                    <a:lstStyle/>
                    <a:p>
                      <a:r>
                        <a:rPr lang="en-IL" sz="1400" dirty="0"/>
                        <a:t>25.3.2024</a:t>
                      </a:r>
                      <a:endParaRPr lang="LID4096" sz="1400" dirty="0"/>
                    </a:p>
                  </a:txBody>
                  <a:tcPr/>
                </a:tc>
                <a:tc>
                  <a:txBody>
                    <a:bodyPr/>
                    <a:lstStyle/>
                    <a:p>
                      <a:r>
                        <a:rPr lang="en-IL" sz="1400" dirty="0"/>
                        <a:t>25.3.2024</a:t>
                      </a:r>
                      <a:endParaRPr lang="LID4096" sz="1400" dirty="0"/>
                    </a:p>
                  </a:txBody>
                  <a:tcPr/>
                </a:tc>
                <a:tc>
                  <a:txBody>
                    <a:bodyPr/>
                    <a:lstStyle/>
                    <a:p>
                      <a:r>
                        <a:rPr lang="en-US" sz="1400" dirty="0"/>
                        <a:t>-</a:t>
                      </a:r>
                      <a:endParaRPr lang="LID4096" sz="1400" dirty="0"/>
                    </a:p>
                  </a:txBody>
                  <a:tcPr/>
                </a:tc>
                <a:extLst>
                  <a:ext uri="{0D108BD9-81ED-4DB2-BD59-A6C34878D82A}">
                    <a16:rowId xmlns:a16="http://schemas.microsoft.com/office/drawing/2014/main" val="192529025"/>
                  </a:ext>
                </a:extLst>
              </a:tr>
              <a:tr h="491539">
                <a:tc>
                  <a:txBody>
                    <a:bodyPr/>
                    <a:lstStyle/>
                    <a:p>
                      <a:r>
                        <a:rPr lang="en-US" sz="1400" dirty="0"/>
                        <a:t>. Literature Review Completion </a:t>
                      </a:r>
                      <a:endParaRPr lang="LID4096"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L" sz="1400" dirty="0"/>
                        <a:t>25.3.2024</a:t>
                      </a:r>
                      <a:endParaRPr lang="LID4096" sz="1400" dirty="0"/>
                    </a:p>
                    <a:p>
                      <a:endParaRPr lang="LID4096"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L" sz="1400" dirty="0"/>
                        <a:t>25.3.2024</a:t>
                      </a:r>
                      <a:endParaRPr lang="LID4096" sz="1400" dirty="0"/>
                    </a:p>
                    <a:p>
                      <a:endParaRPr lang="LID4096" sz="1400" dirty="0"/>
                    </a:p>
                  </a:txBody>
                  <a:tcPr/>
                </a:tc>
                <a:tc>
                  <a:txBody>
                    <a:bodyPr/>
                    <a:lstStyle/>
                    <a:p>
                      <a:r>
                        <a:rPr lang="en-US" sz="1400" dirty="0"/>
                        <a:t>-</a:t>
                      </a:r>
                      <a:endParaRPr lang="LID4096" sz="1400" dirty="0"/>
                    </a:p>
                  </a:txBody>
                  <a:tcPr/>
                </a:tc>
                <a:extLst>
                  <a:ext uri="{0D108BD9-81ED-4DB2-BD59-A6C34878D82A}">
                    <a16:rowId xmlns:a16="http://schemas.microsoft.com/office/drawing/2014/main" val="312253678"/>
                  </a:ext>
                </a:extLst>
              </a:tr>
              <a:tr h="341753">
                <a:tc>
                  <a:txBody>
                    <a:bodyPr/>
                    <a:lstStyle/>
                    <a:p>
                      <a:r>
                        <a:rPr lang="en-US" sz="1400" dirty="0"/>
                        <a:t>Algorithm development</a:t>
                      </a:r>
                      <a:endParaRPr lang="LID4096" sz="1400" dirty="0"/>
                    </a:p>
                  </a:txBody>
                  <a:tcPr/>
                </a:tc>
                <a:tc>
                  <a:txBody>
                    <a:bodyPr/>
                    <a:lstStyle/>
                    <a:p>
                      <a:r>
                        <a:rPr lang="en-IL" sz="1400" dirty="0"/>
                        <a:t>25.4.2024</a:t>
                      </a:r>
                      <a:endParaRPr lang="LID4096" sz="1400" dirty="0"/>
                    </a:p>
                  </a:txBody>
                  <a:tcPr/>
                </a:tc>
                <a:tc>
                  <a:txBody>
                    <a:bodyPr/>
                    <a:lstStyle/>
                    <a:p>
                      <a:r>
                        <a:rPr lang="en-US" sz="1400" dirty="0"/>
                        <a:t>10</a:t>
                      </a:r>
                      <a:r>
                        <a:rPr lang="en-IL" sz="1400" dirty="0"/>
                        <a:t>.4.2024</a:t>
                      </a:r>
                      <a:endParaRPr lang="LID4096" sz="1400" dirty="0"/>
                    </a:p>
                  </a:txBody>
                  <a:tcPr/>
                </a:tc>
                <a:tc>
                  <a:txBody>
                    <a:bodyPr/>
                    <a:lstStyle/>
                    <a:p>
                      <a:endParaRPr lang="LID4096" sz="1400" dirty="0"/>
                    </a:p>
                  </a:txBody>
                  <a:tcPr/>
                </a:tc>
                <a:extLst>
                  <a:ext uri="{0D108BD9-81ED-4DB2-BD59-A6C34878D82A}">
                    <a16:rowId xmlns:a16="http://schemas.microsoft.com/office/drawing/2014/main" val="276404423"/>
                  </a:ext>
                </a:extLst>
              </a:tr>
              <a:tr h="702199">
                <a:tc>
                  <a:txBody>
                    <a:bodyPr/>
                    <a:lstStyle/>
                    <a:p>
                      <a:r>
                        <a:rPr lang="en-US" sz="1400" dirty="0"/>
                        <a:t>Evaluation of centralized algorithm vs distributive algorithm </a:t>
                      </a:r>
                      <a:endParaRPr lang="LID4096" sz="1400" dirty="0"/>
                    </a:p>
                  </a:txBody>
                  <a:tcPr/>
                </a:tc>
                <a:tc>
                  <a:txBody>
                    <a:bodyPr/>
                    <a:lstStyle/>
                    <a:p>
                      <a:r>
                        <a:rPr lang="en-IL" sz="1400" dirty="0"/>
                        <a:t>25.4.2024</a:t>
                      </a:r>
                      <a:endParaRPr lang="LID4096" sz="1400" dirty="0"/>
                    </a:p>
                  </a:txBody>
                  <a:tcPr/>
                </a:tc>
                <a:tc>
                  <a:txBody>
                    <a:bodyPr/>
                    <a:lstStyle/>
                    <a:p>
                      <a:r>
                        <a:rPr lang="en-US" sz="1400" dirty="0"/>
                        <a:t>10</a:t>
                      </a:r>
                      <a:r>
                        <a:rPr lang="en-IL" sz="1400" dirty="0"/>
                        <a:t>.4.2024</a:t>
                      </a:r>
                      <a:endParaRPr lang="LID4096" sz="1400" dirty="0"/>
                    </a:p>
                  </a:txBody>
                  <a:tcPr/>
                </a:tc>
                <a:tc>
                  <a:txBody>
                    <a:bodyPr/>
                    <a:lstStyle/>
                    <a:p>
                      <a:endParaRPr lang="LID4096" sz="1400" dirty="0"/>
                    </a:p>
                  </a:txBody>
                  <a:tcPr/>
                </a:tc>
                <a:extLst>
                  <a:ext uri="{0D108BD9-81ED-4DB2-BD59-A6C34878D82A}">
                    <a16:rowId xmlns:a16="http://schemas.microsoft.com/office/drawing/2014/main" val="4112486222"/>
                  </a:ext>
                </a:extLst>
              </a:tr>
              <a:tr h="491539">
                <a:tc>
                  <a:txBody>
                    <a:bodyPr/>
                    <a:lstStyle/>
                    <a:p>
                      <a:r>
                        <a:rPr lang="en-US" sz="1400" dirty="0"/>
                        <a:t>Real world data collection </a:t>
                      </a:r>
                      <a:endParaRPr lang="LID4096" sz="1400" dirty="0"/>
                    </a:p>
                  </a:txBody>
                  <a:tcPr/>
                </a:tc>
                <a:tc>
                  <a:txBody>
                    <a:bodyPr/>
                    <a:lstStyle/>
                    <a:p>
                      <a:r>
                        <a:rPr lang="en-IL" sz="1400" dirty="0"/>
                        <a:t>27.6.2024</a:t>
                      </a:r>
                      <a:endParaRPr lang="LID4096"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10</a:t>
                      </a:r>
                      <a:r>
                        <a:rPr lang="en-IL" sz="1400" dirty="0"/>
                        <a:t>.4.2024</a:t>
                      </a:r>
                      <a:endParaRPr lang="LID4096" sz="1400" dirty="0"/>
                    </a:p>
                    <a:p>
                      <a:endParaRPr lang="LID4096" sz="1400" dirty="0"/>
                    </a:p>
                  </a:txBody>
                  <a:tcPr/>
                </a:tc>
                <a:tc>
                  <a:txBody>
                    <a:bodyPr/>
                    <a:lstStyle/>
                    <a:p>
                      <a:endParaRPr lang="LID4096" sz="1400" dirty="0"/>
                    </a:p>
                  </a:txBody>
                  <a:tcPr/>
                </a:tc>
                <a:extLst>
                  <a:ext uri="{0D108BD9-81ED-4DB2-BD59-A6C34878D82A}">
                    <a16:rowId xmlns:a16="http://schemas.microsoft.com/office/drawing/2014/main" val="1577478668"/>
                  </a:ext>
                </a:extLst>
              </a:tr>
              <a:tr h="491539">
                <a:tc>
                  <a:txBody>
                    <a:bodyPr/>
                    <a:lstStyle/>
                    <a:p>
                      <a:r>
                        <a:rPr lang="en-US" sz="1400" dirty="0"/>
                        <a:t>Time domain expansion </a:t>
                      </a:r>
                      <a:endParaRPr lang="LID4096"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L" sz="1400" dirty="0"/>
                        <a:t>27.6.2024</a:t>
                      </a:r>
                      <a:endParaRPr lang="LID4096" sz="1400" dirty="0"/>
                    </a:p>
                    <a:p>
                      <a:endParaRPr lang="LID4096" sz="1400" dirty="0"/>
                    </a:p>
                  </a:txBody>
                  <a:tcPr/>
                </a:tc>
                <a:tc>
                  <a:txBody>
                    <a:bodyPr/>
                    <a:lstStyle/>
                    <a:p>
                      <a:endParaRPr lang="LID4096" sz="1400" dirty="0"/>
                    </a:p>
                  </a:txBody>
                  <a:tcPr/>
                </a:tc>
                <a:tc>
                  <a:txBody>
                    <a:bodyPr/>
                    <a:lstStyle/>
                    <a:p>
                      <a:r>
                        <a:rPr lang="en-US" sz="1400" dirty="0"/>
                        <a:t>We decided to not continue in this direction</a:t>
                      </a:r>
                      <a:endParaRPr lang="LID4096" sz="1400" dirty="0"/>
                    </a:p>
                  </a:txBody>
                  <a:tcPr/>
                </a:tc>
                <a:extLst>
                  <a:ext uri="{0D108BD9-81ED-4DB2-BD59-A6C34878D82A}">
                    <a16:rowId xmlns:a16="http://schemas.microsoft.com/office/drawing/2014/main" val="3729391734"/>
                  </a:ext>
                </a:extLst>
              </a:tr>
              <a:tr h="294908">
                <a:tc>
                  <a:txBody>
                    <a:bodyPr/>
                    <a:lstStyle/>
                    <a:p>
                      <a:r>
                        <a:rPr lang="en-US" sz="1400" dirty="0"/>
                        <a:t>Privacy assessment report</a:t>
                      </a:r>
                      <a:endParaRPr lang="LID4096" sz="1400" dirty="0"/>
                    </a:p>
                  </a:txBody>
                  <a:tcPr/>
                </a:tc>
                <a:tc>
                  <a:txBody>
                    <a:bodyPr/>
                    <a:lstStyle/>
                    <a:p>
                      <a:r>
                        <a:rPr lang="en-IL" sz="1400" dirty="0"/>
                        <a:t>5.7.2024</a:t>
                      </a:r>
                      <a:endParaRPr lang="LID4096" sz="1400" dirty="0"/>
                    </a:p>
                  </a:txBody>
                  <a:tcPr/>
                </a:tc>
                <a:tc>
                  <a:txBody>
                    <a:bodyPr/>
                    <a:lstStyle/>
                    <a:p>
                      <a:r>
                        <a:rPr lang="en-IL" sz="1400" dirty="0"/>
                        <a:t>5.7.2024</a:t>
                      </a:r>
                      <a:endParaRPr lang="LID4096" sz="1400" dirty="0"/>
                    </a:p>
                  </a:txBody>
                  <a:tcPr/>
                </a:tc>
                <a:tc>
                  <a:txBody>
                    <a:bodyPr/>
                    <a:lstStyle/>
                    <a:p>
                      <a:endParaRPr lang="LID4096" sz="1400"/>
                    </a:p>
                  </a:txBody>
                  <a:tcPr/>
                </a:tc>
                <a:extLst>
                  <a:ext uri="{0D108BD9-81ED-4DB2-BD59-A6C34878D82A}">
                    <a16:rowId xmlns:a16="http://schemas.microsoft.com/office/drawing/2014/main" val="4177152094"/>
                  </a:ext>
                </a:extLst>
              </a:tr>
              <a:tr h="294908">
                <a:tc>
                  <a:txBody>
                    <a:bodyPr/>
                    <a:lstStyle/>
                    <a:p>
                      <a:r>
                        <a:rPr lang="en-US" sz="1400" dirty="0"/>
                        <a:t>Full simulation software release </a:t>
                      </a:r>
                      <a:endParaRPr lang="LID4096" sz="1400" dirty="0"/>
                    </a:p>
                  </a:txBody>
                  <a:tcPr/>
                </a:tc>
                <a:tc>
                  <a:txBody>
                    <a:bodyPr/>
                    <a:lstStyle/>
                    <a:p>
                      <a:r>
                        <a:rPr lang="en-IL" sz="1400" dirty="0"/>
                        <a:t>5.7.2024</a:t>
                      </a:r>
                      <a:endParaRPr lang="LID4096" sz="1400" dirty="0"/>
                    </a:p>
                  </a:txBody>
                  <a:tcPr/>
                </a:tc>
                <a:tc>
                  <a:txBody>
                    <a:bodyPr/>
                    <a:lstStyle/>
                    <a:p>
                      <a:r>
                        <a:rPr lang="en-IL" sz="1400" dirty="0"/>
                        <a:t>5.7.2024</a:t>
                      </a:r>
                      <a:endParaRPr lang="LID4096" sz="1400" dirty="0"/>
                    </a:p>
                  </a:txBody>
                  <a:tcPr/>
                </a:tc>
                <a:tc>
                  <a:txBody>
                    <a:bodyPr/>
                    <a:lstStyle/>
                    <a:p>
                      <a:endParaRPr lang="LID4096" sz="1400"/>
                    </a:p>
                  </a:txBody>
                  <a:tcPr/>
                </a:tc>
                <a:extLst>
                  <a:ext uri="{0D108BD9-81ED-4DB2-BD59-A6C34878D82A}">
                    <a16:rowId xmlns:a16="http://schemas.microsoft.com/office/drawing/2014/main" val="945305463"/>
                  </a:ext>
                </a:extLst>
              </a:tr>
              <a:tr h="491539">
                <a:tc>
                  <a:txBody>
                    <a:bodyPr/>
                    <a:lstStyle/>
                    <a:p>
                      <a:r>
                        <a:rPr lang="en-US" sz="1400" dirty="0"/>
                        <a:t>Poster Submission and finishing the work</a:t>
                      </a:r>
                      <a:endParaRPr lang="LID4096" sz="1400" dirty="0"/>
                    </a:p>
                  </a:txBody>
                  <a:tcPr/>
                </a:tc>
                <a:tc>
                  <a:txBody>
                    <a:bodyPr/>
                    <a:lstStyle/>
                    <a:p>
                      <a:r>
                        <a:rPr lang="en-IL" sz="1400" dirty="0"/>
                        <a:t>14.7.2024</a:t>
                      </a:r>
                      <a:endParaRPr lang="LID4096" sz="1400" dirty="0"/>
                    </a:p>
                  </a:txBody>
                  <a:tcPr/>
                </a:tc>
                <a:tc>
                  <a:txBody>
                    <a:bodyPr/>
                    <a:lstStyle/>
                    <a:p>
                      <a:r>
                        <a:rPr lang="en-IL" sz="1400" dirty="0"/>
                        <a:t>14.7.2024</a:t>
                      </a:r>
                      <a:endParaRPr lang="LID4096" sz="1400" dirty="0"/>
                    </a:p>
                  </a:txBody>
                  <a:tcPr/>
                </a:tc>
                <a:tc>
                  <a:txBody>
                    <a:bodyPr/>
                    <a:lstStyle/>
                    <a:p>
                      <a:endParaRPr lang="LID4096" sz="1400" dirty="0"/>
                    </a:p>
                  </a:txBody>
                  <a:tcPr/>
                </a:tc>
                <a:extLst>
                  <a:ext uri="{0D108BD9-81ED-4DB2-BD59-A6C34878D82A}">
                    <a16:rowId xmlns:a16="http://schemas.microsoft.com/office/drawing/2014/main" val="2046726039"/>
                  </a:ext>
                </a:extLst>
              </a:tr>
              <a:tr h="294908">
                <a:tc>
                  <a:txBody>
                    <a:bodyPr/>
                    <a:lstStyle/>
                    <a:p>
                      <a:r>
                        <a:rPr lang="en-US" sz="1400" dirty="0"/>
                        <a:t>Future work roadmap</a:t>
                      </a:r>
                      <a:endParaRPr lang="LID4096" sz="1400" dirty="0"/>
                    </a:p>
                  </a:txBody>
                  <a:tcPr/>
                </a:tc>
                <a:tc>
                  <a:txBody>
                    <a:bodyPr/>
                    <a:lstStyle/>
                    <a:p>
                      <a:r>
                        <a:rPr lang="en-IL" sz="1400" dirty="0"/>
                        <a:t>12.8.2024</a:t>
                      </a:r>
                      <a:endParaRPr lang="LID4096" sz="1400" dirty="0"/>
                    </a:p>
                  </a:txBody>
                  <a:tcPr/>
                </a:tc>
                <a:tc>
                  <a:txBody>
                    <a:bodyPr/>
                    <a:lstStyle/>
                    <a:p>
                      <a:r>
                        <a:rPr lang="en-IL" sz="1400" dirty="0"/>
                        <a:t>12.8.2024</a:t>
                      </a:r>
                      <a:endParaRPr lang="LID4096" sz="1400" dirty="0"/>
                    </a:p>
                  </a:txBody>
                  <a:tcPr/>
                </a:tc>
                <a:tc>
                  <a:txBody>
                    <a:bodyPr/>
                    <a:lstStyle/>
                    <a:p>
                      <a:endParaRPr lang="LID4096" sz="1400" dirty="0"/>
                    </a:p>
                  </a:txBody>
                  <a:tcPr/>
                </a:tc>
                <a:extLst>
                  <a:ext uri="{0D108BD9-81ED-4DB2-BD59-A6C34878D82A}">
                    <a16:rowId xmlns:a16="http://schemas.microsoft.com/office/drawing/2014/main" val="899388772"/>
                  </a:ext>
                </a:extLst>
              </a:tr>
              <a:tr h="702199">
                <a:tc>
                  <a:txBody>
                    <a:bodyPr/>
                    <a:lstStyle/>
                    <a:p>
                      <a:endParaRPr lang="en-US" sz="1400" dirty="0"/>
                    </a:p>
                    <a:p>
                      <a:r>
                        <a:rPr lang="en-US" sz="1400" dirty="0"/>
                        <a:t>Final deliverables submission</a:t>
                      </a:r>
                      <a:endParaRPr lang="LID4096" sz="1400" dirty="0"/>
                    </a:p>
                  </a:txBody>
                  <a:tcPr/>
                </a:tc>
                <a:tc>
                  <a:txBody>
                    <a:bodyPr/>
                    <a:lstStyle/>
                    <a:p>
                      <a:r>
                        <a:rPr lang="en-IL" sz="1400" dirty="0"/>
                        <a:t>12.8.2024</a:t>
                      </a:r>
                      <a:endParaRPr lang="LID4096" sz="1400" dirty="0"/>
                    </a:p>
                  </a:txBody>
                  <a:tcPr/>
                </a:tc>
                <a:tc>
                  <a:txBody>
                    <a:bodyPr/>
                    <a:lstStyle/>
                    <a:p>
                      <a:r>
                        <a:rPr lang="en-IL" sz="1400" dirty="0"/>
                        <a:t>12.8.2024</a:t>
                      </a:r>
                      <a:endParaRPr lang="LID4096" sz="1400" dirty="0"/>
                    </a:p>
                  </a:txBody>
                  <a:tcPr/>
                </a:tc>
                <a:tc>
                  <a:txBody>
                    <a:bodyPr/>
                    <a:lstStyle/>
                    <a:p>
                      <a:endParaRPr lang="LID4096" sz="1400" dirty="0"/>
                    </a:p>
                  </a:txBody>
                  <a:tcPr/>
                </a:tc>
                <a:extLst>
                  <a:ext uri="{0D108BD9-81ED-4DB2-BD59-A6C34878D82A}">
                    <a16:rowId xmlns:a16="http://schemas.microsoft.com/office/drawing/2014/main" val="3199339172"/>
                  </a:ext>
                </a:extLst>
              </a:tr>
            </a:tbl>
          </a:graphicData>
        </a:graphic>
      </p:graphicFrame>
    </p:spTree>
    <p:extLst>
      <p:ext uri="{BB962C8B-B14F-4D97-AF65-F5344CB8AC3E}">
        <p14:creationId xmlns:p14="http://schemas.microsoft.com/office/powerpoint/2010/main" val="2526849652"/>
      </p:ext>
    </p:extLst>
  </p:cSld>
  <p:clrMapOvr>
    <a:masterClrMapping/>
  </p:clrMapOvr>
</p:sld>
</file>

<file path=ppt/theme/theme1.xml><?xml version="1.0" encoding="utf-8"?>
<a:theme xmlns:a="http://schemas.openxmlformats.org/drawingml/2006/main" name="AccentBox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7612</TotalTime>
  <Words>391</Words>
  <Application>Microsoft Office PowerPoint</Application>
  <PresentationFormat>Widescreen</PresentationFormat>
  <Paragraphs>87</Paragraphs>
  <Slides>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Arial</vt:lpstr>
      <vt:lpstr>Avenir Next LT Pro</vt:lpstr>
      <vt:lpstr>Calibri</vt:lpstr>
      <vt:lpstr>AccentBoxVTI</vt:lpstr>
      <vt:lpstr>A research project on privacy of distributed algorithms</vt:lpstr>
      <vt:lpstr>Project Topic – Private ride sharing</vt:lpstr>
      <vt:lpstr>Project key points</vt:lpstr>
      <vt:lpstr>Project  Requirements and Deliverables</vt:lpstr>
      <vt:lpstr>Updated and elaborated block diagram</vt:lpstr>
      <vt:lpstr>Project products achieved so far- </vt:lpstr>
      <vt:lpstr>Privacy measure </vt:lpstr>
      <vt:lpstr>Simulation 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Yaffe</dc:creator>
  <cp:lastModifiedBy>Jonathan Yaffe</cp:lastModifiedBy>
  <cp:revision>8</cp:revision>
  <dcterms:created xsi:type="dcterms:W3CDTF">2024-04-29T15:49:22Z</dcterms:created>
  <dcterms:modified xsi:type="dcterms:W3CDTF">2024-05-13T15:07:37Z</dcterms:modified>
</cp:coreProperties>
</file>