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1"/>
  </p:notesMasterIdLst>
  <p:handoutMasterIdLst>
    <p:handoutMasterId r:id="rId12"/>
  </p:handoutMasterIdLst>
  <p:sldIdLst>
    <p:sldId id="256" r:id="rId2"/>
    <p:sldId id="257" r:id="rId3"/>
    <p:sldId id="258" r:id="rId4"/>
    <p:sldId id="259" r:id="rId5"/>
    <p:sldId id="260" r:id="rId6"/>
    <p:sldId id="262" r:id="rId7"/>
    <p:sldId id="266" r:id="rId8"/>
    <p:sldId id="264" r:id="rId9"/>
    <p:sldId id="265" r:id="rId10"/>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888" autoAdjust="0"/>
  </p:normalViewPr>
  <p:slideViewPr>
    <p:cSldViewPr snapToGrid="0">
      <p:cViewPr varScale="1">
        <p:scale>
          <a:sx n="59" d="100"/>
          <a:sy n="59" d="100"/>
        </p:scale>
        <p:origin x="964" y="44"/>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046BA4-294C-1D4C-C56B-140C10EFBD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a:extLst>
              <a:ext uri="{FF2B5EF4-FFF2-40B4-BE49-F238E27FC236}">
                <a16:creationId xmlns:a16="http://schemas.microsoft.com/office/drawing/2014/main" id="{DE7B8D91-EA48-BB97-48FF-6C7544C6E0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C5F975-0AB6-4CF7-9890-DB5E3F94D873}" type="datetimeFigureOut">
              <a:rPr lang="LID4096" smtClean="0"/>
              <a:t>05/16/2024</a:t>
            </a:fld>
            <a:endParaRPr lang="LID4096"/>
          </a:p>
        </p:txBody>
      </p:sp>
      <p:sp>
        <p:nvSpPr>
          <p:cNvPr id="4" name="Footer Placeholder 3">
            <a:extLst>
              <a:ext uri="{FF2B5EF4-FFF2-40B4-BE49-F238E27FC236}">
                <a16:creationId xmlns:a16="http://schemas.microsoft.com/office/drawing/2014/main" id="{F6CD6AF8-E563-B073-1B7F-DFF398D77C9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Project Delivarables</a:t>
            </a:r>
            <a:endParaRPr lang="LID4096"/>
          </a:p>
        </p:txBody>
      </p:sp>
      <p:sp>
        <p:nvSpPr>
          <p:cNvPr id="5" name="Slide Number Placeholder 4">
            <a:extLst>
              <a:ext uri="{FF2B5EF4-FFF2-40B4-BE49-F238E27FC236}">
                <a16:creationId xmlns:a16="http://schemas.microsoft.com/office/drawing/2014/main" id="{E04D81F4-B5F1-3D5B-A13A-7A431B9682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BAFAA2-8F39-4614-8D1B-C02B8A277DF8}" type="slidenum">
              <a:rPr lang="LID4096" smtClean="0"/>
              <a:t>‹#›</a:t>
            </a:fld>
            <a:endParaRPr lang="LID4096"/>
          </a:p>
        </p:txBody>
      </p:sp>
    </p:spTree>
    <p:extLst>
      <p:ext uri="{BB962C8B-B14F-4D97-AF65-F5344CB8AC3E}">
        <p14:creationId xmlns:p14="http://schemas.microsoft.com/office/powerpoint/2010/main" val="181317377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7EAF2-B178-4B57-B077-F3F466FF4CB4}" type="datetimeFigureOut">
              <a:rPr lang="LID4096" smtClean="0"/>
              <a:t>05/16/2024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Project Delivarables</a:t>
            </a:r>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16E2B-0413-48EB-94F9-08BF696959A7}" type="slidenum">
              <a:rPr lang="LID4096" smtClean="0"/>
              <a:t>‹#›</a:t>
            </a:fld>
            <a:endParaRPr lang="LID4096"/>
          </a:p>
        </p:txBody>
      </p:sp>
    </p:spTree>
    <p:extLst>
      <p:ext uri="{BB962C8B-B14F-4D97-AF65-F5344CB8AC3E}">
        <p14:creationId xmlns:p14="http://schemas.microsoft.com/office/powerpoint/2010/main" val="204766654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F2F16E2B-0413-48EB-94F9-08BF696959A7}" type="slidenum">
              <a:rPr lang="LID4096" smtClean="0"/>
              <a:t>1</a:t>
            </a:fld>
            <a:endParaRPr lang="LID4096"/>
          </a:p>
        </p:txBody>
      </p:sp>
      <p:sp>
        <p:nvSpPr>
          <p:cNvPr id="5" name="Footer Placeholder 4">
            <a:extLst>
              <a:ext uri="{FF2B5EF4-FFF2-40B4-BE49-F238E27FC236}">
                <a16:creationId xmlns:a16="http://schemas.microsoft.com/office/drawing/2014/main" id="{D4C599F2-7789-13CF-9070-41E9D4E6E365}"/>
              </a:ext>
            </a:extLst>
          </p:cNvPr>
          <p:cNvSpPr>
            <a:spLocks noGrp="1"/>
          </p:cNvSpPr>
          <p:nvPr>
            <p:ph type="ftr" sz="quarter" idx="4"/>
          </p:nvPr>
        </p:nvSpPr>
        <p:spPr/>
        <p:txBody>
          <a:bodyPr/>
          <a:lstStyle/>
          <a:p>
            <a:r>
              <a:rPr lang="en-US"/>
              <a:t>Project Delivarables</a:t>
            </a:r>
            <a:endParaRPr lang="LID4096"/>
          </a:p>
        </p:txBody>
      </p:sp>
    </p:spTree>
    <p:extLst>
      <p:ext uri="{BB962C8B-B14F-4D97-AF65-F5344CB8AC3E}">
        <p14:creationId xmlns:p14="http://schemas.microsoft.com/office/powerpoint/2010/main" val="3537116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j-lt"/>
                <a:ea typeface="+mj-ea"/>
                <a:cs typeface="+mj-cs"/>
              </a:rPr>
              <a:t>About ride sharing - </a:t>
            </a:r>
            <a:br>
              <a:rPr lang="en-US" sz="1000" dirty="0"/>
            </a:br>
            <a:r>
              <a:rPr lang="en-US" sz="1200" dirty="0">
                <a:latin typeface="+mj-lt"/>
                <a:ea typeface="+mj-ea"/>
                <a:cs typeface="+mj-cs"/>
              </a:rPr>
              <a:t>Ride-sharing is a service that allows individuals to book shared rides via mobile apps, transforming urban mobility by providing cost-effective and convenient transportation alternatives. This model not only reduces traffic congestion and emissions but also offers increased accessibility, particularly benefiting those who may not own a vehicle or are unable to drive.</a:t>
            </a:r>
            <a:endParaRPr lang="LID4096" sz="1200" dirty="0">
              <a:latin typeface="+mj-lt"/>
              <a:ea typeface="+mj-ea"/>
              <a:cs typeface="+mj-cs"/>
            </a:endParaRPr>
          </a:p>
          <a:p>
            <a:endParaRPr lang="LID4096" dirty="0"/>
          </a:p>
        </p:txBody>
      </p:sp>
      <p:sp>
        <p:nvSpPr>
          <p:cNvPr id="4" name="Slide Number Placeholder 3"/>
          <p:cNvSpPr>
            <a:spLocks noGrp="1"/>
          </p:cNvSpPr>
          <p:nvPr>
            <p:ph type="sldNum" sz="quarter" idx="5"/>
          </p:nvPr>
        </p:nvSpPr>
        <p:spPr/>
        <p:txBody>
          <a:bodyPr/>
          <a:lstStyle/>
          <a:p>
            <a:fld id="{F2F16E2B-0413-48EB-94F9-08BF696959A7}" type="slidenum">
              <a:rPr lang="LID4096" smtClean="0"/>
              <a:t>2</a:t>
            </a:fld>
            <a:endParaRPr lang="LID4096"/>
          </a:p>
        </p:txBody>
      </p:sp>
      <p:sp>
        <p:nvSpPr>
          <p:cNvPr id="5" name="Footer Placeholder 4">
            <a:extLst>
              <a:ext uri="{FF2B5EF4-FFF2-40B4-BE49-F238E27FC236}">
                <a16:creationId xmlns:a16="http://schemas.microsoft.com/office/drawing/2014/main" id="{8163204C-9B02-A610-C898-0628156B8808}"/>
              </a:ext>
            </a:extLst>
          </p:cNvPr>
          <p:cNvSpPr>
            <a:spLocks noGrp="1"/>
          </p:cNvSpPr>
          <p:nvPr>
            <p:ph type="ftr" sz="quarter" idx="4"/>
          </p:nvPr>
        </p:nvSpPr>
        <p:spPr/>
        <p:txBody>
          <a:bodyPr/>
          <a:lstStyle/>
          <a:p>
            <a:r>
              <a:rPr lang="en-US"/>
              <a:t>Project Delivarables</a:t>
            </a:r>
            <a:endParaRPr lang="LID4096"/>
          </a:p>
        </p:txBody>
      </p:sp>
    </p:spTree>
    <p:extLst>
      <p:ext uri="{BB962C8B-B14F-4D97-AF65-F5344CB8AC3E}">
        <p14:creationId xmlns:p14="http://schemas.microsoft.com/office/powerpoint/2010/main" val="75789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Footer Placeholder 3"/>
          <p:cNvSpPr>
            <a:spLocks noGrp="1"/>
          </p:cNvSpPr>
          <p:nvPr>
            <p:ph type="ftr" sz="quarter" idx="4"/>
          </p:nvPr>
        </p:nvSpPr>
        <p:spPr/>
        <p:txBody>
          <a:bodyPr/>
          <a:lstStyle/>
          <a:p>
            <a:r>
              <a:rPr lang="en-US"/>
              <a:t>Project Delivarables</a:t>
            </a:r>
            <a:endParaRPr lang="LID4096"/>
          </a:p>
        </p:txBody>
      </p:sp>
      <p:sp>
        <p:nvSpPr>
          <p:cNvPr id="5" name="Slide Number Placeholder 4"/>
          <p:cNvSpPr>
            <a:spLocks noGrp="1"/>
          </p:cNvSpPr>
          <p:nvPr>
            <p:ph type="sldNum" sz="quarter" idx="5"/>
          </p:nvPr>
        </p:nvSpPr>
        <p:spPr/>
        <p:txBody>
          <a:bodyPr/>
          <a:lstStyle/>
          <a:p>
            <a:fld id="{F2F16E2B-0413-48EB-94F9-08BF696959A7}" type="slidenum">
              <a:rPr lang="LID4096" smtClean="0"/>
              <a:t>3</a:t>
            </a:fld>
            <a:endParaRPr lang="LID4096"/>
          </a:p>
        </p:txBody>
      </p:sp>
    </p:spTree>
    <p:extLst>
      <p:ext uri="{BB962C8B-B14F-4D97-AF65-F5344CB8AC3E}">
        <p14:creationId xmlns:p14="http://schemas.microsoft.com/office/powerpoint/2010/main" val="1263670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left case the center of the ball is the reported location. In the right case the center of the ring is the driver’s location. We assume that the distribution of the noised locations is the same as the distribution of locations so we can use bayes rule to find the PDF of the passenger location.</a:t>
            </a:r>
            <a:endParaRPr lang="LID4096" dirty="0"/>
          </a:p>
        </p:txBody>
      </p:sp>
      <p:sp>
        <p:nvSpPr>
          <p:cNvPr id="4" name="Slide Number Placeholder 3"/>
          <p:cNvSpPr>
            <a:spLocks noGrp="1"/>
          </p:cNvSpPr>
          <p:nvPr>
            <p:ph type="sldNum" sz="quarter" idx="5"/>
          </p:nvPr>
        </p:nvSpPr>
        <p:spPr/>
        <p:txBody>
          <a:bodyPr/>
          <a:lstStyle/>
          <a:p>
            <a:fld id="{F2F16E2B-0413-48EB-94F9-08BF696959A7}" type="slidenum">
              <a:rPr lang="LID4096" smtClean="0"/>
              <a:t>6</a:t>
            </a:fld>
            <a:endParaRPr lang="LID4096"/>
          </a:p>
        </p:txBody>
      </p:sp>
      <p:sp>
        <p:nvSpPr>
          <p:cNvPr id="5" name="Footer Placeholder 4">
            <a:extLst>
              <a:ext uri="{FF2B5EF4-FFF2-40B4-BE49-F238E27FC236}">
                <a16:creationId xmlns:a16="http://schemas.microsoft.com/office/drawing/2014/main" id="{7ACA1EA6-1E7A-F2DB-B72E-CEEEAB241F40}"/>
              </a:ext>
            </a:extLst>
          </p:cNvPr>
          <p:cNvSpPr>
            <a:spLocks noGrp="1"/>
          </p:cNvSpPr>
          <p:nvPr>
            <p:ph type="ftr" sz="quarter" idx="4"/>
          </p:nvPr>
        </p:nvSpPr>
        <p:spPr/>
        <p:txBody>
          <a:bodyPr/>
          <a:lstStyle/>
          <a:p>
            <a:r>
              <a:rPr lang="en-US"/>
              <a:t>Project Delivarables</a:t>
            </a:r>
            <a:endParaRPr lang="LID4096"/>
          </a:p>
        </p:txBody>
      </p:sp>
    </p:spTree>
    <p:extLst>
      <p:ext uri="{BB962C8B-B14F-4D97-AF65-F5344CB8AC3E}">
        <p14:creationId xmlns:p14="http://schemas.microsoft.com/office/powerpoint/2010/main" val="1944235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Footer Placeholder 3"/>
          <p:cNvSpPr>
            <a:spLocks noGrp="1"/>
          </p:cNvSpPr>
          <p:nvPr>
            <p:ph type="ftr" sz="quarter" idx="4"/>
          </p:nvPr>
        </p:nvSpPr>
        <p:spPr/>
        <p:txBody>
          <a:bodyPr/>
          <a:lstStyle/>
          <a:p>
            <a:r>
              <a:rPr lang="en-US"/>
              <a:t>Project Delivarables</a:t>
            </a:r>
            <a:endParaRPr lang="LID4096"/>
          </a:p>
        </p:txBody>
      </p:sp>
      <p:sp>
        <p:nvSpPr>
          <p:cNvPr id="5" name="Slide Number Placeholder 4"/>
          <p:cNvSpPr>
            <a:spLocks noGrp="1"/>
          </p:cNvSpPr>
          <p:nvPr>
            <p:ph type="sldNum" sz="quarter" idx="5"/>
          </p:nvPr>
        </p:nvSpPr>
        <p:spPr/>
        <p:txBody>
          <a:bodyPr/>
          <a:lstStyle/>
          <a:p>
            <a:fld id="{F2F16E2B-0413-48EB-94F9-08BF696959A7}" type="slidenum">
              <a:rPr lang="LID4096" smtClean="0"/>
              <a:t>9</a:t>
            </a:fld>
            <a:endParaRPr lang="LID4096"/>
          </a:p>
        </p:txBody>
      </p:sp>
    </p:spTree>
    <p:extLst>
      <p:ext uri="{BB962C8B-B14F-4D97-AF65-F5344CB8AC3E}">
        <p14:creationId xmlns:p14="http://schemas.microsoft.com/office/powerpoint/2010/main" val="1758824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5/16/2024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9655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5/16/2024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694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5/16/2024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668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5/16/2024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33555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5/16/2024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5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5/16/2024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24677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5/16/2024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80103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5/16/2024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3587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5/16/2024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4050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5/16/2024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539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5/16/2024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4900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5/16/2024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90638118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50" name="Straight Connector 4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Vector background of vibrant colors splashing">
            <a:extLst>
              <a:ext uri="{FF2B5EF4-FFF2-40B4-BE49-F238E27FC236}">
                <a16:creationId xmlns:a16="http://schemas.microsoft.com/office/drawing/2014/main" id="{5C2C2EEE-7905-4727-01C8-DA507966667B}"/>
              </a:ext>
            </a:extLst>
          </p:cNvPr>
          <p:cNvPicPr>
            <a:picLocks noChangeAspect="1"/>
          </p:cNvPicPr>
          <p:nvPr/>
        </p:nvPicPr>
        <p:blipFill rotWithShape="1">
          <a:blip r:embed="rId3"/>
          <a:srcRect t="17279"/>
          <a:stretch/>
        </p:blipFill>
        <p:spPr>
          <a:xfrm>
            <a:off x="20" y="10"/>
            <a:ext cx="12191979" cy="6857990"/>
          </a:xfrm>
          <a:prstGeom prst="rect">
            <a:avLst/>
          </a:prstGeom>
        </p:spPr>
      </p:pic>
      <p:sp>
        <p:nvSpPr>
          <p:cNvPr id="13" name="Rectangle 12">
            <a:extLst>
              <a:ext uri="{FF2B5EF4-FFF2-40B4-BE49-F238E27FC236}">
                <a16:creationId xmlns:a16="http://schemas.microsoft.com/office/drawing/2014/main" id="{8D19661F-4B4C-74C1-7FC3-31FB14D4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955" y="-166956"/>
            <a:ext cx="6858002" cy="7191913"/>
          </a:xfrm>
          <a:prstGeom prst="rect">
            <a:avLst/>
          </a:prstGeom>
          <a:gradFill>
            <a:gsLst>
              <a:gs pos="0">
                <a:schemeClr val="bg1">
                  <a:alpha val="0"/>
                </a:schemeClr>
              </a:gs>
              <a:gs pos="46000">
                <a:schemeClr val="bg1">
                  <a:alpha val="55000"/>
                </a:schemeClr>
              </a:gs>
              <a:gs pos="25000">
                <a:schemeClr val="bg1">
                  <a:alpha val="38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212EA67E-E2B5-DAB3-6F93-3C359AEEA918}"/>
              </a:ext>
            </a:extLst>
          </p:cNvPr>
          <p:cNvSpPr>
            <a:spLocks noGrp="1"/>
          </p:cNvSpPr>
          <p:nvPr>
            <p:ph type="ctrTitle"/>
          </p:nvPr>
        </p:nvSpPr>
        <p:spPr>
          <a:xfrm>
            <a:off x="475487" y="1124712"/>
            <a:ext cx="4814969" cy="3200400"/>
          </a:xfrm>
        </p:spPr>
        <p:txBody>
          <a:bodyPr anchor="b">
            <a:normAutofit/>
          </a:bodyPr>
          <a:lstStyle/>
          <a:p>
            <a:r>
              <a:rPr lang="en-US" sz="4400" dirty="0"/>
              <a:t>A research project on privacy of distributed algorithms</a:t>
            </a:r>
            <a:endParaRPr lang="LID4096" sz="23900" dirty="0"/>
          </a:p>
        </p:txBody>
      </p:sp>
      <p:sp>
        <p:nvSpPr>
          <p:cNvPr id="3" name="Subtitle 2">
            <a:extLst>
              <a:ext uri="{FF2B5EF4-FFF2-40B4-BE49-F238E27FC236}">
                <a16:creationId xmlns:a16="http://schemas.microsoft.com/office/drawing/2014/main" id="{DF669560-1EDD-010E-4762-1F30DFB81F4D}"/>
              </a:ext>
            </a:extLst>
          </p:cNvPr>
          <p:cNvSpPr>
            <a:spLocks noGrp="1"/>
          </p:cNvSpPr>
          <p:nvPr>
            <p:ph type="subTitle" idx="1"/>
          </p:nvPr>
        </p:nvSpPr>
        <p:spPr>
          <a:xfrm>
            <a:off x="475487" y="4873752"/>
            <a:ext cx="6905027" cy="1771564"/>
          </a:xfrm>
        </p:spPr>
        <p:txBody>
          <a:bodyPr anchor="t">
            <a:normAutofit/>
          </a:bodyPr>
          <a:lstStyle/>
          <a:p>
            <a:r>
              <a:rPr lang="en-US" sz="2000" dirty="0"/>
              <a:t>Tom </a:t>
            </a:r>
            <a:r>
              <a:rPr lang="en-US" sz="2000" dirty="0" err="1"/>
              <a:t>Kaninin</a:t>
            </a:r>
            <a:r>
              <a:rPr lang="en-US" sz="2000" dirty="0"/>
              <a:t>, Jonathan Yaffe</a:t>
            </a:r>
          </a:p>
          <a:p>
            <a:r>
              <a:rPr lang="en-US" sz="2000" dirty="0"/>
              <a:t>Supervisor: </a:t>
            </a:r>
            <a:r>
              <a:rPr lang="en-US" sz="2000" dirty="0" err="1"/>
              <a:t>Ilai</a:t>
            </a:r>
            <a:r>
              <a:rPr lang="en-US" sz="2000" dirty="0"/>
              <a:t> Bistritz</a:t>
            </a:r>
          </a:p>
          <a:p>
            <a:r>
              <a:rPr lang="en-US" sz="2000" dirty="0"/>
              <a:t>Project carried out at: Tel Aviv University</a:t>
            </a:r>
          </a:p>
          <a:p>
            <a:endParaRPr lang="LID4096" sz="2000" dirty="0"/>
          </a:p>
        </p:txBody>
      </p:sp>
      <p:sp>
        <p:nvSpPr>
          <p:cNvPr id="15" name="Rectangle 14">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C4CEBE5-8D43-E5C1-28E4-8F2FE179B5B6}"/>
              </a:ext>
            </a:extLst>
          </p:cNvPr>
          <p:cNvSpPr txBox="1"/>
          <p:nvPr/>
        </p:nvSpPr>
        <p:spPr>
          <a:xfrm>
            <a:off x="4767942" y="169837"/>
            <a:ext cx="3548743" cy="646331"/>
          </a:xfrm>
          <a:prstGeom prst="rect">
            <a:avLst/>
          </a:prstGeom>
          <a:noFill/>
        </p:spPr>
        <p:txBody>
          <a:bodyPr wrap="square" rtlCol="0">
            <a:spAutoFit/>
          </a:bodyPr>
          <a:lstStyle/>
          <a:p>
            <a:endParaRPr lang="en-US" dirty="0"/>
          </a:p>
          <a:p>
            <a:r>
              <a:rPr lang="en-US" dirty="0"/>
              <a:t>Project number:</a:t>
            </a:r>
            <a:r>
              <a:rPr lang="en-IL" dirty="0"/>
              <a:t>2901 </a:t>
            </a:r>
            <a:endParaRPr lang="en-US" dirty="0"/>
          </a:p>
        </p:txBody>
      </p:sp>
      <p:pic>
        <p:nvPicPr>
          <p:cNvPr id="6" name="Picture 5">
            <a:extLst>
              <a:ext uri="{FF2B5EF4-FFF2-40B4-BE49-F238E27FC236}">
                <a16:creationId xmlns:a16="http://schemas.microsoft.com/office/drawing/2014/main" id="{F12DDA2E-A16A-CC62-5007-21C4492DB66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9801" y="303705"/>
            <a:ext cx="4094087" cy="933087"/>
          </a:xfrm>
          <a:prstGeom prst="rect">
            <a:avLst/>
          </a:prstGeom>
        </p:spPr>
      </p:pic>
      <p:sp>
        <p:nvSpPr>
          <p:cNvPr id="7" name="Date Placeholder 7">
            <a:extLst>
              <a:ext uri="{FF2B5EF4-FFF2-40B4-BE49-F238E27FC236}">
                <a16:creationId xmlns:a16="http://schemas.microsoft.com/office/drawing/2014/main" id="{F0B5CC8D-8A9C-B064-D765-817FF7418A07}"/>
              </a:ext>
            </a:extLst>
          </p:cNvPr>
          <p:cNvSpPr>
            <a:spLocks noGrp="1"/>
          </p:cNvSpPr>
          <p:nvPr>
            <p:ph type="dt" sz="half" idx="10"/>
          </p:nvPr>
        </p:nvSpPr>
        <p:spPr>
          <a:xfrm>
            <a:off x="9279853" y="6273934"/>
            <a:ext cx="3467318" cy="742764"/>
          </a:xfrm>
        </p:spPr>
        <p:txBody>
          <a:bodyPr/>
          <a:lstStyle/>
          <a:p>
            <a:fld id="{EF352739-273F-4728-8B1A-480EEBF683AC}" type="datetime1">
              <a:rPr lang="en-US" sz="1600" smtClean="0"/>
              <a:t>5/16/2024</a:t>
            </a:fld>
            <a:endParaRPr lang="en-US" dirty="0"/>
          </a:p>
        </p:txBody>
      </p:sp>
    </p:spTree>
    <p:extLst>
      <p:ext uri="{BB962C8B-B14F-4D97-AF65-F5344CB8AC3E}">
        <p14:creationId xmlns:p14="http://schemas.microsoft.com/office/powerpoint/2010/main" val="31911846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4E6F-C460-B0AE-9E0D-0D9D5B41631B}"/>
              </a:ext>
            </a:extLst>
          </p:cNvPr>
          <p:cNvSpPr>
            <a:spLocks noGrp="1"/>
          </p:cNvSpPr>
          <p:nvPr>
            <p:ph type="title"/>
          </p:nvPr>
        </p:nvSpPr>
        <p:spPr/>
        <p:txBody>
          <a:bodyPr/>
          <a:lstStyle/>
          <a:p>
            <a:r>
              <a:rPr lang="en-US" dirty="0"/>
              <a:t>Private Ride Sharing</a:t>
            </a:r>
            <a:endParaRPr lang="LID4096" dirty="0"/>
          </a:p>
        </p:txBody>
      </p:sp>
      <p:pic>
        <p:nvPicPr>
          <p:cNvPr id="5" name="Content Placeholder 4" descr="A group of people around a grid of cars&#10;&#10;Description automatically generated">
            <a:extLst>
              <a:ext uri="{FF2B5EF4-FFF2-40B4-BE49-F238E27FC236}">
                <a16:creationId xmlns:a16="http://schemas.microsoft.com/office/drawing/2014/main" id="{904BB1D1-96CC-0AAD-8F43-038224F4D0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38600" y="2131227"/>
            <a:ext cx="4114800" cy="4044581"/>
          </a:xfrm>
        </p:spPr>
      </p:pic>
      <p:sp>
        <p:nvSpPr>
          <p:cNvPr id="6" name="Footer Placeholder 5">
            <a:extLst>
              <a:ext uri="{FF2B5EF4-FFF2-40B4-BE49-F238E27FC236}">
                <a16:creationId xmlns:a16="http://schemas.microsoft.com/office/drawing/2014/main" id="{1762D3E7-222B-22C0-A642-92926807BCD7}"/>
              </a:ext>
            </a:extLst>
          </p:cNvPr>
          <p:cNvSpPr>
            <a:spLocks noGrp="1"/>
          </p:cNvSpPr>
          <p:nvPr>
            <p:ph type="ftr" sz="quarter" idx="11"/>
          </p:nvPr>
        </p:nvSpPr>
        <p:spPr/>
        <p:txBody>
          <a:bodyPr/>
          <a:lstStyle/>
          <a:p>
            <a:r>
              <a:rPr lang="en-US"/>
              <a:t>Project Topic</a:t>
            </a:r>
          </a:p>
        </p:txBody>
      </p:sp>
    </p:spTree>
    <p:extLst>
      <p:ext uri="{BB962C8B-B14F-4D97-AF65-F5344CB8AC3E}">
        <p14:creationId xmlns:p14="http://schemas.microsoft.com/office/powerpoint/2010/main" val="361118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4E6F-C460-B0AE-9E0D-0D9D5B41631B}"/>
              </a:ext>
            </a:extLst>
          </p:cNvPr>
          <p:cNvSpPr>
            <a:spLocks noGrp="1"/>
          </p:cNvSpPr>
          <p:nvPr>
            <p:ph type="title"/>
          </p:nvPr>
        </p:nvSpPr>
        <p:spPr/>
        <p:txBody>
          <a:bodyPr/>
          <a:lstStyle/>
          <a:p>
            <a:r>
              <a:rPr lang="en-US" dirty="0"/>
              <a:t>Project Formulation and Goals</a:t>
            </a:r>
            <a:endParaRPr lang="LID4096" dirty="0"/>
          </a:p>
        </p:txBody>
      </p:sp>
      <p:sp>
        <p:nvSpPr>
          <p:cNvPr id="3" name="Content Placeholder 2">
            <a:extLst>
              <a:ext uri="{FF2B5EF4-FFF2-40B4-BE49-F238E27FC236}">
                <a16:creationId xmlns:a16="http://schemas.microsoft.com/office/drawing/2014/main" id="{99464D17-AAB4-4A62-8107-6B1FB9276A8D}"/>
              </a:ext>
            </a:extLst>
          </p:cNvPr>
          <p:cNvSpPr>
            <a:spLocks noGrp="1"/>
          </p:cNvSpPr>
          <p:nvPr>
            <p:ph idx="1"/>
          </p:nvPr>
        </p:nvSpPr>
        <p:spPr/>
        <p:txBody>
          <a:bodyPr>
            <a:normAutofit/>
          </a:bodyPr>
          <a:lstStyle/>
          <a:p>
            <a:r>
              <a:rPr lang="en-US" sz="3200" dirty="0">
                <a:latin typeface="+mj-lt"/>
                <a:ea typeface="+mj-ea"/>
                <a:cs typeface="+mj-cs"/>
              </a:rPr>
              <a:t>Ride-Sharing as a matching problem with the sum of pickup times as the performance measure</a:t>
            </a:r>
          </a:p>
          <a:p>
            <a:r>
              <a:rPr lang="en-US" sz="3200" dirty="0">
                <a:latin typeface="+mj-lt"/>
                <a:ea typeface="+mj-ea"/>
                <a:cs typeface="+mj-cs"/>
              </a:rPr>
              <a:t>Location uncertainty guarantees privacy</a:t>
            </a:r>
          </a:p>
          <a:p>
            <a:r>
              <a:rPr lang="en-US" sz="3200" dirty="0">
                <a:latin typeface="+mj-lt"/>
                <a:ea typeface="+mj-ea"/>
                <a:cs typeface="+mj-cs"/>
              </a:rPr>
              <a:t>Location uncertainty deteriorates performance</a:t>
            </a:r>
          </a:p>
        </p:txBody>
      </p:sp>
      <p:sp>
        <p:nvSpPr>
          <p:cNvPr id="6" name="Footer Placeholder 5">
            <a:extLst>
              <a:ext uri="{FF2B5EF4-FFF2-40B4-BE49-F238E27FC236}">
                <a16:creationId xmlns:a16="http://schemas.microsoft.com/office/drawing/2014/main" id="{DA9FBD79-F4BC-A96C-479A-00CCCF94370E}"/>
              </a:ext>
            </a:extLst>
          </p:cNvPr>
          <p:cNvSpPr>
            <a:spLocks noGrp="1"/>
          </p:cNvSpPr>
          <p:nvPr>
            <p:ph type="ftr" sz="quarter" idx="11"/>
          </p:nvPr>
        </p:nvSpPr>
        <p:spPr/>
        <p:txBody>
          <a:bodyPr/>
          <a:lstStyle/>
          <a:p>
            <a:r>
              <a:rPr lang="en-US"/>
              <a:t>Project Topic</a:t>
            </a:r>
          </a:p>
        </p:txBody>
      </p:sp>
    </p:spTree>
    <p:extLst>
      <p:ext uri="{BB962C8B-B14F-4D97-AF65-F5344CB8AC3E}">
        <p14:creationId xmlns:p14="http://schemas.microsoft.com/office/powerpoint/2010/main" val="364249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2792-2950-D87E-DE84-E9950D6DECDC}"/>
              </a:ext>
            </a:extLst>
          </p:cNvPr>
          <p:cNvSpPr>
            <a:spLocks noGrp="1"/>
          </p:cNvSpPr>
          <p:nvPr>
            <p:ph type="title"/>
          </p:nvPr>
        </p:nvSpPr>
        <p:spPr>
          <a:xfrm>
            <a:off x="1115568" y="559526"/>
            <a:ext cx="10168128" cy="1179576"/>
          </a:xfrm>
        </p:spPr>
        <p:txBody>
          <a:bodyPr/>
          <a:lstStyle/>
          <a:p>
            <a:r>
              <a:rPr lang="en-US" dirty="0"/>
              <a:t>Project Requirements and Deliverables</a:t>
            </a:r>
            <a:endParaRPr lang="LID4096" dirty="0"/>
          </a:p>
        </p:txBody>
      </p:sp>
      <p:sp>
        <p:nvSpPr>
          <p:cNvPr id="3" name="Content Placeholder 2">
            <a:extLst>
              <a:ext uri="{FF2B5EF4-FFF2-40B4-BE49-F238E27FC236}">
                <a16:creationId xmlns:a16="http://schemas.microsoft.com/office/drawing/2014/main" id="{C011139E-A6B8-AF69-CDC6-47ECC08CF171}"/>
              </a:ext>
            </a:extLst>
          </p:cNvPr>
          <p:cNvSpPr>
            <a:spLocks noGrp="1"/>
          </p:cNvSpPr>
          <p:nvPr>
            <p:ph idx="1"/>
          </p:nvPr>
        </p:nvSpPr>
        <p:spPr/>
        <p:txBody>
          <a:bodyPr>
            <a:normAutofit/>
          </a:bodyPr>
          <a:lstStyle/>
          <a:p>
            <a:r>
              <a:rPr lang="en-US" dirty="0"/>
              <a:t>Problem formulation</a:t>
            </a:r>
          </a:p>
          <a:p>
            <a:r>
              <a:rPr lang="en-US" sz="2800" dirty="0">
                <a:latin typeface="+mj-lt"/>
                <a:ea typeface="+mj-ea"/>
                <a:cs typeface="+mj-cs"/>
              </a:rPr>
              <a:t>Theory: privacy measure</a:t>
            </a:r>
            <a:endParaRPr lang="en-US" dirty="0"/>
          </a:p>
          <a:p>
            <a:r>
              <a:rPr lang="en-US" dirty="0"/>
              <a:t>Algorithm design: distributed matching algorithm</a:t>
            </a:r>
          </a:p>
          <a:p>
            <a:r>
              <a:rPr lang="en-US" sz="2800" dirty="0">
                <a:latin typeface="+mj-lt"/>
                <a:ea typeface="+mj-ea"/>
                <a:cs typeface="+mj-cs"/>
              </a:rPr>
              <a:t>Python simulator: </a:t>
            </a:r>
            <a:r>
              <a:rPr lang="en-US" dirty="0"/>
              <a:t>evaluation of different algorithms</a:t>
            </a:r>
            <a:endParaRPr lang="en-US" sz="2800" dirty="0">
              <a:latin typeface="+mj-lt"/>
              <a:ea typeface="+mj-ea"/>
              <a:cs typeface="+mj-cs"/>
            </a:endParaRPr>
          </a:p>
          <a:p>
            <a:endParaRPr lang="en-US" dirty="0"/>
          </a:p>
        </p:txBody>
      </p:sp>
      <p:sp>
        <p:nvSpPr>
          <p:cNvPr id="6" name="Footer Placeholder 5">
            <a:extLst>
              <a:ext uri="{FF2B5EF4-FFF2-40B4-BE49-F238E27FC236}">
                <a16:creationId xmlns:a16="http://schemas.microsoft.com/office/drawing/2014/main" id="{EE327FE9-2016-0639-2AB3-E008BA70E5E9}"/>
              </a:ext>
            </a:extLst>
          </p:cNvPr>
          <p:cNvSpPr>
            <a:spLocks noGrp="1"/>
          </p:cNvSpPr>
          <p:nvPr>
            <p:ph type="ftr" sz="quarter" idx="11"/>
          </p:nvPr>
        </p:nvSpPr>
        <p:spPr/>
        <p:txBody>
          <a:bodyPr/>
          <a:lstStyle/>
          <a:p>
            <a:r>
              <a:rPr lang="en-US"/>
              <a:t>Updated project requirements</a:t>
            </a:r>
          </a:p>
        </p:txBody>
      </p:sp>
    </p:spTree>
    <p:extLst>
      <p:ext uri="{BB962C8B-B14F-4D97-AF65-F5344CB8AC3E}">
        <p14:creationId xmlns:p14="http://schemas.microsoft.com/office/powerpoint/2010/main" val="353948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614C-A7C4-F66A-7FD9-46B8CB2656EC}"/>
              </a:ext>
            </a:extLst>
          </p:cNvPr>
          <p:cNvSpPr>
            <a:spLocks noGrp="1"/>
          </p:cNvSpPr>
          <p:nvPr>
            <p:ph type="title"/>
          </p:nvPr>
        </p:nvSpPr>
        <p:spPr/>
        <p:txBody>
          <a:bodyPr/>
          <a:lstStyle/>
          <a:p>
            <a:r>
              <a:rPr lang="en-US" dirty="0"/>
              <a:t>Updated and Elaborated Block Diagram</a:t>
            </a:r>
            <a:endParaRPr lang="LID4096" dirty="0"/>
          </a:p>
        </p:txBody>
      </p:sp>
      <p:sp>
        <p:nvSpPr>
          <p:cNvPr id="5" name="Flowchart: Alternate Process 4">
            <a:extLst>
              <a:ext uri="{FF2B5EF4-FFF2-40B4-BE49-F238E27FC236}">
                <a16:creationId xmlns:a16="http://schemas.microsoft.com/office/drawing/2014/main" id="{11DDCE64-BFBD-BE2A-AB1A-2E0105BB0F71}"/>
              </a:ext>
            </a:extLst>
          </p:cNvPr>
          <p:cNvSpPr/>
          <p:nvPr/>
        </p:nvSpPr>
        <p:spPr>
          <a:xfrm>
            <a:off x="367124" y="3200399"/>
            <a:ext cx="1496888" cy="102032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Collect Passenger locations</a:t>
            </a:r>
            <a:endParaRPr lang="LID4096" dirty="0"/>
          </a:p>
        </p:txBody>
      </p:sp>
      <p:sp>
        <p:nvSpPr>
          <p:cNvPr id="7" name="Flowchart: Alternate Process 6">
            <a:extLst>
              <a:ext uri="{FF2B5EF4-FFF2-40B4-BE49-F238E27FC236}">
                <a16:creationId xmlns:a16="http://schemas.microsoft.com/office/drawing/2014/main" id="{0392E849-FEB1-83E8-5F83-1637A0C457E2}"/>
              </a:ext>
            </a:extLst>
          </p:cNvPr>
          <p:cNvSpPr/>
          <p:nvPr/>
        </p:nvSpPr>
        <p:spPr>
          <a:xfrm>
            <a:off x="2183039" y="4621999"/>
            <a:ext cx="1970097" cy="109388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Calculate distance from each driver</a:t>
            </a:r>
            <a:endParaRPr lang="LID4096" dirty="0"/>
          </a:p>
        </p:txBody>
      </p:sp>
      <p:sp>
        <p:nvSpPr>
          <p:cNvPr id="8" name="Flowchart: Alternate Process 7">
            <a:extLst>
              <a:ext uri="{FF2B5EF4-FFF2-40B4-BE49-F238E27FC236}">
                <a16:creationId xmlns:a16="http://schemas.microsoft.com/office/drawing/2014/main" id="{90B8BBA1-B31B-02B3-7001-2BBA63599433}"/>
              </a:ext>
            </a:extLst>
          </p:cNvPr>
          <p:cNvSpPr/>
          <p:nvPr/>
        </p:nvSpPr>
        <p:spPr>
          <a:xfrm>
            <a:off x="3534636" y="1673606"/>
            <a:ext cx="2098454" cy="158140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Each passenger adds uniform ball noise to its location and sends to server</a:t>
            </a:r>
            <a:endParaRPr lang="LID4096" dirty="0"/>
          </a:p>
        </p:txBody>
      </p:sp>
      <p:sp>
        <p:nvSpPr>
          <p:cNvPr id="19" name="Arrow: Right 18">
            <a:extLst>
              <a:ext uri="{FF2B5EF4-FFF2-40B4-BE49-F238E27FC236}">
                <a16:creationId xmlns:a16="http://schemas.microsoft.com/office/drawing/2014/main" id="{2B22F7D8-B849-5294-BC2C-94F36F3FF935}"/>
              </a:ext>
            </a:extLst>
          </p:cNvPr>
          <p:cNvSpPr/>
          <p:nvPr/>
        </p:nvSpPr>
        <p:spPr>
          <a:xfrm rot="20383733">
            <a:off x="2054655" y="2987181"/>
            <a:ext cx="1374381" cy="5008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0" name="Arrow: Right 19">
            <a:extLst>
              <a:ext uri="{FF2B5EF4-FFF2-40B4-BE49-F238E27FC236}">
                <a16:creationId xmlns:a16="http://schemas.microsoft.com/office/drawing/2014/main" id="{605138C2-4169-88A7-6CA5-BB139B203F34}"/>
              </a:ext>
            </a:extLst>
          </p:cNvPr>
          <p:cNvSpPr/>
          <p:nvPr/>
        </p:nvSpPr>
        <p:spPr>
          <a:xfrm rot="2618649">
            <a:off x="1413607" y="4388394"/>
            <a:ext cx="833555" cy="5122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1" name="Arrow: Right 20">
            <a:extLst>
              <a:ext uri="{FF2B5EF4-FFF2-40B4-BE49-F238E27FC236}">
                <a16:creationId xmlns:a16="http://schemas.microsoft.com/office/drawing/2014/main" id="{5E05D6D9-A340-1174-313E-B2007032C5BD}"/>
              </a:ext>
            </a:extLst>
          </p:cNvPr>
          <p:cNvSpPr/>
          <p:nvPr/>
        </p:nvSpPr>
        <p:spPr>
          <a:xfrm>
            <a:off x="4252194" y="4910930"/>
            <a:ext cx="887453" cy="641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 name="Flowchart: Alternate Process 2">
            <a:extLst>
              <a:ext uri="{FF2B5EF4-FFF2-40B4-BE49-F238E27FC236}">
                <a16:creationId xmlns:a16="http://schemas.microsoft.com/office/drawing/2014/main" id="{2F8898D6-5005-B3FA-68AB-2F69D45FD835}"/>
              </a:ext>
            </a:extLst>
          </p:cNvPr>
          <p:cNvSpPr/>
          <p:nvPr/>
        </p:nvSpPr>
        <p:spPr>
          <a:xfrm>
            <a:off x="5269858" y="4513951"/>
            <a:ext cx="2977446" cy="144244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Add uniform noise for each distance independently and send to each driver the corresponding distance</a:t>
            </a:r>
            <a:endParaRPr lang="LID4096" dirty="0"/>
          </a:p>
        </p:txBody>
      </p:sp>
      <p:sp>
        <p:nvSpPr>
          <p:cNvPr id="4" name="Arrow: Right 3">
            <a:extLst>
              <a:ext uri="{FF2B5EF4-FFF2-40B4-BE49-F238E27FC236}">
                <a16:creationId xmlns:a16="http://schemas.microsoft.com/office/drawing/2014/main" id="{627BE4E6-F7C4-966A-24AE-C1B4CAE25201}"/>
              </a:ext>
            </a:extLst>
          </p:cNvPr>
          <p:cNvSpPr/>
          <p:nvPr/>
        </p:nvSpPr>
        <p:spPr>
          <a:xfrm>
            <a:off x="5755905" y="2143340"/>
            <a:ext cx="887453" cy="641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 name="Flowchart: Alternate Process 5">
            <a:extLst>
              <a:ext uri="{FF2B5EF4-FFF2-40B4-BE49-F238E27FC236}">
                <a16:creationId xmlns:a16="http://schemas.microsoft.com/office/drawing/2014/main" id="{F1618BF9-8ED6-F47A-E56B-7A4A4009AD60}"/>
              </a:ext>
            </a:extLst>
          </p:cNvPr>
          <p:cNvSpPr/>
          <p:nvPr/>
        </p:nvSpPr>
        <p:spPr>
          <a:xfrm>
            <a:off x="6958751" y="1850003"/>
            <a:ext cx="2849278" cy="128321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The server runs a centralized algorithm and finds a matching</a:t>
            </a:r>
            <a:endParaRPr lang="LID4096" dirty="0"/>
          </a:p>
        </p:txBody>
      </p:sp>
      <p:sp>
        <p:nvSpPr>
          <p:cNvPr id="9" name="Arrow: Right 8">
            <a:extLst>
              <a:ext uri="{FF2B5EF4-FFF2-40B4-BE49-F238E27FC236}">
                <a16:creationId xmlns:a16="http://schemas.microsoft.com/office/drawing/2014/main" id="{3AA9C715-B744-BB34-86F1-3782599688CC}"/>
              </a:ext>
            </a:extLst>
          </p:cNvPr>
          <p:cNvSpPr/>
          <p:nvPr/>
        </p:nvSpPr>
        <p:spPr>
          <a:xfrm>
            <a:off x="8368641" y="4847976"/>
            <a:ext cx="887453" cy="641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TextBox 9">
            <a:extLst>
              <a:ext uri="{FF2B5EF4-FFF2-40B4-BE49-F238E27FC236}">
                <a16:creationId xmlns:a16="http://schemas.microsoft.com/office/drawing/2014/main" id="{41C27969-8CD5-88EE-76DA-CCD6DD6965DD}"/>
              </a:ext>
            </a:extLst>
          </p:cNvPr>
          <p:cNvSpPr txBox="1"/>
          <p:nvPr/>
        </p:nvSpPr>
        <p:spPr>
          <a:xfrm>
            <a:off x="1709743" y="2249795"/>
            <a:ext cx="1763486" cy="646331"/>
          </a:xfrm>
          <a:prstGeom prst="rect">
            <a:avLst/>
          </a:prstGeom>
          <a:noFill/>
        </p:spPr>
        <p:txBody>
          <a:bodyPr wrap="square" rtlCol="0">
            <a:spAutoFit/>
          </a:bodyPr>
          <a:lstStyle/>
          <a:p>
            <a:r>
              <a:rPr lang="en-US" dirty="0"/>
              <a:t>Centralized Approach</a:t>
            </a:r>
            <a:endParaRPr lang="LID4096" dirty="0"/>
          </a:p>
        </p:txBody>
      </p:sp>
      <p:sp>
        <p:nvSpPr>
          <p:cNvPr id="11" name="TextBox 10">
            <a:extLst>
              <a:ext uri="{FF2B5EF4-FFF2-40B4-BE49-F238E27FC236}">
                <a16:creationId xmlns:a16="http://schemas.microsoft.com/office/drawing/2014/main" id="{FBDBF939-F46E-8699-9537-8D3E4E18CB0A}"/>
              </a:ext>
            </a:extLst>
          </p:cNvPr>
          <p:cNvSpPr txBox="1"/>
          <p:nvPr/>
        </p:nvSpPr>
        <p:spPr>
          <a:xfrm>
            <a:off x="191737" y="4920929"/>
            <a:ext cx="1763486" cy="646331"/>
          </a:xfrm>
          <a:prstGeom prst="rect">
            <a:avLst/>
          </a:prstGeom>
          <a:noFill/>
        </p:spPr>
        <p:txBody>
          <a:bodyPr wrap="square" rtlCol="0">
            <a:spAutoFit/>
          </a:bodyPr>
          <a:lstStyle/>
          <a:p>
            <a:r>
              <a:rPr lang="en-US" dirty="0"/>
              <a:t>Distributed Approach</a:t>
            </a:r>
            <a:endParaRPr lang="LID4096" dirty="0"/>
          </a:p>
        </p:txBody>
      </p:sp>
      <p:sp>
        <p:nvSpPr>
          <p:cNvPr id="12" name="Flowchart: Alternate Process 11">
            <a:extLst>
              <a:ext uri="{FF2B5EF4-FFF2-40B4-BE49-F238E27FC236}">
                <a16:creationId xmlns:a16="http://schemas.microsoft.com/office/drawing/2014/main" id="{DDB0EE7E-2511-CE80-28BD-BC14D686752A}"/>
              </a:ext>
            </a:extLst>
          </p:cNvPr>
          <p:cNvSpPr/>
          <p:nvPr/>
        </p:nvSpPr>
        <p:spPr>
          <a:xfrm>
            <a:off x="9364026" y="4590288"/>
            <a:ext cx="2448950" cy="128321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Each driver runs a distributed algorithm and finds a matching</a:t>
            </a:r>
            <a:endParaRPr lang="LID4096" dirty="0"/>
          </a:p>
        </p:txBody>
      </p:sp>
      <p:sp>
        <p:nvSpPr>
          <p:cNvPr id="15" name="Footer Placeholder 14">
            <a:extLst>
              <a:ext uri="{FF2B5EF4-FFF2-40B4-BE49-F238E27FC236}">
                <a16:creationId xmlns:a16="http://schemas.microsoft.com/office/drawing/2014/main" id="{D23F28E6-7D46-1872-C084-0EEAC232EC87}"/>
              </a:ext>
            </a:extLst>
          </p:cNvPr>
          <p:cNvSpPr>
            <a:spLocks noGrp="1"/>
          </p:cNvSpPr>
          <p:nvPr>
            <p:ph type="ftr" sz="quarter" idx="11"/>
          </p:nvPr>
        </p:nvSpPr>
        <p:spPr/>
        <p:txBody>
          <a:bodyPr/>
          <a:lstStyle/>
          <a:p>
            <a:r>
              <a:rPr lang="en-US"/>
              <a:t>Updated and elaborated block diagram</a:t>
            </a:r>
          </a:p>
        </p:txBody>
      </p:sp>
    </p:spTree>
    <p:extLst>
      <p:ext uri="{BB962C8B-B14F-4D97-AF65-F5344CB8AC3E}">
        <p14:creationId xmlns:p14="http://schemas.microsoft.com/office/powerpoint/2010/main" val="3653118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2792-2950-D87E-DE84-E9950D6DECDC}"/>
              </a:ext>
            </a:extLst>
          </p:cNvPr>
          <p:cNvSpPr>
            <a:spLocks noGrp="1"/>
          </p:cNvSpPr>
          <p:nvPr>
            <p:ph type="title"/>
          </p:nvPr>
        </p:nvSpPr>
        <p:spPr>
          <a:xfrm>
            <a:off x="1115568" y="559526"/>
            <a:ext cx="10168128" cy="1179576"/>
          </a:xfrm>
        </p:spPr>
        <p:txBody>
          <a:bodyPr>
            <a:normAutofit/>
          </a:bodyPr>
          <a:lstStyle/>
          <a:p>
            <a:r>
              <a:rPr lang="en-US" dirty="0"/>
              <a:t>Deliverable I: Quantitative Measures</a:t>
            </a:r>
            <a:endParaRPr lang="LID4096" dirty="0"/>
          </a:p>
        </p:txBody>
      </p:sp>
      <p:sp>
        <p:nvSpPr>
          <p:cNvPr id="6" name="Oval 5">
            <a:extLst>
              <a:ext uri="{FF2B5EF4-FFF2-40B4-BE49-F238E27FC236}">
                <a16:creationId xmlns:a16="http://schemas.microsoft.com/office/drawing/2014/main" id="{686E0B4E-C67F-9E20-062F-E0E406026D7E}"/>
              </a:ext>
            </a:extLst>
          </p:cNvPr>
          <p:cNvSpPr/>
          <p:nvPr/>
        </p:nvSpPr>
        <p:spPr>
          <a:xfrm>
            <a:off x="886968" y="5265242"/>
            <a:ext cx="1207877" cy="11529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TextBox 6">
            <a:extLst>
              <a:ext uri="{FF2B5EF4-FFF2-40B4-BE49-F238E27FC236}">
                <a16:creationId xmlns:a16="http://schemas.microsoft.com/office/drawing/2014/main" id="{ED25007D-0A6B-88CD-0736-39F216209961}"/>
              </a:ext>
            </a:extLst>
          </p:cNvPr>
          <p:cNvSpPr txBox="1"/>
          <p:nvPr/>
        </p:nvSpPr>
        <p:spPr>
          <a:xfrm>
            <a:off x="599357" y="4722036"/>
            <a:ext cx="2563803" cy="369332"/>
          </a:xfrm>
          <a:prstGeom prst="rect">
            <a:avLst/>
          </a:prstGeom>
          <a:noFill/>
        </p:spPr>
        <p:txBody>
          <a:bodyPr wrap="square" rtlCol="0">
            <a:spAutoFit/>
          </a:bodyPr>
          <a:lstStyle/>
          <a:p>
            <a:r>
              <a:rPr lang="en-US" dirty="0"/>
              <a:t>Location ball noise</a:t>
            </a:r>
            <a:endParaRPr lang="LID4096" dirty="0"/>
          </a:p>
        </p:txBody>
      </p:sp>
      <p:sp>
        <p:nvSpPr>
          <p:cNvPr id="8" name="TextBox 7">
            <a:extLst>
              <a:ext uri="{FF2B5EF4-FFF2-40B4-BE49-F238E27FC236}">
                <a16:creationId xmlns:a16="http://schemas.microsoft.com/office/drawing/2014/main" id="{1E51CEA7-F7FF-B0FB-0EC1-A281F3FDCA9B}"/>
              </a:ext>
            </a:extLst>
          </p:cNvPr>
          <p:cNvSpPr txBox="1"/>
          <p:nvPr/>
        </p:nvSpPr>
        <p:spPr>
          <a:xfrm>
            <a:off x="9427466" y="4722036"/>
            <a:ext cx="2563803" cy="369332"/>
          </a:xfrm>
          <a:prstGeom prst="rect">
            <a:avLst/>
          </a:prstGeom>
          <a:noFill/>
        </p:spPr>
        <p:txBody>
          <a:bodyPr wrap="square" rtlCol="0">
            <a:spAutoFit/>
          </a:bodyPr>
          <a:lstStyle/>
          <a:p>
            <a:r>
              <a:rPr lang="en-US" dirty="0"/>
              <a:t>Distance noise</a:t>
            </a:r>
            <a:endParaRPr lang="LID4096" dirty="0"/>
          </a:p>
        </p:txBody>
      </p:sp>
      <p:sp>
        <p:nvSpPr>
          <p:cNvPr id="11" name="Circle: Hollow 10">
            <a:extLst>
              <a:ext uri="{FF2B5EF4-FFF2-40B4-BE49-F238E27FC236}">
                <a16:creationId xmlns:a16="http://schemas.microsoft.com/office/drawing/2014/main" id="{5EE59870-9A61-4BAF-F1B7-72C3787959E4}"/>
              </a:ext>
            </a:extLst>
          </p:cNvPr>
          <p:cNvSpPr/>
          <p:nvPr/>
        </p:nvSpPr>
        <p:spPr>
          <a:xfrm>
            <a:off x="9677837" y="5300917"/>
            <a:ext cx="1207877" cy="1152980"/>
          </a:xfrm>
          <a:prstGeom prst="donut">
            <a:avLst>
              <a:gd name="adj" fmla="val 131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pic>
        <p:nvPicPr>
          <p:cNvPr id="14" name="Picture 13">
            <a:extLst>
              <a:ext uri="{FF2B5EF4-FFF2-40B4-BE49-F238E27FC236}">
                <a16:creationId xmlns:a16="http://schemas.microsoft.com/office/drawing/2014/main" id="{C19CB357-09ED-C496-0F09-0178C110E300}"/>
              </a:ext>
            </a:extLst>
          </p:cNvPr>
          <p:cNvPicPr>
            <a:picLocks noChangeAspect="1"/>
          </p:cNvPicPr>
          <p:nvPr/>
        </p:nvPicPr>
        <p:blipFill>
          <a:blip r:embed="rId3"/>
          <a:stretch>
            <a:fillRect/>
          </a:stretch>
        </p:blipFill>
        <p:spPr>
          <a:xfrm>
            <a:off x="4000128" y="5361269"/>
            <a:ext cx="3772426" cy="1143160"/>
          </a:xfrm>
          <a:prstGeom prst="rect">
            <a:avLst/>
          </a:prstGeom>
        </p:spPr>
      </p:pic>
      <p:sp>
        <p:nvSpPr>
          <p:cNvPr id="15" name="Title 1">
            <a:extLst>
              <a:ext uri="{FF2B5EF4-FFF2-40B4-BE49-F238E27FC236}">
                <a16:creationId xmlns:a16="http://schemas.microsoft.com/office/drawing/2014/main" id="{C9ACDFDB-8615-092B-7F5E-81ED06E30790}"/>
              </a:ext>
            </a:extLst>
          </p:cNvPr>
          <p:cNvSpPr txBox="1">
            <a:spLocks/>
          </p:cNvSpPr>
          <p:nvPr/>
        </p:nvSpPr>
        <p:spPr>
          <a:xfrm>
            <a:off x="-1083936" y="3646854"/>
            <a:ext cx="10168128" cy="117957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3200" dirty="0"/>
              <a:t>		Privacy: differential Entropy</a:t>
            </a:r>
            <a:br>
              <a:rPr lang="en-US" sz="3200" dirty="0"/>
            </a:br>
            <a:endParaRPr lang="LID4096" sz="3200" dirty="0"/>
          </a:p>
        </p:txBody>
      </p:sp>
      <p:pic>
        <p:nvPicPr>
          <p:cNvPr id="16" name="Picture 15">
            <a:extLst>
              <a:ext uri="{FF2B5EF4-FFF2-40B4-BE49-F238E27FC236}">
                <a16:creationId xmlns:a16="http://schemas.microsoft.com/office/drawing/2014/main" id="{2EFE767B-33EB-7C7D-8F1F-D918D6A3E4DD}"/>
              </a:ext>
            </a:extLst>
          </p:cNvPr>
          <p:cNvPicPr>
            <a:picLocks noChangeAspect="1"/>
          </p:cNvPicPr>
          <p:nvPr/>
        </p:nvPicPr>
        <p:blipFill>
          <a:blip r:embed="rId4"/>
          <a:stretch>
            <a:fillRect/>
          </a:stretch>
        </p:blipFill>
        <p:spPr>
          <a:xfrm>
            <a:off x="6349071" y="3583195"/>
            <a:ext cx="4978605" cy="1021036"/>
          </a:xfrm>
          <a:prstGeom prst="rect">
            <a:avLst/>
          </a:prstGeom>
        </p:spPr>
      </p:pic>
      <p:pic>
        <p:nvPicPr>
          <p:cNvPr id="5" name="Picture 4">
            <a:extLst>
              <a:ext uri="{FF2B5EF4-FFF2-40B4-BE49-F238E27FC236}">
                <a16:creationId xmlns:a16="http://schemas.microsoft.com/office/drawing/2014/main" id="{B409E415-DFF3-64D9-2EF8-41A0DBC7A746}"/>
              </a:ext>
            </a:extLst>
          </p:cNvPr>
          <p:cNvPicPr>
            <a:picLocks noChangeAspect="1"/>
          </p:cNvPicPr>
          <p:nvPr/>
        </p:nvPicPr>
        <p:blipFill>
          <a:blip r:embed="rId5"/>
          <a:stretch>
            <a:fillRect/>
          </a:stretch>
        </p:blipFill>
        <p:spPr>
          <a:xfrm>
            <a:off x="599357" y="2027283"/>
            <a:ext cx="10577818" cy="1438108"/>
          </a:xfrm>
          <a:prstGeom prst="rect">
            <a:avLst/>
          </a:prstGeom>
        </p:spPr>
      </p:pic>
      <p:sp>
        <p:nvSpPr>
          <p:cNvPr id="9" name="Title 1">
            <a:extLst>
              <a:ext uri="{FF2B5EF4-FFF2-40B4-BE49-F238E27FC236}">
                <a16:creationId xmlns:a16="http://schemas.microsoft.com/office/drawing/2014/main" id="{4C7E888C-446F-FAB4-9EAE-0C94444B5F46}"/>
              </a:ext>
            </a:extLst>
          </p:cNvPr>
          <p:cNvSpPr txBox="1">
            <a:spLocks/>
          </p:cNvSpPr>
          <p:nvPr/>
        </p:nvSpPr>
        <p:spPr>
          <a:xfrm>
            <a:off x="1881258" y="1514460"/>
            <a:ext cx="10168128" cy="117957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800" dirty="0"/>
              <a:t>	Performance: sum of pickup times</a:t>
            </a:r>
            <a:br>
              <a:rPr lang="en-US" sz="2800" dirty="0"/>
            </a:br>
            <a:endParaRPr lang="LID4096" sz="2800" dirty="0"/>
          </a:p>
        </p:txBody>
      </p:sp>
      <p:sp>
        <p:nvSpPr>
          <p:cNvPr id="13" name="Footer Placeholder 12">
            <a:extLst>
              <a:ext uri="{FF2B5EF4-FFF2-40B4-BE49-F238E27FC236}">
                <a16:creationId xmlns:a16="http://schemas.microsoft.com/office/drawing/2014/main" id="{EFFE5C30-86FC-09F8-A4E7-BDD21457B2F3}"/>
              </a:ext>
            </a:extLst>
          </p:cNvPr>
          <p:cNvSpPr>
            <a:spLocks noGrp="1"/>
          </p:cNvSpPr>
          <p:nvPr>
            <p:ph type="ftr" sz="quarter" idx="11"/>
          </p:nvPr>
        </p:nvSpPr>
        <p:spPr/>
        <p:txBody>
          <a:bodyPr/>
          <a:lstStyle/>
          <a:p>
            <a:r>
              <a:rPr lang="en-US"/>
              <a:t>Project products achieved so far and their demonstration </a:t>
            </a:r>
          </a:p>
        </p:txBody>
      </p:sp>
    </p:spTree>
    <p:extLst>
      <p:ext uri="{BB962C8B-B14F-4D97-AF65-F5344CB8AC3E}">
        <p14:creationId xmlns:p14="http://schemas.microsoft.com/office/powerpoint/2010/main" val="309373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92FF-AEC8-C182-7C8D-A3A529CEA193}"/>
              </a:ext>
            </a:extLst>
          </p:cNvPr>
          <p:cNvSpPr>
            <a:spLocks noGrp="1"/>
          </p:cNvSpPr>
          <p:nvPr>
            <p:ph type="title"/>
          </p:nvPr>
        </p:nvSpPr>
        <p:spPr/>
        <p:txBody>
          <a:bodyPr>
            <a:normAutofit fontScale="90000"/>
          </a:bodyPr>
          <a:lstStyle/>
          <a:p>
            <a:br>
              <a:rPr lang="en-US" dirty="0"/>
            </a:br>
            <a:endParaRPr lang="LID4096" dirty="0"/>
          </a:p>
        </p:txBody>
      </p:sp>
      <p:sp>
        <p:nvSpPr>
          <p:cNvPr id="6" name="Title 1">
            <a:extLst>
              <a:ext uri="{FF2B5EF4-FFF2-40B4-BE49-F238E27FC236}">
                <a16:creationId xmlns:a16="http://schemas.microsoft.com/office/drawing/2014/main" id="{D347B114-BDEC-1311-2860-9193CB5D9EB0}"/>
              </a:ext>
            </a:extLst>
          </p:cNvPr>
          <p:cNvSpPr txBox="1">
            <a:spLocks/>
          </p:cNvSpPr>
          <p:nvPr/>
        </p:nvSpPr>
        <p:spPr>
          <a:xfrm>
            <a:off x="697976" y="1728216"/>
            <a:ext cx="10796048" cy="162850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500" dirty="0"/>
              <a:t>Centralized and distributed algorithms - Naïve algorithm, Hungarian algorithm</a:t>
            </a:r>
            <a:br>
              <a:rPr lang="en-US" dirty="0"/>
            </a:br>
            <a:endParaRPr lang="LID4096" dirty="0"/>
          </a:p>
        </p:txBody>
      </p:sp>
      <p:pic>
        <p:nvPicPr>
          <p:cNvPr id="14" name="Picture 13">
            <a:extLst>
              <a:ext uri="{FF2B5EF4-FFF2-40B4-BE49-F238E27FC236}">
                <a16:creationId xmlns:a16="http://schemas.microsoft.com/office/drawing/2014/main" id="{2856FB76-A6F1-71AB-E301-5CD93AE2D996}"/>
              </a:ext>
            </a:extLst>
          </p:cNvPr>
          <p:cNvPicPr>
            <a:picLocks noChangeAspect="1"/>
          </p:cNvPicPr>
          <p:nvPr/>
        </p:nvPicPr>
        <p:blipFill>
          <a:blip r:embed="rId2"/>
          <a:stretch>
            <a:fillRect/>
          </a:stretch>
        </p:blipFill>
        <p:spPr>
          <a:xfrm>
            <a:off x="370117" y="2764312"/>
            <a:ext cx="11615056" cy="2177822"/>
          </a:xfrm>
          <a:prstGeom prst="rect">
            <a:avLst/>
          </a:prstGeom>
        </p:spPr>
      </p:pic>
      <p:sp>
        <p:nvSpPr>
          <p:cNvPr id="7" name="Title 1">
            <a:extLst>
              <a:ext uri="{FF2B5EF4-FFF2-40B4-BE49-F238E27FC236}">
                <a16:creationId xmlns:a16="http://schemas.microsoft.com/office/drawing/2014/main" id="{F0BAAF35-6E54-0E7D-8640-6DFE88A1FEC4}"/>
              </a:ext>
            </a:extLst>
          </p:cNvPr>
          <p:cNvSpPr txBox="1">
            <a:spLocks/>
          </p:cNvSpPr>
          <p:nvPr/>
        </p:nvSpPr>
        <p:spPr>
          <a:xfrm>
            <a:off x="1115568" y="559526"/>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Deliverable II: Algorithms</a:t>
            </a:r>
            <a:endParaRPr lang="LID4096" dirty="0"/>
          </a:p>
        </p:txBody>
      </p:sp>
      <p:sp>
        <p:nvSpPr>
          <p:cNvPr id="8" name="Footer Placeholder 7">
            <a:extLst>
              <a:ext uri="{FF2B5EF4-FFF2-40B4-BE49-F238E27FC236}">
                <a16:creationId xmlns:a16="http://schemas.microsoft.com/office/drawing/2014/main" id="{0F51C42A-4203-49E6-7640-23098417E168}"/>
              </a:ext>
            </a:extLst>
          </p:cNvPr>
          <p:cNvSpPr>
            <a:spLocks noGrp="1"/>
          </p:cNvSpPr>
          <p:nvPr>
            <p:ph type="ftr" sz="quarter" idx="11"/>
          </p:nvPr>
        </p:nvSpPr>
        <p:spPr/>
        <p:txBody>
          <a:bodyPr/>
          <a:lstStyle/>
          <a:p>
            <a:r>
              <a:rPr lang="en-US"/>
              <a:t>Project products achieved so far and their demonstration </a:t>
            </a:r>
          </a:p>
        </p:txBody>
      </p:sp>
    </p:spTree>
    <p:extLst>
      <p:ext uri="{BB962C8B-B14F-4D97-AF65-F5344CB8AC3E}">
        <p14:creationId xmlns:p14="http://schemas.microsoft.com/office/powerpoint/2010/main" val="734109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2E47990-8C0A-17BB-A585-071BCADC1F95}"/>
              </a:ext>
            </a:extLst>
          </p:cNvPr>
          <p:cNvSpPr txBox="1">
            <a:spLocks/>
          </p:cNvSpPr>
          <p:nvPr/>
        </p:nvSpPr>
        <p:spPr>
          <a:xfrm>
            <a:off x="1115568" y="559526"/>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Deliverable III: Preliminary simulations</a:t>
            </a:r>
            <a:endParaRPr lang="LID4096" dirty="0"/>
          </a:p>
        </p:txBody>
      </p:sp>
      <p:sp>
        <p:nvSpPr>
          <p:cNvPr id="8" name="Footer Placeholder 7">
            <a:extLst>
              <a:ext uri="{FF2B5EF4-FFF2-40B4-BE49-F238E27FC236}">
                <a16:creationId xmlns:a16="http://schemas.microsoft.com/office/drawing/2014/main" id="{77E767E7-C371-D917-45B5-620052E2111F}"/>
              </a:ext>
            </a:extLst>
          </p:cNvPr>
          <p:cNvSpPr>
            <a:spLocks noGrp="1"/>
          </p:cNvSpPr>
          <p:nvPr>
            <p:ph type="ftr" sz="quarter" idx="11"/>
          </p:nvPr>
        </p:nvSpPr>
        <p:spPr/>
        <p:txBody>
          <a:bodyPr/>
          <a:lstStyle/>
          <a:p>
            <a:r>
              <a:rPr lang="en-US"/>
              <a:t>Project products achieved so far and their demonstration </a:t>
            </a:r>
          </a:p>
        </p:txBody>
      </p:sp>
      <p:pic>
        <p:nvPicPr>
          <p:cNvPr id="12" name="Picture 11">
            <a:extLst>
              <a:ext uri="{FF2B5EF4-FFF2-40B4-BE49-F238E27FC236}">
                <a16:creationId xmlns:a16="http://schemas.microsoft.com/office/drawing/2014/main" id="{681A7947-1CC1-34E1-17E9-BFE60620BF1C}"/>
              </a:ext>
            </a:extLst>
          </p:cNvPr>
          <p:cNvPicPr>
            <a:picLocks noChangeAspect="1"/>
          </p:cNvPicPr>
          <p:nvPr/>
        </p:nvPicPr>
        <p:blipFill>
          <a:blip r:embed="rId2"/>
          <a:stretch>
            <a:fillRect/>
          </a:stretch>
        </p:blipFill>
        <p:spPr>
          <a:xfrm>
            <a:off x="2514600" y="2169940"/>
            <a:ext cx="6553200" cy="3951515"/>
          </a:xfrm>
          <a:prstGeom prst="rect">
            <a:avLst/>
          </a:prstGeom>
        </p:spPr>
      </p:pic>
      <p:sp>
        <p:nvSpPr>
          <p:cNvPr id="14" name="Circle: Hollow 13">
            <a:extLst>
              <a:ext uri="{FF2B5EF4-FFF2-40B4-BE49-F238E27FC236}">
                <a16:creationId xmlns:a16="http://schemas.microsoft.com/office/drawing/2014/main" id="{A5EA8DE1-0C37-B107-C280-169534307257}"/>
              </a:ext>
            </a:extLst>
          </p:cNvPr>
          <p:cNvSpPr/>
          <p:nvPr/>
        </p:nvSpPr>
        <p:spPr>
          <a:xfrm>
            <a:off x="5257800" y="4680857"/>
            <a:ext cx="631372" cy="544285"/>
          </a:xfrm>
          <a:prstGeom prst="donut">
            <a:avLst>
              <a:gd name="adj" fmla="val 13742"/>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spTree>
    <p:extLst>
      <p:ext uri="{BB962C8B-B14F-4D97-AF65-F5344CB8AC3E}">
        <p14:creationId xmlns:p14="http://schemas.microsoft.com/office/powerpoint/2010/main" val="800586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C363D7F-A5D7-1DFB-8A63-6A5DCD57EDE6}"/>
              </a:ext>
            </a:extLst>
          </p:cNvPr>
          <p:cNvGraphicFramePr>
            <a:graphicFrameLocks noGrp="1"/>
          </p:cNvGraphicFramePr>
          <p:nvPr>
            <p:extLst>
              <p:ext uri="{D42A27DB-BD31-4B8C-83A1-F6EECF244321}">
                <p14:modId xmlns:p14="http://schemas.microsoft.com/office/powerpoint/2010/main" val="619345981"/>
              </p:ext>
            </p:extLst>
          </p:nvPr>
        </p:nvGraphicFramePr>
        <p:xfrm>
          <a:off x="157842" y="250371"/>
          <a:ext cx="11876316" cy="5652991"/>
        </p:xfrm>
        <a:graphic>
          <a:graphicData uri="http://schemas.openxmlformats.org/drawingml/2006/table">
            <a:tbl>
              <a:tblPr firstRow="1" bandRow="1">
                <a:tableStyleId>{5C22544A-7EE6-4342-B048-85BDC9FD1C3A}</a:tableStyleId>
              </a:tblPr>
              <a:tblGrid>
                <a:gridCol w="4539346">
                  <a:extLst>
                    <a:ext uri="{9D8B030D-6E8A-4147-A177-3AD203B41FA5}">
                      <a16:colId xmlns:a16="http://schemas.microsoft.com/office/drawing/2014/main" val="715513949"/>
                    </a:ext>
                  </a:extLst>
                </a:gridCol>
                <a:gridCol w="1398812">
                  <a:extLst>
                    <a:ext uri="{9D8B030D-6E8A-4147-A177-3AD203B41FA5}">
                      <a16:colId xmlns:a16="http://schemas.microsoft.com/office/drawing/2014/main" val="1000787674"/>
                    </a:ext>
                  </a:extLst>
                </a:gridCol>
                <a:gridCol w="2969079">
                  <a:extLst>
                    <a:ext uri="{9D8B030D-6E8A-4147-A177-3AD203B41FA5}">
                      <a16:colId xmlns:a16="http://schemas.microsoft.com/office/drawing/2014/main" val="3393806167"/>
                    </a:ext>
                  </a:extLst>
                </a:gridCol>
                <a:gridCol w="2969079">
                  <a:extLst>
                    <a:ext uri="{9D8B030D-6E8A-4147-A177-3AD203B41FA5}">
                      <a16:colId xmlns:a16="http://schemas.microsoft.com/office/drawing/2014/main" val="1996515313"/>
                    </a:ext>
                  </a:extLst>
                </a:gridCol>
              </a:tblGrid>
              <a:tr h="356703">
                <a:tc>
                  <a:txBody>
                    <a:bodyPr/>
                    <a:lstStyle/>
                    <a:p>
                      <a:r>
                        <a:rPr lang="en-US" sz="1400" dirty="0"/>
                        <a:t>Milestone</a:t>
                      </a:r>
                      <a:endParaRPr lang="LID4096" sz="1400" dirty="0"/>
                    </a:p>
                  </a:txBody>
                  <a:tcPr/>
                </a:tc>
                <a:tc>
                  <a:txBody>
                    <a:bodyPr/>
                    <a:lstStyle/>
                    <a:p>
                      <a:r>
                        <a:rPr lang="en-US" sz="1400" dirty="0"/>
                        <a:t>Planned delivery date </a:t>
                      </a:r>
                      <a:endParaRPr lang="LID4096" sz="1400" dirty="0"/>
                    </a:p>
                  </a:txBody>
                  <a:tcPr/>
                </a:tc>
                <a:tc>
                  <a:txBody>
                    <a:bodyPr/>
                    <a:lstStyle/>
                    <a:p>
                      <a:r>
                        <a:rPr lang="en-US" sz="1400" dirty="0"/>
                        <a:t>Actual delivery date </a:t>
                      </a:r>
                      <a:endParaRPr lang="LID4096" sz="1400" dirty="0"/>
                    </a:p>
                  </a:txBody>
                  <a:tcPr/>
                </a:tc>
                <a:tc>
                  <a:txBody>
                    <a:bodyPr/>
                    <a:lstStyle/>
                    <a:p>
                      <a:r>
                        <a:rPr lang="en-US" sz="1400" dirty="0"/>
                        <a:t>Remarks</a:t>
                      </a:r>
                      <a:endParaRPr lang="LID4096" sz="1400" dirty="0"/>
                    </a:p>
                  </a:txBody>
                  <a:tcPr/>
                </a:tc>
                <a:extLst>
                  <a:ext uri="{0D108BD9-81ED-4DB2-BD59-A6C34878D82A}">
                    <a16:rowId xmlns:a16="http://schemas.microsoft.com/office/drawing/2014/main" val="2000287662"/>
                  </a:ext>
                </a:extLst>
              </a:tr>
              <a:tr h="509575">
                <a:tc>
                  <a:txBody>
                    <a:bodyPr/>
                    <a:lstStyle/>
                    <a:p>
                      <a:r>
                        <a:rPr lang="en-US" sz="1400" dirty="0"/>
                        <a:t>Mathematical problem formulation </a:t>
                      </a:r>
                      <a:endParaRPr lang="LID4096" sz="1400" dirty="0"/>
                    </a:p>
                  </a:txBody>
                  <a:tcPr/>
                </a:tc>
                <a:tc>
                  <a:txBody>
                    <a:bodyPr/>
                    <a:lstStyle/>
                    <a:p>
                      <a:r>
                        <a:rPr lang="en-IL" sz="1400" dirty="0"/>
                        <a:t>25.3.2024</a:t>
                      </a:r>
                      <a:endParaRPr lang="LID4096"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sz="1400" dirty="0"/>
                        <a:t>25.3.2024</a:t>
                      </a:r>
                      <a:endParaRPr lang="LID4096" sz="1400" dirty="0"/>
                    </a:p>
                    <a:p>
                      <a:endParaRPr lang="LID4096" sz="1400" dirty="0"/>
                    </a:p>
                  </a:txBody>
                  <a:tcPr/>
                </a:tc>
                <a:tc>
                  <a:txBody>
                    <a:bodyPr/>
                    <a:lstStyle/>
                    <a:p>
                      <a:r>
                        <a:rPr lang="en-US" sz="1400" dirty="0"/>
                        <a:t>-</a:t>
                      </a:r>
                      <a:endParaRPr lang="LID4096" sz="1400" dirty="0"/>
                    </a:p>
                  </a:txBody>
                  <a:tcPr/>
                </a:tc>
                <a:extLst>
                  <a:ext uri="{0D108BD9-81ED-4DB2-BD59-A6C34878D82A}">
                    <a16:rowId xmlns:a16="http://schemas.microsoft.com/office/drawing/2014/main" val="3692048186"/>
                  </a:ext>
                </a:extLst>
              </a:tr>
              <a:tr h="491539">
                <a:tc>
                  <a:txBody>
                    <a:bodyPr/>
                    <a:lstStyle/>
                    <a:p>
                      <a:r>
                        <a:rPr lang="en-US" sz="1400" dirty="0"/>
                        <a:t>Basic simulation software implementation </a:t>
                      </a:r>
                      <a:endParaRPr lang="LID4096" sz="1400" dirty="0"/>
                    </a:p>
                  </a:txBody>
                  <a:tcPr/>
                </a:tc>
                <a:tc>
                  <a:txBody>
                    <a:bodyPr/>
                    <a:lstStyle/>
                    <a:p>
                      <a:r>
                        <a:rPr lang="en-IL" sz="1400" dirty="0"/>
                        <a:t>25.3.2024</a:t>
                      </a:r>
                      <a:endParaRPr lang="LID4096" sz="1400" dirty="0"/>
                    </a:p>
                  </a:txBody>
                  <a:tcPr/>
                </a:tc>
                <a:tc>
                  <a:txBody>
                    <a:bodyPr/>
                    <a:lstStyle/>
                    <a:p>
                      <a:r>
                        <a:rPr lang="en-IL" sz="1400" dirty="0"/>
                        <a:t>25.3.2024</a:t>
                      </a:r>
                      <a:endParaRPr lang="LID4096" sz="1400" dirty="0"/>
                    </a:p>
                  </a:txBody>
                  <a:tcPr/>
                </a:tc>
                <a:tc>
                  <a:txBody>
                    <a:bodyPr/>
                    <a:lstStyle/>
                    <a:p>
                      <a:r>
                        <a:rPr lang="en-US" sz="1400" dirty="0"/>
                        <a:t>-</a:t>
                      </a:r>
                      <a:endParaRPr lang="LID4096" sz="1400" dirty="0"/>
                    </a:p>
                  </a:txBody>
                  <a:tcPr/>
                </a:tc>
                <a:extLst>
                  <a:ext uri="{0D108BD9-81ED-4DB2-BD59-A6C34878D82A}">
                    <a16:rowId xmlns:a16="http://schemas.microsoft.com/office/drawing/2014/main" val="192529025"/>
                  </a:ext>
                </a:extLst>
              </a:tr>
              <a:tr h="491539">
                <a:tc>
                  <a:txBody>
                    <a:bodyPr/>
                    <a:lstStyle/>
                    <a:p>
                      <a:r>
                        <a:rPr lang="en-US" sz="1400" dirty="0"/>
                        <a:t>Literature review completion </a:t>
                      </a:r>
                      <a:endParaRPr lang="LID4096"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sz="1400" dirty="0"/>
                        <a:t>25.3.2024</a:t>
                      </a:r>
                      <a:endParaRPr lang="LID4096" sz="1400" dirty="0"/>
                    </a:p>
                    <a:p>
                      <a:endParaRPr lang="LID4096"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sz="1400" dirty="0"/>
                        <a:t>25.3.2024</a:t>
                      </a:r>
                      <a:endParaRPr lang="LID4096" sz="1400" dirty="0"/>
                    </a:p>
                    <a:p>
                      <a:endParaRPr lang="LID4096" sz="1400" dirty="0"/>
                    </a:p>
                  </a:txBody>
                  <a:tcPr/>
                </a:tc>
                <a:tc>
                  <a:txBody>
                    <a:bodyPr/>
                    <a:lstStyle/>
                    <a:p>
                      <a:r>
                        <a:rPr lang="en-US" sz="1400" dirty="0"/>
                        <a:t>-</a:t>
                      </a:r>
                      <a:endParaRPr lang="LID4096" sz="1400" dirty="0"/>
                    </a:p>
                  </a:txBody>
                  <a:tcPr/>
                </a:tc>
                <a:extLst>
                  <a:ext uri="{0D108BD9-81ED-4DB2-BD59-A6C34878D82A}">
                    <a16:rowId xmlns:a16="http://schemas.microsoft.com/office/drawing/2014/main" val="312253678"/>
                  </a:ext>
                </a:extLst>
              </a:tr>
              <a:tr h="341753">
                <a:tc>
                  <a:txBody>
                    <a:bodyPr/>
                    <a:lstStyle/>
                    <a:p>
                      <a:r>
                        <a:rPr lang="en-US" sz="1400" dirty="0"/>
                        <a:t>Algorithm development</a:t>
                      </a:r>
                      <a:endParaRPr lang="LID4096" sz="1400" dirty="0"/>
                    </a:p>
                  </a:txBody>
                  <a:tcPr/>
                </a:tc>
                <a:tc>
                  <a:txBody>
                    <a:bodyPr/>
                    <a:lstStyle/>
                    <a:p>
                      <a:r>
                        <a:rPr lang="en-IL" sz="1400" dirty="0"/>
                        <a:t>25.4.2024</a:t>
                      </a:r>
                      <a:endParaRPr lang="LID4096" sz="1400" dirty="0"/>
                    </a:p>
                  </a:txBody>
                  <a:tcPr/>
                </a:tc>
                <a:tc>
                  <a:txBody>
                    <a:bodyPr/>
                    <a:lstStyle/>
                    <a:p>
                      <a:r>
                        <a:rPr lang="en-US" sz="1400" dirty="0"/>
                        <a:t>10</a:t>
                      </a:r>
                      <a:r>
                        <a:rPr lang="en-IL" sz="1400" dirty="0"/>
                        <a:t>.4.2024</a:t>
                      </a:r>
                      <a:endParaRPr lang="LID4096" sz="1400" dirty="0"/>
                    </a:p>
                  </a:txBody>
                  <a:tcPr/>
                </a:tc>
                <a:tc>
                  <a:txBody>
                    <a:bodyPr/>
                    <a:lstStyle/>
                    <a:p>
                      <a:r>
                        <a:rPr lang="en-US" sz="1400" dirty="0"/>
                        <a:t>-</a:t>
                      </a:r>
                      <a:endParaRPr lang="LID4096" sz="1400" dirty="0"/>
                    </a:p>
                  </a:txBody>
                  <a:tcPr/>
                </a:tc>
                <a:extLst>
                  <a:ext uri="{0D108BD9-81ED-4DB2-BD59-A6C34878D82A}">
                    <a16:rowId xmlns:a16="http://schemas.microsoft.com/office/drawing/2014/main" val="276404423"/>
                  </a:ext>
                </a:extLst>
              </a:tr>
              <a:tr h="355428">
                <a:tc>
                  <a:txBody>
                    <a:bodyPr/>
                    <a:lstStyle/>
                    <a:p>
                      <a:r>
                        <a:rPr lang="en-US" sz="1400" dirty="0"/>
                        <a:t>Evaluation of centralized algorithm vs distributive algorithm </a:t>
                      </a:r>
                      <a:endParaRPr lang="LID4096" sz="1400" dirty="0"/>
                    </a:p>
                  </a:txBody>
                  <a:tcPr/>
                </a:tc>
                <a:tc>
                  <a:txBody>
                    <a:bodyPr/>
                    <a:lstStyle/>
                    <a:p>
                      <a:r>
                        <a:rPr lang="en-IL" sz="1400" dirty="0"/>
                        <a:t>25.4.2024</a:t>
                      </a:r>
                      <a:endParaRPr lang="LID4096" sz="1400" dirty="0"/>
                    </a:p>
                  </a:txBody>
                  <a:tcPr/>
                </a:tc>
                <a:tc>
                  <a:txBody>
                    <a:bodyPr/>
                    <a:lstStyle/>
                    <a:p>
                      <a:r>
                        <a:rPr lang="en-US" sz="1400" dirty="0"/>
                        <a:t>10</a:t>
                      </a:r>
                      <a:r>
                        <a:rPr lang="en-IL" sz="1400" dirty="0"/>
                        <a:t>.4.2024</a:t>
                      </a:r>
                      <a:endParaRPr lang="LID4096" sz="1400" dirty="0"/>
                    </a:p>
                  </a:txBody>
                  <a:tcPr/>
                </a:tc>
                <a:tc>
                  <a:txBody>
                    <a:bodyPr/>
                    <a:lstStyle/>
                    <a:p>
                      <a:r>
                        <a:rPr lang="en-US" sz="1400" dirty="0"/>
                        <a:t>-</a:t>
                      </a:r>
                      <a:endParaRPr lang="LID4096" sz="1400" dirty="0"/>
                    </a:p>
                  </a:txBody>
                  <a:tcPr/>
                </a:tc>
                <a:extLst>
                  <a:ext uri="{0D108BD9-81ED-4DB2-BD59-A6C34878D82A}">
                    <a16:rowId xmlns:a16="http://schemas.microsoft.com/office/drawing/2014/main" val="4112486222"/>
                  </a:ext>
                </a:extLst>
              </a:tr>
              <a:tr h="218327">
                <a:tc>
                  <a:txBody>
                    <a:bodyPr/>
                    <a:lstStyle/>
                    <a:p>
                      <a:r>
                        <a:rPr lang="en-US" sz="1400" dirty="0"/>
                        <a:t>Real world data collection </a:t>
                      </a:r>
                      <a:endParaRPr lang="LID4096" sz="1400" dirty="0"/>
                    </a:p>
                  </a:txBody>
                  <a:tcPr/>
                </a:tc>
                <a:tc>
                  <a:txBody>
                    <a:bodyPr/>
                    <a:lstStyle/>
                    <a:p>
                      <a:r>
                        <a:rPr lang="en-IL" sz="1400" dirty="0"/>
                        <a:t>27.6.2024</a:t>
                      </a:r>
                      <a:endParaRPr lang="LID4096"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13</a:t>
                      </a:r>
                      <a:r>
                        <a:rPr lang="en-IL" sz="1400" dirty="0"/>
                        <a:t>.</a:t>
                      </a:r>
                      <a:r>
                        <a:rPr lang="en-US" sz="1400" dirty="0"/>
                        <a:t>6</a:t>
                      </a:r>
                      <a:r>
                        <a:rPr lang="en-IL" sz="1400" dirty="0"/>
                        <a:t>.2024</a:t>
                      </a:r>
                      <a:endParaRPr lang="LID4096" sz="1400" dirty="0"/>
                    </a:p>
                    <a:p>
                      <a:endParaRPr lang="LID4096" sz="1400" dirty="0"/>
                    </a:p>
                  </a:txBody>
                  <a:tcPr/>
                </a:tc>
                <a:tc>
                  <a:txBody>
                    <a:bodyPr/>
                    <a:lstStyle/>
                    <a:p>
                      <a:r>
                        <a:rPr lang="en-US" sz="1400" dirty="0"/>
                        <a:t>-</a:t>
                      </a:r>
                      <a:endParaRPr lang="LID4096" sz="1400" dirty="0"/>
                    </a:p>
                  </a:txBody>
                  <a:tcPr/>
                </a:tc>
                <a:extLst>
                  <a:ext uri="{0D108BD9-81ED-4DB2-BD59-A6C34878D82A}">
                    <a16:rowId xmlns:a16="http://schemas.microsoft.com/office/drawing/2014/main" val="1577478668"/>
                  </a:ext>
                </a:extLst>
              </a:tr>
              <a:tr h="491539">
                <a:tc>
                  <a:txBody>
                    <a:bodyPr/>
                    <a:lstStyle/>
                    <a:p>
                      <a:r>
                        <a:rPr lang="en-US" sz="1400" dirty="0"/>
                        <a:t>Time domain expansion </a:t>
                      </a:r>
                      <a:endParaRPr lang="LID4096"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sz="1400" dirty="0"/>
                        <a:t>27.6.2024</a:t>
                      </a:r>
                      <a:endParaRPr lang="LID4096" sz="1400" dirty="0"/>
                    </a:p>
                    <a:p>
                      <a:endParaRPr lang="LID4096"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13</a:t>
                      </a:r>
                      <a:r>
                        <a:rPr lang="en-IL" sz="1400" dirty="0"/>
                        <a:t>.</a:t>
                      </a:r>
                      <a:r>
                        <a:rPr lang="en-US" sz="1400" dirty="0"/>
                        <a:t>6</a:t>
                      </a:r>
                      <a:r>
                        <a:rPr lang="en-IL" sz="1400" dirty="0"/>
                        <a:t>.2024</a:t>
                      </a:r>
                      <a:endParaRPr lang="LID4096" sz="1400" dirty="0"/>
                    </a:p>
                    <a:p>
                      <a:endParaRPr lang="LID4096" sz="1400" dirty="0"/>
                    </a:p>
                  </a:txBody>
                  <a:tcPr/>
                </a:tc>
                <a:tc>
                  <a:txBody>
                    <a:bodyPr/>
                    <a:lstStyle/>
                    <a:p>
                      <a:r>
                        <a:rPr lang="en-US" sz="1400" dirty="0"/>
                        <a:t>-</a:t>
                      </a:r>
                      <a:endParaRPr lang="LID4096" sz="1400" dirty="0"/>
                    </a:p>
                  </a:txBody>
                  <a:tcPr/>
                </a:tc>
                <a:extLst>
                  <a:ext uri="{0D108BD9-81ED-4DB2-BD59-A6C34878D82A}">
                    <a16:rowId xmlns:a16="http://schemas.microsoft.com/office/drawing/2014/main" val="3729391734"/>
                  </a:ext>
                </a:extLst>
              </a:tr>
              <a:tr h="294908">
                <a:tc>
                  <a:txBody>
                    <a:bodyPr/>
                    <a:lstStyle/>
                    <a:p>
                      <a:r>
                        <a:rPr lang="en-US" sz="1400" dirty="0"/>
                        <a:t>Privacy assessment report</a:t>
                      </a:r>
                      <a:endParaRPr lang="LID4096" sz="1400" dirty="0"/>
                    </a:p>
                  </a:txBody>
                  <a:tcPr/>
                </a:tc>
                <a:tc>
                  <a:txBody>
                    <a:bodyPr/>
                    <a:lstStyle/>
                    <a:p>
                      <a:r>
                        <a:rPr lang="en-IL" sz="1400" dirty="0"/>
                        <a:t>5.7.2024</a:t>
                      </a:r>
                      <a:endParaRPr lang="LID4096" sz="1400" dirty="0"/>
                    </a:p>
                  </a:txBody>
                  <a:tcPr/>
                </a:tc>
                <a:tc>
                  <a:txBody>
                    <a:bodyPr/>
                    <a:lstStyle/>
                    <a:p>
                      <a:r>
                        <a:rPr lang="en-IL" sz="1400" dirty="0"/>
                        <a:t>5.7.2024</a:t>
                      </a:r>
                      <a:endParaRPr lang="LID4096" sz="1400" dirty="0"/>
                    </a:p>
                  </a:txBody>
                  <a:tcPr/>
                </a:tc>
                <a:tc>
                  <a:txBody>
                    <a:bodyPr/>
                    <a:lstStyle/>
                    <a:p>
                      <a:r>
                        <a:rPr lang="en-US" sz="1400" dirty="0"/>
                        <a:t>-</a:t>
                      </a:r>
                      <a:endParaRPr lang="LID4096" sz="1400" dirty="0"/>
                    </a:p>
                  </a:txBody>
                  <a:tcPr/>
                </a:tc>
                <a:extLst>
                  <a:ext uri="{0D108BD9-81ED-4DB2-BD59-A6C34878D82A}">
                    <a16:rowId xmlns:a16="http://schemas.microsoft.com/office/drawing/2014/main" val="4177152094"/>
                  </a:ext>
                </a:extLst>
              </a:tr>
              <a:tr h="294908">
                <a:tc>
                  <a:txBody>
                    <a:bodyPr/>
                    <a:lstStyle/>
                    <a:p>
                      <a:r>
                        <a:rPr lang="en-US" sz="1400" dirty="0"/>
                        <a:t>Full simulation software release </a:t>
                      </a:r>
                      <a:endParaRPr lang="LID4096" sz="1400" dirty="0"/>
                    </a:p>
                  </a:txBody>
                  <a:tcPr/>
                </a:tc>
                <a:tc>
                  <a:txBody>
                    <a:bodyPr/>
                    <a:lstStyle/>
                    <a:p>
                      <a:r>
                        <a:rPr lang="en-IL" sz="1400" dirty="0"/>
                        <a:t>5.7.2024</a:t>
                      </a:r>
                      <a:endParaRPr lang="LID4096" sz="1400" dirty="0"/>
                    </a:p>
                  </a:txBody>
                  <a:tcPr/>
                </a:tc>
                <a:tc>
                  <a:txBody>
                    <a:bodyPr/>
                    <a:lstStyle/>
                    <a:p>
                      <a:r>
                        <a:rPr lang="en-IL" sz="1400" dirty="0"/>
                        <a:t>5.7.2024</a:t>
                      </a:r>
                      <a:endParaRPr lang="LID4096" sz="1400" dirty="0"/>
                    </a:p>
                  </a:txBody>
                  <a:tcPr/>
                </a:tc>
                <a:tc>
                  <a:txBody>
                    <a:bodyPr/>
                    <a:lstStyle/>
                    <a:p>
                      <a:r>
                        <a:rPr lang="en-US" sz="1400" dirty="0"/>
                        <a:t>-</a:t>
                      </a:r>
                      <a:endParaRPr lang="LID4096" sz="1400" dirty="0"/>
                    </a:p>
                  </a:txBody>
                  <a:tcPr/>
                </a:tc>
                <a:extLst>
                  <a:ext uri="{0D108BD9-81ED-4DB2-BD59-A6C34878D82A}">
                    <a16:rowId xmlns:a16="http://schemas.microsoft.com/office/drawing/2014/main" val="945305463"/>
                  </a:ext>
                </a:extLst>
              </a:tr>
              <a:tr h="491539">
                <a:tc>
                  <a:txBody>
                    <a:bodyPr/>
                    <a:lstStyle/>
                    <a:p>
                      <a:r>
                        <a:rPr lang="en-US" sz="1400" dirty="0"/>
                        <a:t>Poster Submission and finishing the work</a:t>
                      </a:r>
                      <a:endParaRPr lang="LID4096" sz="1400" dirty="0"/>
                    </a:p>
                  </a:txBody>
                  <a:tcPr/>
                </a:tc>
                <a:tc>
                  <a:txBody>
                    <a:bodyPr/>
                    <a:lstStyle/>
                    <a:p>
                      <a:r>
                        <a:rPr lang="en-IL" sz="1400" dirty="0"/>
                        <a:t>14.7.2024</a:t>
                      </a:r>
                      <a:endParaRPr lang="LID4096" sz="1400" dirty="0"/>
                    </a:p>
                  </a:txBody>
                  <a:tcPr/>
                </a:tc>
                <a:tc>
                  <a:txBody>
                    <a:bodyPr/>
                    <a:lstStyle/>
                    <a:p>
                      <a:r>
                        <a:rPr lang="en-IL" sz="1400" dirty="0"/>
                        <a:t>14.7.2024</a:t>
                      </a:r>
                      <a:endParaRPr lang="LID4096" sz="1400" dirty="0"/>
                    </a:p>
                  </a:txBody>
                  <a:tcPr/>
                </a:tc>
                <a:tc>
                  <a:txBody>
                    <a:bodyPr/>
                    <a:lstStyle/>
                    <a:p>
                      <a:r>
                        <a:rPr lang="en-US" sz="1400" dirty="0"/>
                        <a:t>-</a:t>
                      </a:r>
                      <a:endParaRPr lang="LID4096" sz="1400" dirty="0"/>
                    </a:p>
                  </a:txBody>
                  <a:tcPr/>
                </a:tc>
                <a:extLst>
                  <a:ext uri="{0D108BD9-81ED-4DB2-BD59-A6C34878D82A}">
                    <a16:rowId xmlns:a16="http://schemas.microsoft.com/office/drawing/2014/main" val="2046726039"/>
                  </a:ext>
                </a:extLst>
              </a:tr>
              <a:tr h="294908">
                <a:tc>
                  <a:txBody>
                    <a:bodyPr/>
                    <a:lstStyle/>
                    <a:p>
                      <a:r>
                        <a:rPr lang="en-US" sz="1400" dirty="0"/>
                        <a:t>Future work roadmap</a:t>
                      </a:r>
                      <a:endParaRPr lang="LID4096" sz="1400" dirty="0"/>
                    </a:p>
                  </a:txBody>
                  <a:tcPr/>
                </a:tc>
                <a:tc>
                  <a:txBody>
                    <a:bodyPr/>
                    <a:lstStyle/>
                    <a:p>
                      <a:r>
                        <a:rPr lang="en-IL" sz="1400" dirty="0"/>
                        <a:t>12.8.2024</a:t>
                      </a:r>
                      <a:endParaRPr lang="LID4096" sz="1400" dirty="0"/>
                    </a:p>
                  </a:txBody>
                  <a:tcPr/>
                </a:tc>
                <a:tc>
                  <a:txBody>
                    <a:bodyPr/>
                    <a:lstStyle/>
                    <a:p>
                      <a:r>
                        <a:rPr lang="en-IL" sz="1400" dirty="0"/>
                        <a:t>12.8.2024</a:t>
                      </a:r>
                      <a:endParaRPr lang="LID4096" sz="1400" dirty="0"/>
                    </a:p>
                  </a:txBody>
                  <a:tcPr/>
                </a:tc>
                <a:tc>
                  <a:txBody>
                    <a:bodyPr/>
                    <a:lstStyle/>
                    <a:p>
                      <a:r>
                        <a:rPr lang="en-US" sz="1400" dirty="0"/>
                        <a:t>-</a:t>
                      </a:r>
                      <a:endParaRPr lang="LID4096" sz="1400" dirty="0"/>
                    </a:p>
                  </a:txBody>
                  <a:tcPr/>
                </a:tc>
                <a:extLst>
                  <a:ext uri="{0D108BD9-81ED-4DB2-BD59-A6C34878D82A}">
                    <a16:rowId xmlns:a16="http://schemas.microsoft.com/office/drawing/2014/main" val="899388772"/>
                  </a:ext>
                </a:extLst>
              </a:tr>
              <a:tr h="247067">
                <a:tc>
                  <a:txBody>
                    <a:bodyPr/>
                    <a:lstStyle/>
                    <a:p>
                      <a:r>
                        <a:rPr lang="en-US" sz="1400" dirty="0"/>
                        <a:t>Final deliverables submission</a:t>
                      </a:r>
                      <a:endParaRPr lang="LID4096" sz="1400" dirty="0"/>
                    </a:p>
                  </a:txBody>
                  <a:tcPr/>
                </a:tc>
                <a:tc>
                  <a:txBody>
                    <a:bodyPr/>
                    <a:lstStyle/>
                    <a:p>
                      <a:r>
                        <a:rPr lang="en-IL" sz="1400" dirty="0"/>
                        <a:t>12.8.2024</a:t>
                      </a:r>
                      <a:endParaRPr lang="LID4096" sz="1400" dirty="0"/>
                    </a:p>
                  </a:txBody>
                  <a:tcPr/>
                </a:tc>
                <a:tc>
                  <a:txBody>
                    <a:bodyPr/>
                    <a:lstStyle/>
                    <a:p>
                      <a:r>
                        <a:rPr lang="en-IL" sz="1400" dirty="0"/>
                        <a:t>12.8.2024</a:t>
                      </a:r>
                      <a:endParaRPr lang="LID4096" sz="1400" dirty="0"/>
                    </a:p>
                  </a:txBody>
                  <a:tcPr/>
                </a:tc>
                <a:tc>
                  <a:txBody>
                    <a:bodyPr/>
                    <a:lstStyle/>
                    <a:p>
                      <a:r>
                        <a:rPr lang="en-US" sz="1400" dirty="0"/>
                        <a:t>-</a:t>
                      </a:r>
                      <a:endParaRPr lang="LID4096" sz="1400" dirty="0"/>
                    </a:p>
                  </a:txBody>
                  <a:tcPr/>
                </a:tc>
                <a:extLst>
                  <a:ext uri="{0D108BD9-81ED-4DB2-BD59-A6C34878D82A}">
                    <a16:rowId xmlns:a16="http://schemas.microsoft.com/office/drawing/2014/main" val="3199339172"/>
                  </a:ext>
                </a:extLst>
              </a:tr>
            </a:tbl>
          </a:graphicData>
        </a:graphic>
      </p:graphicFrame>
      <p:sp>
        <p:nvSpPr>
          <p:cNvPr id="5" name="Footer Placeholder 4">
            <a:extLst>
              <a:ext uri="{FF2B5EF4-FFF2-40B4-BE49-F238E27FC236}">
                <a16:creationId xmlns:a16="http://schemas.microsoft.com/office/drawing/2014/main" id="{D301197E-85AC-C1F5-E1A3-7BF53382AD87}"/>
              </a:ext>
            </a:extLst>
          </p:cNvPr>
          <p:cNvSpPr>
            <a:spLocks noGrp="1"/>
          </p:cNvSpPr>
          <p:nvPr>
            <p:ph type="ftr" sz="quarter" idx="11"/>
          </p:nvPr>
        </p:nvSpPr>
        <p:spPr/>
        <p:txBody>
          <a:bodyPr/>
          <a:lstStyle/>
          <a:p>
            <a:r>
              <a:rPr lang="en-US"/>
              <a:t>Updated schedule</a:t>
            </a:r>
          </a:p>
        </p:txBody>
      </p:sp>
    </p:spTree>
    <p:extLst>
      <p:ext uri="{BB962C8B-B14F-4D97-AF65-F5344CB8AC3E}">
        <p14:creationId xmlns:p14="http://schemas.microsoft.com/office/powerpoint/2010/main" val="2526849652"/>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9526</TotalTime>
  <Words>465</Words>
  <Application>Microsoft Office PowerPoint</Application>
  <PresentationFormat>Widescreen</PresentationFormat>
  <Paragraphs>107</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Avenir Next LT Pro</vt:lpstr>
      <vt:lpstr>Calibri</vt:lpstr>
      <vt:lpstr>AccentBoxVTI</vt:lpstr>
      <vt:lpstr>A research project on privacy of distributed algorithms</vt:lpstr>
      <vt:lpstr>Private Ride Sharing</vt:lpstr>
      <vt:lpstr>Project Formulation and Goals</vt:lpstr>
      <vt:lpstr>Project Requirements and Deliverables</vt:lpstr>
      <vt:lpstr>Updated and Elaborated Block Diagram</vt:lpstr>
      <vt:lpstr>Deliverable I: Quantitative Measures</vt:lpstr>
      <vt:lpstr>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Yaffe</dc:creator>
  <cp:lastModifiedBy>Jonathan Yaffe</cp:lastModifiedBy>
  <cp:revision>11</cp:revision>
  <dcterms:created xsi:type="dcterms:W3CDTF">2024-04-29T15:49:22Z</dcterms:created>
  <dcterms:modified xsi:type="dcterms:W3CDTF">2024-05-16T12:12:05Z</dcterms:modified>
</cp:coreProperties>
</file>