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niglet"/>
      <p:regular r:id="rId30"/>
    </p:embeddedFont>
    <p:embeddedFont>
      <p:font typeface="Patrick Hand SC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DB0F7B-52AF-4767-A0F2-80AE126990C9}">
  <a:tblStyle styleId="{63DB0F7B-52AF-4767-A0F2-80AE126990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trickHandSC-regular.fntdata"/><Relationship Id="rId30" Type="http://schemas.openxmlformats.org/officeDocument/2006/relationships/font" Target="fonts/Snigle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3853da1e5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33853da1e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3a0b3ae1b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3a0b3ae1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a1d8c4ed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a1d8c4e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ba1d8c4ed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ba1d8c4e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a1d8c4ed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a1d8c4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a1d8c4ed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a1d8c4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3cd789212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3cd78921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3cd789212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3cd78921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3cd789212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3cd78921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ba1d8c4ed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ba1d8c4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ba1d8c4ed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ba1d8c4e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3853da1e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3853da1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ba1d8c4ed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ba1d8c4e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853da1e5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853da1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ba1d8c4ed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ba1d8c4e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a1d8c4ed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a1d8c4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a1d8c4ed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a1d8c4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3853da1e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3853da1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3cd789212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3cd7892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853da1e5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853da1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LSTM is a more</a:t>
            </a:r>
            <a:r>
              <a:rPr lang="en" sz="14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700">
                <a:solidFill>
                  <a:srgbClr val="292929"/>
                </a:solidFill>
                <a:highlight>
                  <a:srgbClr val="FFFFFF"/>
                </a:highlight>
                <a:latin typeface="Sniglet"/>
                <a:ea typeface="Sniglet"/>
                <a:cs typeface="Sniglet"/>
                <a:sym typeface="Sniglet"/>
              </a:rPr>
              <a:t>advanced version of RNNs that can preserve important information from earlier parts. </a:t>
            </a:r>
            <a:r>
              <a:rPr lang="en" sz="17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rPr>
              <a:t>The memory blocks contain memory cells and gates. The role of the memory cells is to store the temporary state of a network, with the role of the gates being to control the flow of information.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a0b3ae1b_1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3a0b3ae1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b="0"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BLANK_1">
    <p:bg>
      <p:bgPr>
        <a:solidFill>
          <a:srgbClr val="2A95B7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ene_trans.png"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821550" y="1507150"/>
            <a:ext cx="550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0"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821550" y="2535254"/>
            <a:ext cx="550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1441675" y="1628400"/>
            <a:ext cx="6260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 algn="ctr">
              <a:spcBef>
                <a:spcPts val="600"/>
              </a:spcBef>
              <a:spcAft>
                <a:spcPts val="0"/>
              </a:spcAft>
              <a:buSzPts val="2600"/>
              <a:buChar char="+"/>
              <a:defRPr sz="2600"/>
            </a:lvl1pPr>
            <a:lvl2pPr indent="-393700" lvl="1" marL="9144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2pPr>
            <a:lvl3pPr indent="-393700" lvl="2" marL="13716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3pPr>
            <a:lvl4pPr indent="-393700" lvl="3" marL="18288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4pPr>
            <a:lvl5pPr indent="-393700" lvl="4" marL="22860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5pPr>
            <a:lvl6pPr indent="-393700" lvl="5" marL="27432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6pPr>
            <a:lvl7pPr indent="-393700" lvl="6" marL="32004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7pPr>
            <a:lvl8pPr indent="-393700" lvl="7" marL="3657600" rtl="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8pPr>
            <a:lvl9pPr indent="-393700" lvl="8" marL="4114800" algn="ctr">
              <a:spcBef>
                <a:spcPts val="0"/>
              </a:spcBef>
              <a:spcAft>
                <a:spcPts val="0"/>
              </a:spcAft>
              <a:buSzPts val="2600"/>
              <a:buChar char="+"/>
              <a:defRPr sz="2600"/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>
            <a:off x="3593400" y="933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“</a:t>
            </a:r>
            <a:endParaRPr sz="9600">
              <a:solidFill>
                <a:srgbClr val="2A95B7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+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+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08185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425300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5768751" y="1435525"/>
            <a:ext cx="22293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+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+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604425" y="3720500"/>
            <a:ext cx="5935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2A95B7"/>
                </a:solidFill>
              </a:defRPr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b="1" sz="3000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jp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ctrTitle"/>
          </p:nvPr>
        </p:nvSpPr>
        <p:spPr>
          <a:xfrm>
            <a:off x="923725" y="965725"/>
            <a:ext cx="6455700" cy="12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SPEAKER VERIFICATION</a:t>
            </a:r>
            <a:r>
              <a:rPr lang="en" sz="4900"/>
              <a:t> </a:t>
            </a:r>
            <a:endParaRPr sz="4900"/>
          </a:p>
        </p:txBody>
      </p:sp>
      <p:sp>
        <p:nvSpPr>
          <p:cNvPr id="50" name="Google Shape;50;p12"/>
          <p:cNvSpPr txBox="1"/>
          <p:nvPr/>
        </p:nvSpPr>
        <p:spPr>
          <a:xfrm>
            <a:off x="4051825" y="1732000"/>
            <a:ext cx="4702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niglet"/>
                <a:ea typeface="Sniglet"/>
                <a:cs typeface="Sniglet"/>
                <a:sym typeface="Sniglet"/>
              </a:rPr>
              <a:t>Students: </a:t>
            </a:r>
            <a:endParaRPr u="sng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Yonatan Ben Avraham 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Deniss Nissim 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Sniglet"/>
                <a:ea typeface="Sniglet"/>
                <a:cs typeface="Sniglet"/>
                <a:sym typeface="Sniglet"/>
              </a:rPr>
              <a:t>Supervisors:</a:t>
            </a:r>
            <a:endParaRPr u="sng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Dr. Renata Avros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Prof. Zeev Volkovich 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51" name="Google Shape;51;p12"/>
          <p:cNvGrpSpPr/>
          <p:nvPr/>
        </p:nvGrpSpPr>
        <p:grpSpPr>
          <a:xfrm>
            <a:off x="6035319" y="671804"/>
            <a:ext cx="1717206" cy="3561826"/>
            <a:chOff x="2547150" y="238125"/>
            <a:chExt cx="2525675" cy="5238750"/>
          </a:xfrm>
        </p:grpSpPr>
        <p:sp>
          <p:nvSpPr>
            <p:cNvPr id="52" name="Google Shape;52;p12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937" y="1014638"/>
            <a:ext cx="1593975" cy="28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/>
        </p:nvSpPr>
        <p:spPr>
          <a:xfrm>
            <a:off x="961575" y="739025"/>
            <a:ext cx="439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niglet"/>
                <a:ea typeface="Sniglet"/>
                <a:cs typeface="Sniglet"/>
                <a:sym typeface="Sniglet"/>
              </a:rPr>
              <a:t>Capstone Project Phase B</a:t>
            </a:r>
            <a:endParaRPr sz="1800"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450" y="1985575"/>
            <a:ext cx="3018800" cy="1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049500" y="388900"/>
            <a:ext cx="70209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</a:t>
            </a:r>
            <a:r>
              <a:rPr lang="en"/>
              <a:t> matrix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061550" y="998975"/>
            <a:ext cx="7020900" cy="3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next step, after we calculated the centroids that represent each speaker, a similarity matrix is built.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number of rows is the number of utterances in total and the number of columns is the number of speakers.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422" y="3116600"/>
            <a:ext cx="3660712" cy="8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325" y="3082150"/>
            <a:ext cx="2632550" cy="9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061550" y="13708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total loss function of the model is described below: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Where L(e</a:t>
            </a:r>
            <a:r>
              <a:rPr lang="en" sz="1200"/>
              <a:t>ji</a:t>
            </a:r>
            <a:r>
              <a:rPr lang="en" sz="1800"/>
              <a:t>):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350" y="2157751"/>
            <a:ext cx="3296079" cy="69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775" y="3316751"/>
            <a:ext cx="3007660" cy="7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1049500" y="524850"/>
            <a:ext cx="7020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750" y="851863"/>
            <a:ext cx="6124749" cy="343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049500" y="587825"/>
            <a:ext cx="702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97" y="930325"/>
            <a:ext cx="5397751" cy="352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993975" y="521250"/>
            <a:ext cx="70209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1049500" y="1196650"/>
            <a:ext cx="7020900" cy="29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72" y="1045247"/>
            <a:ext cx="6463799" cy="325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1049500" y="587825"/>
            <a:ext cx="702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25" y="1230725"/>
            <a:ext cx="7093400" cy="28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049500" y="587825"/>
            <a:ext cx="702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328738"/>
            <a:ext cx="721995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049500" y="587825"/>
            <a:ext cx="702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404938"/>
            <a:ext cx="71818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1049500" y="587825"/>
            <a:ext cx="702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050" y="1323325"/>
            <a:ext cx="7386400" cy="34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1049500" y="482850"/>
            <a:ext cx="70209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1106100" y="1416201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75" y="1119425"/>
            <a:ext cx="6535824" cy="33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902700" y="796175"/>
            <a:ext cx="70209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Motivation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The model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GUI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UML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Testing plan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>
                <a:solidFill>
                  <a:schemeClr val="dk1"/>
                </a:solidFill>
              </a:rPr>
              <a:t>Results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"/>
              <a:t>Illustration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634250" y="342775"/>
            <a:ext cx="7020900" cy="6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diagram 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1155625" y="131007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3475" y="894275"/>
            <a:ext cx="6234899" cy="34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866425" y="596150"/>
            <a:ext cx="702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Results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graphicFrame>
        <p:nvGraphicFramePr>
          <p:cNvPr id="222" name="Google Shape;222;p32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{63DB0F7B-52AF-4767-A0F2-80AE126990C9}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Transform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STFT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dmey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0.1063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2"/>
                          </a:highlight>
                        </a:rPr>
                        <a:t>db8</a:t>
                      </a:r>
                      <a:endParaRPr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2"/>
                          </a:highlight>
                        </a:rPr>
                        <a:t>800</a:t>
                      </a:r>
                      <a:endParaRPr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2"/>
                          </a:highlight>
                        </a:rPr>
                        <a:t>0.0396</a:t>
                      </a:r>
                      <a:endParaRPr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coif12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0.0658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45275" y="587825"/>
            <a:ext cx="20574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plan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223" y="574450"/>
            <a:ext cx="5196150" cy="39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1049500" y="587825"/>
            <a:ext cx="702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Illustration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sp>
        <p:nvSpPr>
          <p:cNvPr id="238" name="Google Shape;238;p34"/>
          <p:cNvSpPr txBox="1"/>
          <p:nvPr/>
        </p:nvSpPr>
        <p:spPr>
          <a:xfrm>
            <a:off x="1753550" y="1611825"/>
            <a:ext cx="505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niglet"/>
                <a:ea typeface="Sniglet"/>
                <a:cs typeface="Sniglet"/>
                <a:sym typeface="Sniglet"/>
              </a:rPr>
              <a:t>https://drive.google.com/drive/u/0/folders/1LF-SBsq24nLylY_X_oSo-pIDdLzfRnGC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idx="4294967295" type="title"/>
          </p:nvPr>
        </p:nvSpPr>
        <p:spPr>
          <a:xfrm>
            <a:off x="657225" y="864350"/>
            <a:ext cx="7791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3F3F3"/>
              </a:solidFill>
            </a:endParaRPr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6525" y="715550"/>
            <a:ext cx="4752975" cy="2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1049500" y="524850"/>
            <a:ext cx="70209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976225" y="1070850"/>
            <a:ext cx="75525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project is devoted to recognition of one of speaking within a group of persons speaking in the recording.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project operates with short recordings processing.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1" algn="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675" y="2529425"/>
            <a:ext cx="4227450" cy="18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1049500" y="587000"/>
            <a:ext cx="7020900" cy="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</a:t>
            </a:r>
            <a:endParaRPr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sp>
        <p:nvSpPr>
          <p:cNvPr id="80" name="Google Shape;80;p15"/>
          <p:cNvSpPr txBox="1"/>
          <p:nvPr/>
        </p:nvSpPr>
        <p:spPr>
          <a:xfrm>
            <a:off x="6071550" y="1302375"/>
            <a:ext cx="13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071550" y="3512625"/>
            <a:ext cx="15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748150" y="311242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214850" y="3404925"/>
            <a:ext cx="92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50" y="1284725"/>
            <a:ext cx="7515551" cy="25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1049500" y="796175"/>
            <a:ext cx="70209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eatures Extraction</a:t>
            </a:r>
            <a:r>
              <a:rPr lang="en"/>
              <a:t>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118575" y="1307075"/>
            <a:ext cx="7020900" cy="28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model receives short audio recordings of speakers.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Wavelet Transform is performed on each of the recordings.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output will be a matrix that represents features in the speaker's voice.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-599250" y="572225"/>
            <a:ext cx="9144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Short-Time Fourier Transform (stft)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727300" y="992750"/>
            <a:ext cx="7868100" cy="3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STFT provides information on both When and at what frequencies a signal event occurs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information is limited by the size of the window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disadvantage is that the window is the same for all frequencies</a:t>
            </a:r>
            <a:endParaRPr sz="1800"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625" y="3228350"/>
            <a:ext cx="472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1523825" y="572225"/>
            <a:ext cx="70209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705725" y="992750"/>
            <a:ext cx="7889700" cy="3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Wavelet Transform is a technique of windows of different sizes.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Wavelet transform is capable of providing the time and frequency information simultaneously.</a:t>
            </a:r>
            <a:endParaRPr sz="1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100" y="2999750"/>
            <a:ext cx="4800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-1290400" y="436550"/>
            <a:ext cx="70209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051775" y="631250"/>
            <a:ext cx="6378300" cy="30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advanced version of RNN - </a:t>
            </a:r>
            <a:r>
              <a:rPr lang="en" sz="1800">
                <a:solidFill>
                  <a:srgbClr val="292929"/>
                </a:solidFill>
                <a:highlight>
                  <a:srgbClr val="FFFFFF"/>
                </a:highlight>
              </a:rPr>
              <a:t>preserve important information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Memory cells - store temporary state.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Gates - control the flow of information.</a:t>
            </a:r>
            <a:endParaRPr sz="1800"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595300" y="4776100"/>
            <a:ext cx="5487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700"/>
              <a:t>‹#›</a:t>
            </a:fld>
            <a:endParaRPr sz="1700"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16292" r="13418" t="0"/>
          <a:stretch/>
        </p:blipFill>
        <p:spPr>
          <a:xfrm>
            <a:off x="2530125" y="2338700"/>
            <a:ext cx="4735700" cy="18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99550" y="604750"/>
            <a:ext cx="7020900" cy="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Vectors &amp; Centroids Calculation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061550" y="1280126"/>
            <a:ext cx="70209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After we obtain the embedding we perform L2 Normalization on each output vector from the network.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600">
                <a:solidFill>
                  <a:srgbClr val="000000"/>
                </a:solidFill>
              </a:rPr>
              <a:t>Then, the centroid vector for each speaker is calculated. It represents the average vector among all the embeddings of the speaker.</a:t>
            </a:r>
            <a:r>
              <a:rPr lang="en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13" y="2133626"/>
            <a:ext cx="1862935" cy="73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525" y="3448651"/>
            <a:ext cx="2597527" cy="73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