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31"/>
  </p:notesMasterIdLst>
  <p:sldIdLst>
    <p:sldId id="256" r:id="rId2"/>
    <p:sldId id="263" r:id="rId3"/>
    <p:sldId id="260" r:id="rId4"/>
    <p:sldId id="264" r:id="rId5"/>
    <p:sldId id="275" r:id="rId6"/>
    <p:sldId id="259" r:id="rId7"/>
    <p:sldId id="258" r:id="rId8"/>
    <p:sldId id="272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6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AD82658-D68D-4F7C-A246-91B40A447C94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4AE351E-047A-4F97-9375-200C44A656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7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6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2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6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88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3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44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5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48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39AFC0B-6C3B-4979-BD36-3E0F162855F1}" type="datetimeFigureOut">
              <a:rPr lang="he-IL" smtClean="0"/>
              <a:t>כ"ז/חשון/תשע"ח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6061C9E-6744-4A75-8C07-4026BF3B5E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48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Incentive Compatibility of Bitcoin Mining Pool Reward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253057"/>
            <a:ext cx="9228201" cy="16459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By</a:t>
            </a:r>
            <a:r>
              <a:rPr lang="en-US" b="1" dirty="0"/>
              <a:t>: </a:t>
            </a:r>
            <a:endParaRPr lang="en-US" dirty="0"/>
          </a:p>
          <a:p>
            <a:r>
              <a:rPr lang="en-US" b="1" dirty="0" err="1"/>
              <a:t>Okke</a:t>
            </a:r>
            <a:r>
              <a:rPr lang="en-US" b="1" dirty="0"/>
              <a:t> </a:t>
            </a:r>
            <a:r>
              <a:rPr lang="en-US" b="1" dirty="0" err="1"/>
              <a:t>Schrijvers</a:t>
            </a:r>
            <a:endParaRPr lang="en-US" dirty="0"/>
          </a:p>
          <a:p>
            <a:r>
              <a:rPr lang="en-US" b="1" dirty="0"/>
              <a:t>Joseph </a:t>
            </a:r>
            <a:r>
              <a:rPr lang="en-US" b="1" dirty="0" err="1"/>
              <a:t>Bonneau</a:t>
            </a:r>
            <a:endParaRPr lang="en-US" dirty="0"/>
          </a:p>
          <a:p>
            <a:r>
              <a:rPr lang="en-US" b="1" dirty="0"/>
              <a:t>Dan </a:t>
            </a:r>
            <a:r>
              <a:rPr lang="en-US" b="1" dirty="0" err="1"/>
              <a:t>Boneh</a:t>
            </a:r>
            <a:endParaRPr lang="en-US" dirty="0"/>
          </a:p>
          <a:p>
            <a:r>
              <a:rPr lang="en-US" b="1" dirty="0"/>
              <a:t>Tim </a:t>
            </a:r>
            <a:r>
              <a:rPr lang="en-US" b="1" dirty="0" err="1" smtClean="0"/>
              <a:t>Roughgarden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4835371" y="6028767"/>
            <a:ext cx="231856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spc="-12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Yoni Asulin</a:t>
            </a:r>
            <a:endParaRPr lang="he-IL" sz="4000" b="1" spc="-12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Incentive compatibility (def.)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incentive compatible if for every </a:t>
                </a:r>
                <a:r>
                  <a:rPr lang="en-US" dirty="0" smtClean="0"/>
                  <a:t>miner, </a:t>
                </a:r>
                <a:r>
                  <a:rPr lang="en-US" dirty="0"/>
                  <a:t>the best strategy (given this particular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is to </a:t>
                </a:r>
                <a:r>
                  <a:rPr lang="en-US" b="1" dirty="0"/>
                  <a:t>report full solutions immediately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 r="-14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budget-balanced (def.)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)-</a:t>
                </a:r>
                <a:r>
                  <a:rPr lang="en-US" b="1" dirty="0"/>
                  <a:t>budget balanced </a:t>
                </a:r>
                <a:r>
                  <a:rPr lang="en-US" dirty="0"/>
                  <a:t>if for all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 =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Ideally we want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)-</a:t>
                </a:r>
                <a:r>
                  <a:rPr lang="en-US" b="1" dirty="0"/>
                  <a:t> </a:t>
                </a:r>
                <a:r>
                  <a:rPr lang="en-US" dirty="0"/>
                  <a:t>budget balanced</a:t>
                </a:r>
                <a:r>
                  <a:rPr lang="en-US" dirty="0" smtClean="0"/>
                  <a:t> reward functions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3200" b="1" dirty="0" smtClean="0"/>
                  <a:t>Main goal: find reward functions that satisfy all three conditions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7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common reward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473096"/>
              </a:xfrm>
            </p:spPr>
            <p:txBody>
              <a:bodyPr>
                <a:normAutofit/>
              </a:bodyPr>
              <a:lstStyle/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Proportional reward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Divide the reward based on %shares each miner </a:t>
                </a:r>
                <a:r>
                  <a:rPr lang="en-US" dirty="0" smtClean="0"/>
                  <a:t>reported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971400" lvl="5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971400" lvl="5" indent="0" fontAlgn="base">
                  <a:buNone/>
                </a:pPr>
                <a:endParaRPr lang="en-US" dirty="0"/>
              </a:p>
              <a:p>
                <a:pPr marL="971400" lvl="5" indent="0" fontAlgn="base">
                  <a:buNone/>
                </a:pPr>
                <a:endParaRPr lang="en-US" dirty="0" smtClean="0"/>
              </a:p>
              <a:p>
                <a:pPr marL="461772" lvl="1"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Proportional, budget balanced		</a:t>
                </a:r>
              </a:p>
              <a:p>
                <a:r>
                  <a:rPr lang="en-US" dirty="0" smtClean="0"/>
                  <a:t>Problems</a:t>
                </a:r>
                <a:r>
                  <a:rPr lang="en-US" dirty="0"/>
                  <a:t>: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Miners might prefer to leave the pool at some point (Miller et al.)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b="1" dirty="0"/>
                  <a:t>Not incentive </a:t>
                </a:r>
                <a:r>
                  <a:rPr lang="en-US" b="1" dirty="0" smtClean="0"/>
                  <a:t>compatible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if player I has been unlucky and reported a lower num. of shares than his comp.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473096"/>
              </a:xfrm>
              <a:blipFill>
                <a:blip r:embed="rId2"/>
                <a:stretch>
                  <a:fillRect l="-737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common reward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Pay-per-share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Pays a fixed amount for every share that is reported</a:t>
                </a: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71400" lvl="5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𝑝𝑝𝑠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971400" lvl="5" indent="0" fontAlgn="base">
                  <a:buNone/>
                </a:pPr>
                <a:endParaRPr lang="en-US" dirty="0"/>
              </a:p>
              <a:p>
                <a:pPr marL="971400" lvl="5" indent="0" fontAlgn="base">
                  <a:buNone/>
                </a:pPr>
                <a:endParaRPr lang="en-US" dirty="0" smtClean="0"/>
              </a:p>
              <a:p>
                <a:pPr marL="971400" lvl="5" indent="0" fontAlgn="base">
                  <a:buNone/>
                </a:pPr>
                <a:endParaRPr lang="en-US" dirty="0"/>
              </a:p>
              <a:p>
                <a:pPr marL="971400" lvl="5" indent="0" fontAlgn="base">
                  <a:buNone/>
                </a:pPr>
                <a:endParaRPr lang="en-US" dirty="0"/>
              </a:p>
              <a:p>
                <a:pPr marL="971400" lvl="5" indent="0" fontAlgn="base">
                  <a:buNone/>
                </a:pPr>
                <a:endParaRPr lang="en-US" dirty="0" smtClean="0"/>
              </a:p>
              <a:p>
                <a:pPr marL="971400" lvl="5" indent="0" fontAlgn="base">
                  <a:buNone/>
                </a:pPr>
                <a:endParaRPr lang="en-US" dirty="0"/>
              </a:p>
              <a:p>
                <a:pPr marL="971400" lvl="5" indent="0" fontAlgn="base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4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 delay or not to delay?</a:t>
            </a:r>
            <a:br>
              <a:rPr lang="en-US" dirty="0" smtClean="0"/>
            </a:br>
            <a:r>
              <a:rPr lang="en-US" sz="2700" dirty="0" smtClean="0"/>
              <a:t>Or: when would we prefer to report immediately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121408"/>
                <a:ext cx="10753725" cy="450799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that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miner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finds a </a:t>
                </a:r>
                <a:r>
                  <a:rPr lang="en-US" b="1" dirty="0" smtClean="0"/>
                  <a:t>full solution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At this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shares have been reported to the pool operator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that miner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waits for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shares before reporting full solution. What would be his expected reward: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𝑠𝑒𝑒𝑖𝑛𝑔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Reminder: for a random variable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Here we can define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121408"/>
                <a:ext cx="10753725" cy="4507992"/>
              </a:xfrm>
              <a:blipFill>
                <a:blip r:embed="rId2"/>
                <a:stretch>
                  <a:fillRect l="-737" t="-2297" b="-28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27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miner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reports immediately (upon finding a full solution):</a:t>
                </a:r>
              </a:p>
              <a:p>
                <a:r>
                  <a:rPr lang="en-US" dirty="0" smtClean="0"/>
                  <a:t>His reward will be: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nary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1" dirty="0" smtClean="0"/>
              </a:p>
              <a:p>
                <a:pPr algn="ctr"/>
                <a:endParaRPr lang="en-US" b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88053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 delay or not to delay?</a:t>
            </a:r>
            <a:br>
              <a:rPr lang="en-US" dirty="0" smtClean="0"/>
            </a:br>
            <a:r>
              <a:rPr lang="en-US" sz="2700" dirty="0" smtClean="0"/>
              <a:t>Or: when would we prefer to report immediately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43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Overall, reporting a full solution immediately will be more profitable than delaying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𝑠𝑒𝑒𝑖𝑛𝑔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))≤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 r="-7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7224" y="88053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 delay or not to delay?</a:t>
            </a:r>
            <a:br>
              <a:rPr lang="en-US" dirty="0" smtClean="0"/>
            </a:br>
            <a:r>
              <a:rPr lang="en-US" sz="2700" dirty="0" smtClean="0"/>
              <a:t>Or: when would we prefer to report immediately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074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equiv. condition for incentive comp.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Lemma</a:t>
                </a:r>
                <a:r>
                  <a:rPr lang="en-US" u="sng" dirty="0" smtClean="0"/>
                  <a:t>: </a:t>
                </a:r>
              </a:p>
              <a:p>
                <a:r>
                  <a:rPr lang="en-US" dirty="0" smtClean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incentive compatible if and only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	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to determine the incentive compatibility of a reward function, we only need to see if it is profitable to delay reporting for </a:t>
                </a:r>
                <a:r>
                  <a:rPr lang="en-US" b="1" dirty="0" smtClean="0"/>
                  <a:t>a single additional share.</a:t>
                </a:r>
                <a:r>
                  <a:rPr lang="en-US" dirty="0" smtClean="0"/>
                  <a:t>								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5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Pay-per-share</a:t>
            </a:r>
            <a:r>
              <a:rPr lang="en-US" dirty="0" smtClean="0"/>
              <a:t> is not incentive comp.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reminder: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𝑝𝑝𝑠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Eqiv</a:t>
                </a:r>
                <a:r>
                  <a:rPr lang="en-US" dirty="0" smtClean="0"/>
                  <a:t>. Condition: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𝑝𝑝𝑠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𝑝𝑝𝑠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𝑝𝑝𝑠</m:t>
                                </m:r>
                              </m:e>
                            </m:d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𝑝𝑝𝑠</m:t>
                            </m:r>
                          </m:e>
                        </m:d>
                      </m:sup>
                    </m:sSub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 incentive compatible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Only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∞</m:t>
                    </m:r>
                  </m:oMath>
                </a14:m>
                <a:r>
                  <a:rPr lang="en-US" dirty="0" smtClean="0"/>
                  <a:t>)-budget balanced: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a full solution is the first share that is reported: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9714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𝑝𝑝𝑠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400" lvl="5" indent="0">
                  <a:buNone/>
                </a:pPr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number of reported share is not bounded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pool operator pays no more than it takes only </a:t>
                </a:r>
                <a:r>
                  <a:rPr lang="en-US" b="1" dirty="0" smtClean="0"/>
                  <a:t>in expectation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Needs large reserves to keep the prob. of bankruptcy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7" b="-14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13479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 and Motivation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from single miners to mining pools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Exponential growth of mining difficulty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Exponential growth of total hash rate – GPU, ASIC systems…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The protocol implies finding  a new block every 10 minutes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The difficulty target is modified accordingly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Impractical for solo miners without updating their rig very often</a:t>
            </a:r>
            <a:r>
              <a:rPr lang="en-US" dirty="0"/>
              <a:t>		</a:t>
            </a:r>
            <a:r>
              <a:rPr lang="en-US" dirty="0" smtClean="0"/>
              <a:t>	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From single miners to mining </a:t>
            </a:r>
            <a:r>
              <a:rPr lang="en-US" dirty="0" smtClean="0"/>
              <a:t>pools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Miners share their computational power to work together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Miners prefer a steady stream of small payments over periodic large payments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The pool manager - coordinates the activities of the miners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Miners can mine without running a full node</a:t>
            </a:r>
          </a:p>
          <a:p>
            <a:pPr lvl="5" fontAlgn="base">
              <a:buFont typeface="Arial" panose="020B0604020202020204" pitchFamily="34" charset="0"/>
              <a:buChar char="•"/>
            </a:pPr>
            <a:r>
              <a:rPr lang="en-US" dirty="0" smtClean="0"/>
              <a:t>Don’t have to care about maintenance of software, updates etc.. 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350154"/>
            <a:ext cx="12165416" cy="5089235"/>
            <a:chOff x="0" y="1350154"/>
            <a:chExt cx="12165416" cy="50892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50154"/>
              <a:ext cx="12165416" cy="50892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37760" y="1593069"/>
              <a:ext cx="32004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Source</a:t>
              </a:r>
              <a:r>
                <a:rPr lang="en-US" sz="1100" dirty="0"/>
                <a:t>: https://blockchain.info/charts/hash-rate</a:t>
              </a:r>
              <a:endParaRPr lang="he-IL" sz="11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09" y="0"/>
            <a:ext cx="700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IC Reward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in addition to a count of the shares per miner we also </a:t>
                </a:r>
                <a:r>
                  <a:rPr lang="en-US" dirty="0"/>
                  <a:t>includes the identity of the discoverer of the full </a:t>
                </a:r>
                <a:r>
                  <a:rPr lang="en-US" dirty="0" smtClean="0"/>
                  <a:t>solution: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this is just the proportional function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share gets a fixed reward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(like in pay-per-share)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remainder of the reward goes to the discoverer of the full solution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 money is left on the table	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 t="-3074" r="-1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3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IC Reward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provides proportional payments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is incentive compatible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)-budget balanced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4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)-budget balanced:</a:t>
                </a:r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3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Reminder: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the total payout is: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the total payout </a:t>
                </a:r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7" t="-3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provides a </a:t>
                </a:r>
                <a:r>
                  <a:rPr lang="en-US" dirty="0"/>
                  <a:t>Steady Payment Stream</a:t>
                </a:r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7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663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look at the fraction of the reward given to the discoverer of the full 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63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majority </a:t>
                </a:r>
                <a:r>
                  <a:rPr lang="en-US" dirty="0"/>
                  <a:t>of the reward is paid out for shares and not full solutions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majority of the pool’s rewards are redistributed in a steady </a:t>
                </a:r>
                <a:r>
                  <a:rPr lang="en-US" dirty="0" smtClean="0"/>
                  <a:t>stream</a:t>
                </a: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663440"/>
              </a:xfrm>
              <a:blipFill>
                <a:blip r:embed="rId3"/>
                <a:stretch>
                  <a:fillRect l="-737" b="-18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Pay-Per-Last-N-Shares (PPLNS)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𝑝𝑝𝑙𝑛𝑠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Widely used in practice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maintains </a:t>
                </a:r>
                <a:r>
                  <a:rPr lang="en-US" dirty="0"/>
                  <a:t>a history of reported shares that spans </a:t>
                </a:r>
                <a:r>
                  <a:rPr lang="en-US" b="1" dirty="0"/>
                  <a:t>multiple</a:t>
                </a:r>
                <a:r>
                  <a:rPr lang="en-US" dirty="0"/>
                  <a:t> </a:t>
                </a:r>
                <a:r>
                  <a:rPr lang="en-US" dirty="0" smtClean="0"/>
                  <a:t>rounds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/>
                  <a:t>So what happens in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no longer isolated from what happens in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takes </a:t>
                </a:r>
                <a:r>
                  <a:rPr lang="en-US" dirty="0"/>
                  <a:t>the order of reported shares into </a:t>
                </a:r>
                <a:r>
                  <a:rPr lang="en-US" dirty="0" smtClean="0"/>
                  <a:t>account: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/>
                  <a:t>maintains a sliding window </a:t>
                </a:r>
                <a:r>
                  <a:rPr lang="en-US" dirty="0" smtClean="0"/>
                  <a:t>of </a:t>
                </a:r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divides the reward proportionally over these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shares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9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 by simulation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 smtClean="0"/>
                  <a:t>simulation goes as follows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1000 miners, each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Reward for a full solution is normalized to 1 BTC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unit of time – a time to find a full solution (10 min)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look at the </a:t>
                </a:r>
                <a:r>
                  <a:rPr lang="en-US" dirty="0" smtClean="0"/>
                  <a:t>most unluckiest </a:t>
                </a:r>
                <a:r>
                  <a:rPr lang="en-US" dirty="0" smtClean="0"/>
                  <a:t>miners (1% of miners) – how long </a:t>
                </a:r>
                <a:r>
                  <a:rPr lang="en-US" b="1" dirty="0" smtClean="0"/>
                  <a:t>they</a:t>
                </a:r>
                <a:r>
                  <a:rPr lang="en-US" dirty="0" smtClean="0"/>
                  <a:t> have to wait for a given amount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7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 by simulation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" y="1655930"/>
            <a:ext cx="5743336" cy="5119774"/>
          </a:xfrm>
        </p:spPr>
      </p:pic>
      <p:sp>
        <p:nvSpPr>
          <p:cNvPr id="5" name="TextBox 4"/>
          <p:cNvSpPr txBox="1"/>
          <p:nvPr/>
        </p:nvSpPr>
        <p:spPr>
          <a:xfrm>
            <a:off x="5916168" y="2368296"/>
            <a:ext cx="587044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though in expectation a solo miner finds a solution once in 1000 rounds, in the worst 1% of cases he has to wait 4500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incentive </a:t>
            </a:r>
            <a:r>
              <a:rPr lang="en-US" dirty="0"/>
              <a:t>compatible scheme </a:t>
            </a:r>
            <a:r>
              <a:rPr lang="en-US" dirty="0" smtClean="0"/>
              <a:t>takes a bit longer </a:t>
            </a:r>
            <a:r>
              <a:rPr lang="en-US" dirty="0"/>
              <a:t>to reach the same target than the proportional </a:t>
            </a:r>
            <a:r>
              <a:rPr lang="en-US" dirty="0" smtClean="0"/>
              <a:t>scheme – not all reward is shared according to reported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difference is up to a small factor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with PPLNS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" y="1898256"/>
            <a:ext cx="6450301" cy="4886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1888" y="2295144"/>
            <a:ext cx="60167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incentive </a:t>
            </a:r>
            <a:r>
              <a:rPr lang="en-US" dirty="0"/>
              <a:t>compatible </a:t>
            </a:r>
            <a:r>
              <a:rPr lang="en-US" dirty="0" smtClean="0"/>
              <a:t>(IC) scheme </a:t>
            </a:r>
            <a:r>
              <a:rPr lang="en-US" dirty="0"/>
              <a:t>performs worse by a small multiplicative </a:t>
            </a:r>
            <a:r>
              <a:rPr lang="en-US" dirty="0" smtClean="0"/>
              <a:t>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PPLNS scheme performs worse by a small additive </a:t>
            </a:r>
            <a:r>
              <a:rPr lang="en-US" dirty="0" smtClean="0"/>
              <a:t>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small Bitcoin targets it would be faster to use the IC reward function, whereas for larger target the PPLNS reward function performs better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Tradeoff of using PPLNS or IC to proportional reward: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IC or PPLNS we pay </a:t>
            </a:r>
            <a:r>
              <a:rPr lang="en-US" dirty="0" smtClean="0"/>
              <a:t>with a </a:t>
            </a:r>
            <a:r>
              <a:rPr lang="en-US" dirty="0"/>
              <a:t>modest delay in the time it would take miners to reach a minimal amount of bitcoin with high </a:t>
            </a:r>
            <a:r>
              <a:rPr lang="en-US" dirty="0" smtClean="0"/>
              <a:t>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dirty="0" smtClean="0"/>
              <a:t>in </a:t>
            </a:r>
            <a:r>
              <a:rPr lang="en-US" dirty="0"/>
              <a:t>return we get a scheme in which it is obvious for miners what the most profitable strategy for them </a:t>
            </a:r>
            <a:r>
              <a:rPr lang="en-US" dirty="0" smtClean="0"/>
              <a:t>is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99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2" y="243501"/>
            <a:ext cx="10772775" cy="10059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311464"/>
            <a:ext cx="8984419" cy="50530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08742"/>
            <a:ext cx="3632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/>
              <a:t>http://coinalert.eu/maxthumb/20160922044332.jpg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55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183847"/>
              </a:xfrm>
            </p:spPr>
            <p:txBody>
              <a:bodyPr>
                <a:normAutofit fontScale="92500" lnSpcReduction="20000"/>
              </a:bodyPr>
              <a:lstStyle/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Single mining pool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miners 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miner contributes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mining power to the pool</a:t>
                </a:r>
                <a:endParaRPr lang="en-US" dirty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No other pools or solo miners 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The pool having all mining power</a:t>
                </a:r>
                <a:r>
                  <a:rPr lang="en-US" dirty="0" smtClean="0"/>
                  <a:t>: </a:t>
                </a:r>
                <a:r>
                  <a:rPr lang="en-US" dirty="0"/>
                  <a:t>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fontAlgn="base">
                  <a:buNone/>
                </a:pPr>
                <a:endParaRPr lang="en-US" dirty="0" smtClean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pool </a:t>
                </a:r>
                <a:r>
                  <a:rPr lang="en-US" dirty="0" smtClean="0"/>
                  <a:t>manager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divides the reward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miners according to a </a:t>
                </a:r>
                <a:r>
                  <a:rPr lang="en-US" b="1" dirty="0"/>
                  <a:t>reward function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Does not know the computational power each miner contributed to the </a:t>
                </a:r>
                <a:r>
                  <a:rPr lang="en-US" dirty="0" smtClean="0"/>
                  <a:t>pool </a:t>
                </a: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How to estimate this</a:t>
                </a:r>
                <a:r>
                  <a:rPr lang="en-US" dirty="0" smtClean="0"/>
                  <a:t>?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Miners report </a:t>
                </a:r>
                <a:r>
                  <a:rPr lang="en-US" b="1" dirty="0" smtClean="0"/>
                  <a:t>full solutions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shares</a:t>
                </a:r>
                <a:r>
                  <a:rPr lang="en-US" dirty="0" smtClean="0"/>
                  <a:t> they found to the pool manager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Once a full solution is reported, the reward is shared among miners, and the game restarts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183847"/>
              </a:xfrm>
              <a:blipFill>
                <a:blip r:embed="rId2"/>
                <a:stretch>
                  <a:fillRect l="-624" t="-33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50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249161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SHA-256 hash function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Collision resistant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Uniform distribution - changing a single bit outputs a totally different hash value 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difficulty target – num. of leading zeros</a:t>
                </a:r>
              </a:p>
              <a:p>
                <a:pPr lvl="8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threshold value</a:t>
                </a:r>
                <a:r>
                  <a:rPr lang="en-US" dirty="0"/>
                  <a:t> </a:t>
                </a:r>
                <a:r>
                  <a:rPr lang="en-US" dirty="0" smtClean="0"/>
                  <a:t>- we want to find values below it. (dice analogy)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extra zero, makes the difficulty grow exponentially</a:t>
                </a:r>
                <a:endParaRPr lang="en-US" dirty="0"/>
              </a:p>
              <a:p>
                <a:pPr marL="971400" lvl="5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Proof of work – a way to </a:t>
                </a:r>
                <a:r>
                  <a:rPr lang="en-US" dirty="0" smtClean="0"/>
                  <a:t>measure </a:t>
                </a:r>
                <a:r>
                  <a:rPr lang="en-US" dirty="0"/>
                  <a:t>the contribution of each </a:t>
                </a:r>
                <a:r>
                  <a:rPr lang="en-US" dirty="0" smtClean="0"/>
                  <a:t>miner (estimate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b="1" dirty="0" smtClean="0"/>
                  <a:t>share</a:t>
                </a:r>
                <a:r>
                  <a:rPr lang="en-US" dirty="0" smtClean="0"/>
                  <a:t> is a pool concept, does not have any value outside the pool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249161"/>
              </a:xfrm>
              <a:blipFill>
                <a:blip r:embed="rId2"/>
                <a:stretch>
                  <a:fillRect l="-737" t="-24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25028" y="3079345"/>
            <a:ext cx="8546604" cy="3778655"/>
            <a:chOff x="2225028" y="3079345"/>
            <a:chExt cx="8546604" cy="37786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028" y="3079345"/>
              <a:ext cx="7637165" cy="377865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71232" y="6428615"/>
              <a:ext cx="32004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Source: Mastering Bitcoin, </a:t>
              </a:r>
              <a:r>
                <a:rPr lang="en-US" sz="1100" i="1" dirty="0" smtClean="0"/>
                <a:t>Andreas M. Antonopoulos</a:t>
              </a:r>
              <a:endParaRPr lang="he-IL" sz="1100" dirty="0"/>
            </a:p>
          </p:txBody>
        </p:sp>
      </p:grp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Shares vs. full solution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4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Exponential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79"/>
                <a:ext cx="10753725" cy="415585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the time it takes for a miner to find a </a:t>
                </a:r>
                <a:r>
                  <a:rPr lang="en-US" b="1" dirty="0" smtClean="0"/>
                  <a:t>share </a:t>
                </a:r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Random variable with exponential distribution with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exponential distribution: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such a random variable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PDF: </a:t>
                </a:r>
              </a:p>
              <a:p>
                <a:pPr marL="9714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5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Expected value: </a:t>
                </a:r>
              </a:p>
              <a:p>
                <a:pPr marL="9714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share is also a full solution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 smtClean="0"/>
                  <a:t>  (dice analogy)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pool manager sees on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shares for every full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79"/>
                <a:ext cx="10753725" cy="4155855"/>
              </a:xfrm>
              <a:blipFill>
                <a:blip r:embed="rId2"/>
                <a:stretch>
                  <a:fillRect l="-624" t="-2786" b="-2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Miner’s 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Reward function 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only way in which miners get any payout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Miner’s </a:t>
            </a:r>
            <a:r>
              <a:rPr lang="en-US" dirty="0" smtClean="0"/>
              <a:t>dilemma (report immediately or wait)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Leading question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algn="ctr"/>
            <a:r>
              <a:rPr lang="en-US" b="1" dirty="0"/>
              <a:t>if individual miners are interested in maximizing their expected utility, is their behavior optimal for the pool as a group?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30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reward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fontAlgn="base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Convention: 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We call a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 </a:t>
                </a:r>
                <a:r>
                  <a:rPr lang="en-US" b="1" dirty="0"/>
                  <a:t>history transcript</a:t>
                </a:r>
                <a:r>
                  <a:rPr lang="en-US" dirty="0"/>
                  <a:t> (single round</a:t>
                </a:r>
                <a:r>
                  <a:rPr lang="en-US" dirty="0" smtClean="0"/>
                  <a:t>)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response to a reward function, miners choose strategy (</a:t>
                </a:r>
                <a:r>
                  <a:rPr lang="en-US" u="sng" dirty="0" smtClean="0"/>
                  <a:t>when</a:t>
                </a:r>
                <a:r>
                  <a:rPr lang="en-US" dirty="0" smtClean="0"/>
                  <a:t> to report shares)</a:t>
                </a:r>
              </a:p>
              <a:p>
                <a:pPr marL="0" indent="0" fontAlgn="base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</a:t>
                </a:r>
                <a:r>
                  <a:rPr lang="en-US" dirty="0"/>
                  <a:t>properties a good reward function should have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Proportional payments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Report a full solution immediately (incentive compatibility)</a:t>
                </a:r>
              </a:p>
              <a:p>
                <a:pPr lvl="5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Budget balanced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4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word on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25849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history transcript: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#share reports of miner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(per round):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component of the reward function: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reward function of miner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4572" lvl="1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258491"/>
              </a:xfrm>
              <a:blipFill>
                <a:blip r:embed="rId2"/>
                <a:stretch>
                  <a:fillRect l="-737" t="-2718" b="-27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provides proportional payments, if for each miner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Expectation 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t="-27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Proportional payments (def.)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92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795</TotalTime>
  <Words>692</Words>
  <Application>Microsoft Office PowerPoint</Application>
  <PresentationFormat>Widescreen</PresentationFormat>
  <Paragraphs>242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Metropolitan</vt:lpstr>
      <vt:lpstr>Incentive Compatibility of Bitcoin Mining Pool Reward Functions</vt:lpstr>
      <vt:lpstr>Intro and Motivation from single miners to mining pools </vt:lpstr>
      <vt:lpstr>The model</vt:lpstr>
      <vt:lpstr>Shares vs. full solution</vt:lpstr>
      <vt:lpstr>Exponential distribution</vt:lpstr>
      <vt:lpstr>Miner’s view</vt:lpstr>
      <vt:lpstr>The reward function</vt:lpstr>
      <vt:lpstr>A word on notation</vt:lpstr>
      <vt:lpstr>Proportional payments (def.)</vt:lpstr>
      <vt:lpstr>Incentive compatibility (def.)</vt:lpstr>
      <vt:lpstr> budget-balanced (def.) </vt:lpstr>
      <vt:lpstr> common reward functions </vt:lpstr>
      <vt:lpstr> common reward functions </vt:lpstr>
      <vt:lpstr>To delay or not to delay? Or: when would we prefer to report immediately</vt:lpstr>
      <vt:lpstr>To delay or not to delay? Or: when would we prefer to report immediately</vt:lpstr>
      <vt:lpstr>To delay or not to delay? Or: when would we prefer to report immediately</vt:lpstr>
      <vt:lpstr>equiv. condition for incentive comp.</vt:lpstr>
      <vt:lpstr>Pay-per-share is not incentive comp.</vt:lpstr>
      <vt:lpstr>Problems with R_i^((pps) )</vt:lpstr>
      <vt:lpstr>The IC Reward Function</vt:lpstr>
      <vt:lpstr>The IC Reward Function</vt:lpstr>
      <vt:lpstr>〖 R〗^((ic)) is (1,1 )-budget balanced: </vt:lpstr>
      <vt:lpstr>〖 R〗^((ic)) provides a Steady Payment Stream</vt:lpstr>
      <vt:lpstr>Pay-Per-Last-N-Shares (PPLNS)</vt:lpstr>
      <vt:lpstr>Comparison  by simulation</vt:lpstr>
      <vt:lpstr>Comparison  by simulation</vt:lpstr>
      <vt:lpstr>Comparison with PPLNS</vt:lpstr>
      <vt:lpstr>Conclusion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Yoni Asulin</cp:lastModifiedBy>
  <cp:revision>76</cp:revision>
  <dcterms:created xsi:type="dcterms:W3CDTF">2017-11-13T14:44:27Z</dcterms:created>
  <dcterms:modified xsi:type="dcterms:W3CDTF">2017-11-15T22:47:37Z</dcterms:modified>
</cp:coreProperties>
</file>