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RiNv5iLvpIKlpPiwaoHZqnWe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search engine is designed for novel lovers. Nowadays there are more and more novel. After the adaptation we ca</a:t>
            </a:r>
            <a:endParaRPr/>
          </a:p>
        </p:txBody>
      </p:sp>
      <p:sp>
        <p:nvSpPr>
          <p:cNvPr id="143" name="Google Shape;14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3"/>
          <p:cNvGrpSpPr/>
          <p:nvPr/>
        </p:nvGrpSpPr>
        <p:grpSpPr>
          <a:xfrm>
            <a:off x="114300" y="136525"/>
            <a:ext cx="11966388" cy="6593914"/>
            <a:chOff x="286871" y="224118"/>
            <a:chExt cx="11564470" cy="6418729"/>
          </a:xfrm>
        </p:grpSpPr>
        <p:sp>
          <p:nvSpPr>
            <p:cNvPr id="18" name="Google Shape;18;p23"/>
            <p:cNvSpPr/>
            <p:nvPr/>
          </p:nvSpPr>
          <p:spPr>
            <a:xfrm>
              <a:off x="286871" y="224118"/>
              <a:ext cx="11564470" cy="6418729"/>
            </a:xfrm>
            <a:prstGeom prst="rect">
              <a:avLst/>
            </a:prstGeom>
            <a:solidFill>
              <a:srgbClr val="F4D525"/>
            </a:solidFill>
            <a:ln cap="flat" cmpd="sng" w="38100">
              <a:solidFill>
                <a:srgbClr val="F4D5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421341" y="364374"/>
              <a:ext cx="11313458" cy="6141395"/>
            </a:xfrm>
            <a:prstGeom prst="rect">
              <a:avLst/>
            </a:prstGeom>
            <a:solidFill>
              <a:schemeClr val="lt1"/>
            </a:solidFill>
            <a:ln cap="flat" cmpd="sng" w="127000">
              <a:solidFill>
                <a:srgbClr val="9FD8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Google Shape;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3161771" y="-1353674"/>
            <a:ext cx="6129250" cy="95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3"/>
          <p:cNvSpPr/>
          <p:nvPr/>
        </p:nvSpPr>
        <p:spPr>
          <a:xfrm>
            <a:off x="2676519" y="2415636"/>
            <a:ext cx="6758165" cy="2026728"/>
          </a:xfrm>
          <a:prstGeom prst="rect">
            <a:avLst/>
          </a:prstGeom>
          <a:noFill/>
          <a:ln cap="flat" cmpd="sng" w="28575">
            <a:solidFill>
              <a:srgbClr val="9FD8E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07" y="613040"/>
            <a:ext cx="1785947" cy="158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9609" y="4822216"/>
            <a:ext cx="1785947" cy="158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73355" y="4534417"/>
            <a:ext cx="849741" cy="84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8670897" y="426842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3"/>
          <p:cNvSpPr/>
          <p:nvPr/>
        </p:nvSpPr>
        <p:spPr>
          <a:xfrm rot="-2603790">
            <a:off x="3282798" y="546906"/>
            <a:ext cx="4580696" cy="4194211"/>
          </a:xfrm>
          <a:prstGeom prst="triangle">
            <a:avLst>
              <a:gd fmla="val 3618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24"/>
          <p:cNvGrpSpPr/>
          <p:nvPr/>
        </p:nvGrpSpPr>
        <p:grpSpPr>
          <a:xfrm>
            <a:off x="219635" y="175839"/>
            <a:ext cx="11752729" cy="6506322"/>
            <a:chOff x="286871" y="224118"/>
            <a:chExt cx="11564470" cy="6418729"/>
          </a:xfrm>
        </p:grpSpPr>
        <p:sp>
          <p:nvSpPr>
            <p:cNvPr id="32" name="Google Shape;32;p24"/>
            <p:cNvSpPr/>
            <p:nvPr/>
          </p:nvSpPr>
          <p:spPr>
            <a:xfrm>
              <a:off x="286871" y="224118"/>
              <a:ext cx="11564470" cy="6418729"/>
            </a:xfrm>
            <a:prstGeom prst="rect">
              <a:avLst/>
            </a:prstGeom>
            <a:solidFill>
              <a:srgbClr val="F4D525"/>
            </a:solidFill>
            <a:ln cap="flat" cmpd="sng" w="38100">
              <a:solidFill>
                <a:srgbClr val="F4D5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421341" y="364374"/>
              <a:ext cx="11313458" cy="6141395"/>
            </a:xfrm>
            <a:prstGeom prst="rect">
              <a:avLst/>
            </a:prstGeom>
            <a:solidFill>
              <a:schemeClr val="lt1"/>
            </a:solidFill>
            <a:ln cap="flat" cmpd="sng" w="127000">
              <a:solidFill>
                <a:srgbClr val="9FD8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3031377" y="-2209800"/>
            <a:ext cx="6129250" cy="1127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4"/>
          <p:cNvSpPr/>
          <p:nvPr/>
        </p:nvSpPr>
        <p:spPr>
          <a:xfrm>
            <a:off x="2032000" y="1501089"/>
            <a:ext cx="8305800" cy="42901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3436596" y="561974"/>
            <a:ext cx="5318806" cy="79885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FD8E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5DDF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"/>
          <p:cNvGrpSpPr/>
          <p:nvPr/>
        </p:nvGrpSpPr>
        <p:grpSpPr>
          <a:xfrm>
            <a:off x="140167" y="170908"/>
            <a:ext cx="11835934" cy="6532071"/>
            <a:chOff x="203667" y="170908"/>
            <a:chExt cx="11711641" cy="6532071"/>
          </a:xfrm>
        </p:grpSpPr>
        <p:sp>
          <p:nvSpPr>
            <p:cNvPr id="99" name="Google Shape;99;p1"/>
            <p:cNvSpPr/>
            <p:nvPr/>
          </p:nvSpPr>
          <p:spPr>
            <a:xfrm>
              <a:off x="203667" y="170908"/>
              <a:ext cx="11711641" cy="6532071"/>
            </a:xfrm>
            <a:prstGeom prst="rect">
              <a:avLst/>
            </a:prstGeom>
            <a:solidFill>
              <a:srgbClr val="F4D525"/>
            </a:solidFill>
            <a:ln cap="flat" cmpd="sng" w="38100">
              <a:solidFill>
                <a:srgbClr val="F4D5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21341" y="364374"/>
              <a:ext cx="11313458" cy="6141395"/>
            </a:xfrm>
            <a:prstGeom prst="rect">
              <a:avLst/>
            </a:prstGeom>
            <a:solidFill>
              <a:schemeClr val="lt1"/>
            </a:solidFill>
            <a:ln cap="flat" cmpd="sng" w="127000">
              <a:solidFill>
                <a:srgbClr val="9FD8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161771" y="-1353674"/>
            <a:ext cx="6129250" cy="95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 rot="-2603790">
            <a:off x="2505091" y="-325430"/>
            <a:ext cx="5729356" cy="5400574"/>
          </a:xfrm>
          <a:prstGeom prst="triangle">
            <a:avLst>
              <a:gd fmla="val 3618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"/>
          <p:cNvGrpSpPr/>
          <p:nvPr/>
        </p:nvGrpSpPr>
        <p:grpSpPr>
          <a:xfrm>
            <a:off x="2097005" y="1718209"/>
            <a:ext cx="8169038" cy="3426135"/>
            <a:chOff x="2897996" y="1965704"/>
            <a:chExt cx="5894100" cy="2472015"/>
          </a:xfrm>
        </p:grpSpPr>
        <p:sp>
          <p:nvSpPr>
            <p:cNvPr id="104" name="Google Shape;104;p1"/>
            <p:cNvSpPr/>
            <p:nvPr/>
          </p:nvSpPr>
          <p:spPr>
            <a:xfrm rot="365569">
              <a:off x="3179903" y="2263703"/>
              <a:ext cx="5512552" cy="187897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365569">
              <a:off x="7337330" y="2491938"/>
              <a:ext cx="1358887" cy="187897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9FD8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 rot="365569">
              <a:off x="2996207" y="1988682"/>
              <a:ext cx="532971" cy="187897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9FD8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291112">
              <a:off x="3456354" y="2073822"/>
              <a:ext cx="1109004" cy="62328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rot="291112">
              <a:off x="6686949" y="3655766"/>
              <a:ext cx="1109004" cy="62328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"/>
          <p:cNvSpPr/>
          <p:nvPr/>
        </p:nvSpPr>
        <p:spPr>
          <a:xfrm>
            <a:off x="2622938" y="2172586"/>
            <a:ext cx="6914165" cy="25947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904789" y="2244496"/>
            <a:ext cx="63090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Beat Google!</a:t>
            </a:r>
            <a:endParaRPr b="1" i="0" sz="7200" u="none" cap="none" strike="noStrike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62810" y="3887925"/>
            <a:ext cx="319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企管三詹又霓、會計四蘇奕丞</a:t>
            </a:r>
            <a:endParaRPr b="1" i="0" sz="1800" u="none" cap="none" strike="noStrike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統計四何季蓉、會計四許祐齊</a:t>
            </a:r>
            <a:endParaRPr/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07" y="613040"/>
            <a:ext cx="1785947" cy="158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9609" y="4822216"/>
            <a:ext cx="1785947" cy="158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673355" y="4534417"/>
            <a:ext cx="849741" cy="84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673737">
            <a:off x="8726022" y="504028"/>
            <a:ext cx="2264711" cy="226471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3188244" y="3459732"/>
            <a:ext cx="577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Group 17</a:t>
            </a:r>
            <a:endParaRPr b="1" sz="16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/>
          <p:nvPr/>
        </p:nvSpPr>
        <p:spPr>
          <a:xfrm>
            <a:off x="3433914" y="472731"/>
            <a:ext cx="5324169" cy="89238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2510225" y="922925"/>
            <a:ext cx="28081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 Node</a:t>
            </a:r>
            <a:endParaRPr/>
          </a:p>
        </p:txBody>
      </p:sp>
      <p:sp>
        <p:nvSpPr>
          <p:cNvPr id="345" name="Google Shape;345;p10"/>
          <p:cNvSpPr txBox="1"/>
          <p:nvPr/>
        </p:nvSpPr>
        <p:spPr>
          <a:xfrm>
            <a:off x="2832665" y="2033815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 linked structure for tree</a:t>
            </a:r>
            <a:endParaRPr/>
          </a:p>
        </p:txBody>
      </p:sp>
      <p:sp>
        <p:nvSpPr>
          <p:cNvPr id="346" name="Google Shape;346;p10"/>
          <p:cNvSpPr txBox="1"/>
          <p:nvPr/>
        </p:nvSpPr>
        <p:spPr>
          <a:xfrm>
            <a:off x="2834382" y="3040827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Element : WebPage</a:t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47" name="Google Shape;347;p10"/>
          <p:cNvGrpSpPr/>
          <p:nvPr/>
        </p:nvGrpSpPr>
        <p:grpSpPr>
          <a:xfrm>
            <a:off x="1874353" y="1887801"/>
            <a:ext cx="768085" cy="768085"/>
            <a:chOff x="635906" y="1669368"/>
            <a:chExt cx="576064" cy="576064"/>
          </a:xfrm>
        </p:grpSpPr>
        <p:sp>
          <p:nvSpPr>
            <p:cNvPr id="348" name="Google Shape;348;p10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350" name="Google Shape;350;p10"/>
          <p:cNvSpPr/>
          <p:nvPr/>
        </p:nvSpPr>
        <p:spPr>
          <a:xfrm>
            <a:off x="8486797" y="396252"/>
            <a:ext cx="1964710" cy="114241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7898301" y="787694"/>
            <a:ext cx="1113444" cy="8318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0"/>
          <p:cNvCxnSpPr/>
          <p:nvPr/>
        </p:nvCxnSpPr>
        <p:spPr>
          <a:xfrm>
            <a:off x="6288022" y="1700808"/>
            <a:ext cx="0" cy="4512502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p10"/>
          <p:cNvSpPr txBox="1"/>
          <p:nvPr/>
        </p:nvSpPr>
        <p:spPr>
          <a:xfrm>
            <a:off x="7449942" y="2033815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Compare each nodes’score</a:t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6492989" y="922925"/>
            <a:ext cx="53184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Webnode Comparator</a:t>
            </a:r>
            <a:endParaRPr/>
          </a:p>
        </p:txBody>
      </p:sp>
      <p:grpSp>
        <p:nvGrpSpPr>
          <p:cNvPr id="355" name="Google Shape;355;p10"/>
          <p:cNvGrpSpPr/>
          <p:nvPr/>
        </p:nvGrpSpPr>
        <p:grpSpPr>
          <a:xfrm>
            <a:off x="6476499" y="1887801"/>
            <a:ext cx="768085" cy="768085"/>
            <a:chOff x="635906" y="1669368"/>
            <a:chExt cx="576064" cy="576064"/>
          </a:xfrm>
        </p:grpSpPr>
        <p:sp>
          <p:nvSpPr>
            <p:cNvPr id="356" name="Google Shape;356;p10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358" name="Google Shape;358;p10"/>
          <p:cNvSpPr txBox="1"/>
          <p:nvPr/>
        </p:nvSpPr>
        <p:spPr>
          <a:xfrm>
            <a:off x="2834382" y="4305609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Parent Node</a:t>
            </a:r>
            <a:endParaRPr/>
          </a:p>
        </p:txBody>
      </p:sp>
      <p:grpSp>
        <p:nvGrpSpPr>
          <p:cNvPr id="359" name="Google Shape;359;p10"/>
          <p:cNvGrpSpPr/>
          <p:nvPr/>
        </p:nvGrpSpPr>
        <p:grpSpPr>
          <a:xfrm>
            <a:off x="1878774" y="1885826"/>
            <a:ext cx="768085" cy="768085"/>
            <a:chOff x="635906" y="1669368"/>
            <a:chExt cx="576064" cy="576064"/>
          </a:xfrm>
        </p:grpSpPr>
        <p:sp>
          <p:nvSpPr>
            <p:cNvPr id="360" name="Google Shape;360;p10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362" name="Google Shape;362;p10"/>
          <p:cNvGrpSpPr/>
          <p:nvPr/>
        </p:nvGrpSpPr>
        <p:grpSpPr>
          <a:xfrm>
            <a:off x="1878773" y="3019113"/>
            <a:ext cx="768085" cy="768085"/>
            <a:chOff x="635906" y="2965512"/>
            <a:chExt cx="576064" cy="576064"/>
          </a:xfrm>
        </p:grpSpPr>
        <p:sp>
          <p:nvSpPr>
            <p:cNvPr id="363" name="Google Shape;363;p10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365" name="Google Shape;365;p10"/>
          <p:cNvGrpSpPr/>
          <p:nvPr/>
        </p:nvGrpSpPr>
        <p:grpSpPr>
          <a:xfrm>
            <a:off x="1878773" y="4152400"/>
            <a:ext cx="768085" cy="768085"/>
            <a:chOff x="635906" y="4261656"/>
            <a:chExt cx="576064" cy="576064"/>
          </a:xfrm>
        </p:grpSpPr>
        <p:sp>
          <p:nvSpPr>
            <p:cNvPr id="366" name="Google Shape;366;p10"/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27850" y="4376563"/>
              <a:ext cx="384961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368" name="Google Shape;368;p10"/>
          <p:cNvSpPr txBox="1"/>
          <p:nvPr/>
        </p:nvSpPr>
        <p:spPr>
          <a:xfrm>
            <a:off x="2826285" y="5436698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Children Node</a:t>
            </a:r>
            <a:endParaRPr/>
          </a:p>
        </p:txBody>
      </p:sp>
      <p:grpSp>
        <p:nvGrpSpPr>
          <p:cNvPr id="369" name="Google Shape;369;p10"/>
          <p:cNvGrpSpPr/>
          <p:nvPr/>
        </p:nvGrpSpPr>
        <p:grpSpPr>
          <a:xfrm>
            <a:off x="1878773" y="5285687"/>
            <a:ext cx="768085" cy="768085"/>
            <a:chOff x="635906" y="2965512"/>
            <a:chExt cx="576064" cy="576064"/>
          </a:xfrm>
        </p:grpSpPr>
        <p:sp>
          <p:nvSpPr>
            <p:cNvPr id="370" name="Google Shape;370;p10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735064" y="3078770"/>
              <a:ext cx="377748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/>
          <p:nvPr/>
        </p:nvSpPr>
        <p:spPr>
          <a:xfrm>
            <a:off x="3433914" y="472731"/>
            <a:ext cx="5324169" cy="89238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2510225" y="922925"/>
            <a:ext cx="32208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URL Encode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2830914" y="1855074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Change the code of URL to UTF-8</a:t>
            </a:r>
            <a:endParaRPr/>
          </a:p>
        </p:txBody>
      </p:sp>
      <p:sp>
        <p:nvSpPr>
          <p:cNvPr id="380" name="Google Shape;380;p11"/>
          <p:cNvSpPr txBox="1"/>
          <p:nvPr/>
        </p:nvSpPr>
        <p:spPr>
          <a:xfrm>
            <a:off x="7843548" y="1748812"/>
            <a:ext cx="3500528" cy="134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1" name="Google Shape;381;p11"/>
          <p:cNvSpPr/>
          <p:nvPr/>
        </p:nvSpPr>
        <p:spPr>
          <a:xfrm>
            <a:off x="8486797" y="396252"/>
            <a:ext cx="1964710" cy="114241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/>
          <p:nvPr/>
        </p:nvSpPr>
        <p:spPr>
          <a:xfrm>
            <a:off x="7898301" y="787694"/>
            <a:ext cx="1113444" cy="8318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11"/>
          <p:cNvCxnSpPr/>
          <p:nvPr/>
        </p:nvCxnSpPr>
        <p:spPr>
          <a:xfrm>
            <a:off x="6288022" y="1700808"/>
            <a:ext cx="0" cy="4512502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11"/>
          <p:cNvSpPr txBox="1"/>
          <p:nvPr/>
        </p:nvSpPr>
        <p:spPr>
          <a:xfrm>
            <a:off x="7451473" y="1759855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Get the connection of the google search page with keyword</a:t>
            </a:r>
            <a:endParaRPr/>
          </a:p>
        </p:txBody>
      </p:sp>
      <p:sp>
        <p:nvSpPr>
          <p:cNvPr id="385" name="Google Shape;385;p11"/>
          <p:cNvSpPr txBox="1"/>
          <p:nvPr/>
        </p:nvSpPr>
        <p:spPr>
          <a:xfrm>
            <a:off x="7449943" y="3067049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Fetch the content of searching result</a:t>
            </a:r>
            <a:endParaRPr/>
          </a:p>
        </p:txBody>
      </p:sp>
      <p:sp>
        <p:nvSpPr>
          <p:cNvPr id="386" name="Google Shape;386;p11"/>
          <p:cNvSpPr txBox="1"/>
          <p:nvPr/>
        </p:nvSpPr>
        <p:spPr>
          <a:xfrm>
            <a:off x="7449943" y="4195127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get the search result  with a lot of URLs and their title</a:t>
            </a:r>
            <a:endParaRPr/>
          </a:p>
        </p:txBody>
      </p:sp>
      <p:sp>
        <p:nvSpPr>
          <p:cNvPr id="387" name="Google Shape;387;p11"/>
          <p:cNvSpPr txBox="1"/>
          <p:nvPr/>
        </p:nvSpPr>
        <p:spPr>
          <a:xfrm>
            <a:off x="6873573" y="922925"/>
            <a:ext cx="41348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Google Query</a:t>
            </a:r>
            <a:endParaRPr/>
          </a:p>
        </p:txBody>
      </p:sp>
      <p:grpSp>
        <p:nvGrpSpPr>
          <p:cNvPr id="388" name="Google Shape;388;p11"/>
          <p:cNvGrpSpPr/>
          <p:nvPr/>
        </p:nvGrpSpPr>
        <p:grpSpPr>
          <a:xfrm>
            <a:off x="6476499" y="1887801"/>
            <a:ext cx="768085" cy="768085"/>
            <a:chOff x="635906" y="1669368"/>
            <a:chExt cx="576064" cy="576064"/>
          </a:xfrm>
        </p:grpSpPr>
        <p:sp>
          <p:nvSpPr>
            <p:cNvPr id="389" name="Google Shape;389;p11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391" name="Google Shape;391;p11"/>
          <p:cNvGrpSpPr/>
          <p:nvPr/>
        </p:nvGrpSpPr>
        <p:grpSpPr>
          <a:xfrm>
            <a:off x="6476498" y="3021088"/>
            <a:ext cx="768085" cy="768085"/>
            <a:chOff x="635906" y="2965512"/>
            <a:chExt cx="576064" cy="576064"/>
          </a:xfrm>
        </p:grpSpPr>
        <p:sp>
          <p:nvSpPr>
            <p:cNvPr id="392" name="Google Shape;392;p11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394" name="Google Shape;394;p11"/>
          <p:cNvGrpSpPr/>
          <p:nvPr/>
        </p:nvGrpSpPr>
        <p:grpSpPr>
          <a:xfrm>
            <a:off x="6476498" y="4154375"/>
            <a:ext cx="768085" cy="768085"/>
            <a:chOff x="635906" y="4261656"/>
            <a:chExt cx="576064" cy="576064"/>
          </a:xfrm>
        </p:grpSpPr>
        <p:sp>
          <p:nvSpPr>
            <p:cNvPr id="395" name="Google Shape;395;p11"/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727850" y="4376563"/>
              <a:ext cx="384961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397" name="Google Shape;397;p11"/>
          <p:cNvSpPr txBox="1"/>
          <p:nvPr/>
        </p:nvSpPr>
        <p:spPr>
          <a:xfrm>
            <a:off x="7424010" y="5438673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save this in a hashmap</a:t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98" name="Google Shape;398;p11"/>
          <p:cNvGrpSpPr/>
          <p:nvPr/>
        </p:nvGrpSpPr>
        <p:grpSpPr>
          <a:xfrm>
            <a:off x="6476498" y="5287662"/>
            <a:ext cx="768085" cy="768085"/>
            <a:chOff x="635906" y="2965512"/>
            <a:chExt cx="576064" cy="576064"/>
          </a:xfrm>
        </p:grpSpPr>
        <p:sp>
          <p:nvSpPr>
            <p:cNvPr id="399" name="Google Shape;399;p11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735064" y="3078770"/>
              <a:ext cx="377748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401" name="Google Shape;401;p11"/>
          <p:cNvGrpSpPr/>
          <p:nvPr/>
        </p:nvGrpSpPr>
        <p:grpSpPr>
          <a:xfrm>
            <a:off x="1874353" y="1887801"/>
            <a:ext cx="768085" cy="768085"/>
            <a:chOff x="635906" y="1669368"/>
            <a:chExt cx="576064" cy="576064"/>
          </a:xfrm>
        </p:grpSpPr>
        <p:sp>
          <p:nvSpPr>
            <p:cNvPr id="402" name="Google Shape;402;p11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/>
          <p:nvPr/>
        </p:nvSpPr>
        <p:spPr>
          <a:xfrm>
            <a:off x="3433914" y="472731"/>
            <a:ext cx="5324169" cy="89238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2"/>
          <p:cNvSpPr txBox="1"/>
          <p:nvPr/>
        </p:nvSpPr>
        <p:spPr>
          <a:xfrm>
            <a:off x="2510225" y="922925"/>
            <a:ext cx="33366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 Tree</a:t>
            </a:r>
            <a:endParaRPr/>
          </a:p>
        </p:txBody>
      </p:sp>
      <p:sp>
        <p:nvSpPr>
          <p:cNvPr id="411" name="Google Shape;411;p12"/>
          <p:cNvSpPr txBox="1"/>
          <p:nvPr/>
        </p:nvSpPr>
        <p:spPr>
          <a:xfrm>
            <a:off x="2832714" y="2039287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Set the root for the webtree</a:t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2" name="Google Shape;412;p12"/>
          <p:cNvSpPr txBox="1"/>
          <p:nvPr/>
        </p:nvSpPr>
        <p:spPr>
          <a:xfrm>
            <a:off x="2834382" y="3385210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Count the score of the webpage and its subpage</a:t>
            </a:r>
            <a:endParaRPr/>
          </a:p>
        </p:txBody>
      </p:sp>
      <p:sp>
        <p:nvSpPr>
          <p:cNvPr id="413" name="Google Shape;413;p12"/>
          <p:cNvSpPr txBox="1"/>
          <p:nvPr/>
        </p:nvSpPr>
        <p:spPr>
          <a:xfrm>
            <a:off x="7843548" y="1748812"/>
            <a:ext cx="3500528" cy="134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4" name="Google Shape;414;p12"/>
          <p:cNvSpPr/>
          <p:nvPr/>
        </p:nvSpPr>
        <p:spPr>
          <a:xfrm>
            <a:off x="8486797" y="396252"/>
            <a:ext cx="1964710" cy="114241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7898301" y="787694"/>
            <a:ext cx="1113444" cy="8318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12"/>
          <p:cNvCxnSpPr/>
          <p:nvPr/>
        </p:nvCxnSpPr>
        <p:spPr>
          <a:xfrm>
            <a:off x="6288022" y="1700808"/>
            <a:ext cx="0" cy="4512502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2"/>
          <p:cNvSpPr txBox="1"/>
          <p:nvPr/>
        </p:nvSpPr>
        <p:spPr>
          <a:xfrm>
            <a:off x="7449943" y="1928329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Get the request of searching keyword</a:t>
            </a:r>
            <a:endParaRPr/>
          </a:p>
        </p:txBody>
      </p:sp>
      <p:sp>
        <p:nvSpPr>
          <p:cNvPr id="418" name="Google Shape;418;p12"/>
          <p:cNvSpPr txBox="1"/>
          <p:nvPr/>
        </p:nvSpPr>
        <p:spPr>
          <a:xfrm>
            <a:off x="7449943" y="3412967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Connect the HTML page we design</a:t>
            </a:r>
            <a:endParaRPr/>
          </a:p>
        </p:txBody>
      </p:sp>
      <p:sp>
        <p:nvSpPr>
          <p:cNvPr id="419" name="Google Shape;419;p12"/>
          <p:cNvSpPr txBox="1"/>
          <p:nvPr/>
        </p:nvSpPr>
        <p:spPr>
          <a:xfrm>
            <a:off x="7449943" y="4910738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Show our ranking result in the HTML page</a:t>
            </a:r>
            <a:endParaRPr/>
          </a:p>
        </p:txBody>
      </p:sp>
      <p:sp>
        <p:nvSpPr>
          <p:cNvPr id="420" name="Google Shape;420;p12"/>
          <p:cNvSpPr txBox="1"/>
          <p:nvPr/>
        </p:nvSpPr>
        <p:spPr>
          <a:xfrm>
            <a:off x="6873573" y="922925"/>
            <a:ext cx="41348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21" name="Google Shape;421;p12"/>
          <p:cNvGrpSpPr/>
          <p:nvPr/>
        </p:nvGrpSpPr>
        <p:grpSpPr>
          <a:xfrm>
            <a:off x="1874353" y="1887801"/>
            <a:ext cx="768085" cy="768085"/>
            <a:chOff x="635906" y="1669368"/>
            <a:chExt cx="576064" cy="576064"/>
          </a:xfrm>
        </p:grpSpPr>
        <p:sp>
          <p:nvSpPr>
            <p:cNvPr id="422" name="Google Shape;422;p12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424" name="Google Shape;424;p12"/>
          <p:cNvGrpSpPr/>
          <p:nvPr/>
        </p:nvGrpSpPr>
        <p:grpSpPr>
          <a:xfrm>
            <a:off x="1874352" y="3387773"/>
            <a:ext cx="768085" cy="768085"/>
            <a:chOff x="635906" y="2965512"/>
            <a:chExt cx="576064" cy="576064"/>
          </a:xfrm>
        </p:grpSpPr>
        <p:sp>
          <p:nvSpPr>
            <p:cNvPr id="425" name="Google Shape;425;p12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427" name="Google Shape;427;p12"/>
          <p:cNvGrpSpPr/>
          <p:nvPr/>
        </p:nvGrpSpPr>
        <p:grpSpPr>
          <a:xfrm>
            <a:off x="1874352" y="4883346"/>
            <a:ext cx="768085" cy="768085"/>
            <a:chOff x="635906" y="4261656"/>
            <a:chExt cx="576064" cy="576064"/>
          </a:xfrm>
        </p:grpSpPr>
        <p:sp>
          <p:nvSpPr>
            <p:cNvPr id="428" name="Google Shape;428;p12"/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727850" y="4376563"/>
              <a:ext cx="384961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430" name="Google Shape;430;p12"/>
          <p:cNvSpPr txBox="1"/>
          <p:nvPr/>
        </p:nvSpPr>
        <p:spPr>
          <a:xfrm>
            <a:off x="2834382" y="4895862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Make the ranking of our result</a:t>
            </a:r>
            <a:endParaRPr/>
          </a:p>
        </p:txBody>
      </p:sp>
      <p:grpSp>
        <p:nvGrpSpPr>
          <p:cNvPr id="431" name="Google Shape;431;p12"/>
          <p:cNvGrpSpPr/>
          <p:nvPr/>
        </p:nvGrpSpPr>
        <p:grpSpPr>
          <a:xfrm>
            <a:off x="6476499" y="1887801"/>
            <a:ext cx="768085" cy="768085"/>
            <a:chOff x="635906" y="1669368"/>
            <a:chExt cx="576064" cy="576064"/>
          </a:xfrm>
        </p:grpSpPr>
        <p:sp>
          <p:nvSpPr>
            <p:cNvPr id="432" name="Google Shape;432;p12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434" name="Google Shape;434;p12"/>
          <p:cNvGrpSpPr/>
          <p:nvPr/>
        </p:nvGrpSpPr>
        <p:grpSpPr>
          <a:xfrm>
            <a:off x="6476498" y="3387773"/>
            <a:ext cx="768085" cy="768085"/>
            <a:chOff x="635906" y="2965512"/>
            <a:chExt cx="576064" cy="576064"/>
          </a:xfrm>
        </p:grpSpPr>
        <p:sp>
          <p:nvSpPr>
            <p:cNvPr id="435" name="Google Shape;435;p12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437" name="Google Shape;437;p12"/>
          <p:cNvGrpSpPr/>
          <p:nvPr/>
        </p:nvGrpSpPr>
        <p:grpSpPr>
          <a:xfrm>
            <a:off x="6476498" y="4883346"/>
            <a:ext cx="768085" cy="768085"/>
            <a:chOff x="635906" y="4261656"/>
            <a:chExt cx="576064" cy="576064"/>
          </a:xfrm>
        </p:grpSpPr>
        <p:sp>
          <p:nvSpPr>
            <p:cNvPr id="438" name="Google Shape;438;p12"/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727850" y="4376563"/>
              <a:ext cx="384961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"/>
          <p:cNvSpPr/>
          <p:nvPr/>
        </p:nvSpPr>
        <p:spPr>
          <a:xfrm>
            <a:off x="3433914" y="472731"/>
            <a:ext cx="5324169" cy="89238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 txBox="1"/>
          <p:nvPr/>
        </p:nvSpPr>
        <p:spPr>
          <a:xfrm>
            <a:off x="2510225" y="922925"/>
            <a:ext cx="25002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Search</a:t>
            </a:r>
            <a:endParaRPr/>
          </a:p>
        </p:txBody>
      </p:sp>
      <p:sp>
        <p:nvSpPr>
          <p:cNvPr id="447" name="Google Shape;447;p13"/>
          <p:cNvSpPr txBox="1"/>
          <p:nvPr/>
        </p:nvSpPr>
        <p:spPr>
          <a:xfrm>
            <a:off x="2829058" y="1879065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searching page we design with CSS and Html</a:t>
            </a:r>
            <a:endParaRPr/>
          </a:p>
        </p:txBody>
      </p:sp>
      <p:sp>
        <p:nvSpPr>
          <p:cNvPr id="448" name="Google Shape;448;p13"/>
          <p:cNvSpPr txBox="1"/>
          <p:nvPr/>
        </p:nvSpPr>
        <p:spPr>
          <a:xfrm>
            <a:off x="2834382" y="3385210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Which can type in the keyword we will like to search</a:t>
            </a:r>
            <a:endParaRPr/>
          </a:p>
        </p:txBody>
      </p:sp>
      <p:grpSp>
        <p:nvGrpSpPr>
          <p:cNvPr id="449" name="Google Shape;449;p13"/>
          <p:cNvGrpSpPr/>
          <p:nvPr/>
        </p:nvGrpSpPr>
        <p:grpSpPr>
          <a:xfrm>
            <a:off x="1874353" y="1887801"/>
            <a:ext cx="768085" cy="768085"/>
            <a:chOff x="635906" y="1669368"/>
            <a:chExt cx="576064" cy="576064"/>
          </a:xfrm>
        </p:grpSpPr>
        <p:sp>
          <p:nvSpPr>
            <p:cNvPr id="450" name="Google Shape;450;p13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452" name="Google Shape;452;p13"/>
          <p:cNvGrpSpPr/>
          <p:nvPr/>
        </p:nvGrpSpPr>
        <p:grpSpPr>
          <a:xfrm>
            <a:off x="1874352" y="3387773"/>
            <a:ext cx="768085" cy="768085"/>
            <a:chOff x="635906" y="2965512"/>
            <a:chExt cx="576064" cy="576064"/>
          </a:xfrm>
        </p:grpSpPr>
        <p:sp>
          <p:nvSpPr>
            <p:cNvPr id="453" name="Google Shape;453;p13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455" name="Google Shape;455;p13"/>
          <p:cNvSpPr/>
          <p:nvPr/>
        </p:nvSpPr>
        <p:spPr>
          <a:xfrm>
            <a:off x="8486797" y="396252"/>
            <a:ext cx="1964710" cy="114241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3"/>
          <p:cNvSpPr/>
          <p:nvPr/>
        </p:nvSpPr>
        <p:spPr>
          <a:xfrm>
            <a:off x="7898301" y="787694"/>
            <a:ext cx="1113444" cy="8318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13"/>
          <p:cNvCxnSpPr/>
          <p:nvPr/>
        </p:nvCxnSpPr>
        <p:spPr>
          <a:xfrm>
            <a:off x="6288022" y="1700808"/>
            <a:ext cx="0" cy="4512502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p13"/>
          <p:cNvSpPr txBox="1"/>
          <p:nvPr/>
        </p:nvSpPr>
        <p:spPr>
          <a:xfrm>
            <a:off x="6873573" y="922925"/>
            <a:ext cx="41348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Google item</a:t>
            </a:r>
            <a:endParaRPr/>
          </a:p>
        </p:txBody>
      </p:sp>
      <p:sp>
        <p:nvSpPr>
          <p:cNvPr id="459" name="Google Shape;459;p13"/>
          <p:cNvSpPr txBox="1"/>
          <p:nvPr/>
        </p:nvSpPr>
        <p:spPr>
          <a:xfrm>
            <a:off x="7451892" y="1752378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presenting page that shows the precise result with ranking</a:t>
            </a:r>
            <a:endParaRPr/>
          </a:p>
        </p:txBody>
      </p:sp>
      <p:sp>
        <p:nvSpPr>
          <p:cNvPr id="460" name="Google Shape;460;p13"/>
          <p:cNvSpPr txBox="1"/>
          <p:nvPr/>
        </p:nvSpPr>
        <p:spPr>
          <a:xfrm>
            <a:off x="7451892" y="3536809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Through CSS and Html</a:t>
            </a:r>
            <a:endParaRPr/>
          </a:p>
        </p:txBody>
      </p:sp>
      <p:grpSp>
        <p:nvGrpSpPr>
          <p:cNvPr id="461" name="Google Shape;461;p13"/>
          <p:cNvGrpSpPr/>
          <p:nvPr/>
        </p:nvGrpSpPr>
        <p:grpSpPr>
          <a:xfrm>
            <a:off x="6491863" y="1885826"/>
            <a:ext cx="768085" cy="768085"/>
            <a:chOff x="635906" y="1669368"/>
            <a:chExt cx="576064" cy="576064"/>
          </a:xfrm>
        </p:grpSpPr>
        <p:sp>
          <p:nvSpPr>
            <p:cNvPr id="462" name="Google Shape;462;p13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464" name="Google Shape;464;p13"/>
          <p:cNvGrpSpPr/>
          <p:nvPr/>
        </p:nvGrpSpPr>
        <p:grpSpPr>
          <a:xfrm>
            <a:off x="6491862" y="3385798"/>
            <a:ext cx="768085" cy="768085"/>
            <a:chOff x="635906" y="2965512"/>
            <a:chExt cx="576064" cy="576064"/>
          </a:xfrm>
        </p:grpSpPr>
        <p:sp>
          <p:nvSpPr>
            <p:cNvPr id="465" name="Google Shape;465;p13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4"/>
          <p:cNvSpPr/>
          <p:nvPr/>
        </p:nvSpPr>
        <p:spPr>
          <a:xfrm>
            <a:off x="3223756" y="2828835"/>
            <a:ext cx="574448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 Result</a:t>
            </a:r>
            <a:endParaRPr b="1" sz="72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/>
          <p:nvPr/>
        </p:nvSpPr>
        <p:spPr>
          <a:xfrm>
            <a:off x="3433915" y="560673"/>
            <a:ext cx="5324169" cy="1368611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5"/>
          <p:cNvSpPr/>
          <p:nvPr/>
        </p:nvSpPr>
        <p:spPr>
          <a:xfrm>
            <a:off x="8486797" y="448024"/>
            <a:ext cx="1093347" cy="46994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5"/>
          <p:cNvSpPr/>
          <p:nvPr/>
        </p:nvSpPr>
        <p:spPr>
          <a:xfrm>
            <a:off x="7898301" y="787694"/>
            <a:ext cx="1113444" cy="8318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5"/>
          <p:cNvSpPr txBox="1"/>
          <p:nvPr/>
        </p:nvSpPr>
        <p:spPr>
          <a:xfrm>
            <a:off x="3810752" y="682998"/>
            <a:ext cx="42992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Our Result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80" name="Google Shape;480;p15"/>
          <p:cNvPicPr preferRelativeResize="0"/>
          <p:nvPr/>
        </p:nvPicPr>
        <p:blipFill rotWithShape="1">
          <a:blip r:embed="rId3">
            <a:alphaModFix/>
          </a:blip>
          <a:srcRect b="5781" l="-1" r="39420" t="14650"/>
          <a:stretch/>
        </p:blipFill>
        <p:spPr>
          <a:xfrm>
            <a:off x="5883356" y="1724194"/>
            <a:ext cx="5847344" cy="4320000"/>
          </a:xfrm>
          <a:prstGeom prst="rect">
            <a:avLst/>
          </a:prstGeom>
          <a:noFill/>
          <a:ln cap="sq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81" name="Google Shape;481;p15"/>
          <p:cNvPicPr preferRelativeResize="0"/>
          <p:nvPr/>
        </p:nvPicPr>
        <p:blipFill rotWithShape="1">
          <a:blip r:embed="rId4">
            <a:alphaModFix/>
          </a:blip>
          <a:srcRect b="7148" l="0" r="45713" t="14583"/>
          <a:stretch/>
        </p:blipFill>
        <p:spPr>
          <a:xfrm>
            <a:off x="459149" y="1724194"/>
            <a:ext cx="5326710" cy="4320000"/>
          </a:xfrm>
          <a:prstGeom prst="rect">
            <a:avLst/>
          </a:prstGeom>
          <a:noFill/>
          <a:ln cap="sq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"/>
          <p:cNvSpPr/>
          <p:nvPr/>
        </p:nvSpPr>
        <p:spPr>
          <a:xfrm>
            <a:off x="3369743" y="549831"/>
            <a:ext cx="5619511" cy="106017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4091308" y="631787"/>
            <a:ext cx="40093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Additional Function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8" name="Google Shape;488;p16"/>
          <p:cNvSpPr/>
          <p:nvPr/>
        </p:nvSpPr>
        <p:spPr>
          <a:xfrm>
            <a:off x="8989254" y="549831"/>
            <a:ext cx="414828" cy="498641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6"/>
          <p:cNvSpPr/>
          <p:nvPr/>
        </p:nvSpPr>
        <p:spPr>
          <a:xfrm>
            <a:off x="4965979" y="2990558"/>
            <a:ext cx="2461846" cy="15310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6"/>
          <p:cNvSpPr/>
          <p:nvPr/>
        </p:nvSpPr>
        <p:spPr>
          <a:xfrm>
            <a:off x="7758331" y="2225041"/>
            <a:ext cx="2461846" cy="15310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16"/>
          <p:cNvPicPr preferRelativeResize="0"/>
          <p:nvPr/>
        </p:nvPicPr>
        <p:blipFill rotWithShape="1">
          <a:blip r:embed="rId3">
            <a:alphaModFix/>
          </a:blip>
          <a:srcRect b="6242" l="0" r="13850" t="14741"/>
          <a:stretch/>
        </p:blipFill>
        <p:spPr>
          <a:xfrm>
            <a:off x="1912702" y="1774674"/>
            <a:ext cx="8382000" cy="432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/>
          <p:nvPr/>
        </p:nvSpPr>
        <p:spPr>
          <a:xfrm>
            <a:off x="3369743" y="549831"/>
            <a:ext cx="5619511" cy="106017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7"/>
          <p:cNvSpPr txBox="1"/>
          <p:nvPr/>
        </p:nvSpPr>
        <p:spPr>
          <a:xfrm>
            <a:off x="4091308" y="631787"/>
            <a:ext cx="40093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Additional Function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8" name="Google Shape;498;p17"/>
          <p:cNvSpPr/>
          <p:nvPr/>
        </p:nvSpPr>
        <p:spPr>
          <a:xfrm>
            <a:off x="8989254" y="549831"/>
            <a:ext cx="414828" cy="498641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7"/>
          <p:cNvSpPr/>
          <p:nvPr/>
        </p:nvSpPr>
        <p:spPr>
          <a:xfrm>
            <a:off x="4965979" y="2990558"/>
            <a:ext cx="2461846" cy="15310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7758331" y="2225041"/>
            <a:ext cx="2461846" cy="15310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17"/>
          <p:cNvPicPr preferRelativeResize="0"/>
          <p:nvPr/>
        </p:nvPicPr>
        <p:blipFill rotWithShape="1">
          <a:blip r:embed="rId3">
            <a:alphaModFix/>
          </a:blip>
          <a:srcRect b="5603" l="0" r="19396" t="14587"/>
          <a:stretch/>
        </p:blipFill>
        <p:spPr>
          <a:xfrm>
            <a:off x="2037095" y="1832116"/>
            <a:ext cx="7973030" cy="444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/>
          <p:nvPr/>
        </p:nvSpPr>
        <p:spPr>
          <a:xfrm>
            <a:off x="3369743" y="549831"/>
            <a:ext cx="5619511" cy="106017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8"/>
          <p:cNvSpPr txBox="1"/>
          <p:nvPr/>
        </p:nvSpPr>
        <p:spPr>
          <a:xfrm>
            <a:off x="4091308" y="631787"/>
            <a:ext cx="40093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Additional Function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8" name="Google Shape;508;p18"/>
          <p:cNvSpPr/>
          <p:nvPr/>
        </p:nvSpPr>
        <p:spPr>
          <a:xfrm>
            <a:off x="8989254" y="549831"/>
            <a:ext cx="414828" cy="498641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4965979" y="2990558"/>
            <a:ext cx="2461846" cy="15310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7758331" y="2225041"/>
            <a:ext cx="2461846" cy="15310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18"/>
          <p:cNvPicPr preferRelativeResize="0"/>
          <p:nvPr/>
        </p:nvPicPr>
        <p:blipFill rotWithShape="1">
          <a:blip r:embed="rId3">
            <a:alphaModFix/>
          </a:blip>
          <a:srcRect b="6360" l="0" r="0" t="15910"/>
          <a:stretch/>
        </p:blipFill>
        <p:spPr>
          <a:xfrm>
            <a:off x="1595335" y="1966100"/>
            <a:ext cx="9682647" cy="4233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"/>
          <p:cNvSpPr/>
          <p:nvPr/>
        </p:nvSpPr>
        <p:spPr>
          <a:xfrm>
            <a:off x="3369743" y="549831"/>
            <a:ext cx="5619511" cy="106017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9"/>
          <p:cNvSpPr txBox="1"/>
          <p:nvPr/>
        </p:nvSpPr>
        <p:spPr>
          <a:xfrm>
            <a:off x="4091308" y="631787"/>
            <a:ext cx="40093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Additional Function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8989254" y="549831"/>
            <a:ext cx="414828" cy="498641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965979" y="2990558"/>
            <a:ext cx="2461846" cy="15310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7758331" y="2225041"/>
            <a:ext cx="2461846" cy="15310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19"/>
          <p:cNvPicPr preferRelativeResize="0"/>
          <p:nvPr/>
        </p:nvPicPr>
        <p:blipFill rotWithShape="1">
          <a:blip r:embed="rId3">
            <a:alphaModFix/>
          </a:blip>
          <a:srcRect b="5791" l="0" r="0" t="14396"/>
          <a:stretch/>
        </p:blipFill>
        <p:spPr>
          <a:xfrm>
            <a:off x="1271464" y="1832116"/>
            <a:ext cx="9850876" cy="442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"/>
          <p:cNvGrpSpPr/>
          <p:nvPr/>
        </p:nvGrpSpPr>
        <p:grpSpPr>
          <a:xfrm>
            <a:off x="153224" y="139701"/>
            <a:ext cx="11848277" cy="6559922"/>
            <a:chOff x="191324" y="171075"/>
            <a:chExt cx="11711641" cy="6515847"/>
          </a:xfrm>
        </p:grpSpPr>
        <p:sp>
          <p:nvSpPr>
            <p:cNvPr id="122" name="Google Shape;122;p2"/>
            <p:cNvSpPr/>
            <p:nvPr/>
          </p:nvSpPr>
          <p:spPr>
            <a:xfrm>
              <a:off x="191324" y="171075"/>
              <a:ext cx="11711641" cy="6515847"/>
            </a:xfrm>
            <a:prstGeom prst="rect">
              <a:avLst/>
            </a:prstGeom>
            <a:solidFill>
              <a:srgbClr val="F4D525"/>
            </a:solidFill>
            <a:ln cap="flat" cmpd="sng" w="38100">
              <a:solidFill>
                <a:srgbClr val="F4D5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1341" y="364374"/>
              <a:ext cx="11313458" cy="6141395"/>
            </a:xfrm>
            <a:prstGeom prst="rect">
              <a:avLst/>
            </a:prstGeom>
            <a:solidFill>
              <a:schemeClr val="lt1"/>
            </a:solidFill>
            <a:ln cap="flat" cmpd="sng" w="127000">
              <a:solidFill>
                <a:srgbClr val="9FD8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161771" y="-1353674"/>
            <a:ext cx="6129250" cy="9565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07" y="613040"/>
            <a:ext cx="1785947" cy="158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9609" y="4822216"/>
            <a:ext cx="1785947" cy="158111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/>
          <p:nvPr/>
        </p:nvSpPr>
        <p:spPr>
          <a:xfrm rot="-2603790">
            <a:off x="818590" y="1595654"/>
            <a:ext cx="2830074" cy="2667669"/>
          </a:xfrm>
          <a:prstGeom prst="triangle">
            <a:avLst>
              <a:gd fmla="val 3618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5080841" y="2494959"/>
            <a:ext cx="1043737" cy="872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67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5100004" y="3941731"/>
            <a:ext cx="1043737" cy="872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67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5161257" y="1048186"/>
            <a:ext cx="1043737" cy="872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67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1411352" y="2648875"/>
            <a:ext cx="2256285" cy="156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目 錄</a:t>
            </a:r>
            <a:r>
              <a:rPr b="1" lang="en-US" sz="36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b="1" sz="36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6274523" y="1142320"/>
            <a:ext cx="24621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Motivation</a:t>
            </a:r>
            <a:endParaRPr b="1" sz="32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6274523" y="2579540"/>
            <a:ext cx="27895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Code Design</a:t>
            </a:r>
            <a:endParaRPr b="1" sz="32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6274523" y="4016760"/>
            <a:ext cx="25246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 Result</a:t>
            </a:r>
            <a:endParaRPr b="1" sz="32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 p14:dur="2500">
    <p:checker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20"/>
          <p:cNvGrpSpPr/>
          <p:nvPr/>
        </p:nvGrpSpPr>
        <p:grpSpPr>
          <a:xfrm>
            <a:off x="140167" y="170908"/>
            <a:ext cx="11835934" cy="6532071"/>
            <a:chOff x="203667" y="170908"/>
            <a:chExt cx="11711641" cy="6532071"/>
          </a:xfrm>
        </p:grpSpPr>
        <p:sp>
          <p:nvSpPr>
            <p:cNvPr id="527" name="Google Shape;527;p20"/>
            <p:cNvSpPr/>
            <p:nvPr/>
          </p:nvSpPr>
          <p:spPr>
            <a:xfrm>
              <a:off x="203667" y="170908"/>
              <a:ext cx="11711641" cy="6532071"/>
            </a:xfrm>
            <a:prstGeom prst="rect">
              <a:avLst/>
            </a:prstGeom>
            <a:solidFill>
              <a:srgbClr val="F4D525"/>
            </a:solidFill>
            <a:ln cap="flat" cmpd="sng" w="38100">
              <a:solidFill>
                <a:srgbClr val="F4D5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421341" y="364374"/>
              <a:ext cx="11313458" cy="6141395"/>
            </a:xfrm>
            <a:prstGeom prst="rect">
              <a:avLst/>
            </a:prstGeom>
            <a:solidFill>
              <a:schemeClr val="lt1"/>
            </a:solidFill>
            <a:ln cap="flat" cmpd="sng" w="127000">
              <a:solidFill>
                <a:srgbClr val="9FD8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9" name="Google Shape;5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161771" y="-1353674"/>
            <a:ext cx="6129250" cy="95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0"/>
          <p:cNvSpPr/>
          <p:nvPr/>
        </p:nvSpPr>
        <p:spPr>
          <a:xfrm rot="-2603790">
            <a:off x="2505091" y="-325430"/>
            <a:ext cx="5729356" cy="5400574"/>
          </a:xfrm>
          <a:prstGeom prst="triangle">
            <a:avLst>
              <a:gd fmla="val 3618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531;p20"/>
          <p:cNvGrpSpPr/>
          <p:nvPr/>
        </p:nvGrpSpPr>
        <p:grpSpPr>
          <a:xfrm>
            <a:off x="2097005" y="1718209"/>
            <a:ext cx="8169038" cy="3426135"/>
            <a:chOff x="2897996" y="1965704"/>
            <a:chExt cx="5894100" cy="2472015"/>
          </a:xfrm>
        </p:grpSpPr>
        <p:sp>
          <p:nvSpPr>
            <p:cNvPr id="532" name="Google Shape;532;p20"/>
            <p:cNvSpPr/>
            <p:nvPr/>
          </p:nvSpPr>
          <p:spPr>
            <a:xfrm rot="365569">
              <a:off x="3179903" y="2263703"/>
              <a:ext cx="5512552" cy="187897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 rot="365569">
              <a:off x="7337330" y="2491938"/>
              <a:ext cx="1358887" cy="187897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9FD8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 rot="365569">
              <a:off x="2996207" y="1988682"/>
              <a:ext cx="532971" cy="187897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9FD8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 rot="291112">
              <a:off x="3456354" y="2073822"/>
              <a:ext cx="1109004" cy="62328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 rot="291112">
              <a:off x="6686949" y="3655766"/>
              <a:ext cx="1109004" cy="62328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20"/>
          <p:cNvSpPr/>
          <p:nvPr/>
        </p:nvSpPr>
        <p:spPr>
          <a:xfrm>
            <a:off x="2622938" y="2172586"/>
            <a:ext cx="6914165" cy="25947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0"/>
          <p:cNvSpPr/>
          <p:nvPr/>
        </p:nvSpPr>
        <p:spPr>
          <a:xfrm>
            <a:off x="2904789" y="2244496"/>
            <a:ext cx="63090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ＴHANKS!</a:t>
            </a:r>
            <a:endParaRPr/>
          </a:p>
        </p:txBody>
      </p:sp>
      <p:pic>
        <p:nvPicPr>
          <p:cNvPr id="539" name="Google Shape;5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07" y="613040"/>
            <a:ext cx="1785947" cy="158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9609" y="4822216"/>
            <a:ext cx="1785947" cy="158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673355" y="4534417"/>
            <a:ext cx="849741" cy="84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673737">
            <a:off x="8726022" y="504028"/>
            <a:ext cx="2264711" cy="226471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0"/>
          <p:cNvSpPr txBox="1"/>
          <p:nvPr/>
        </p:nvSpPr>
        <p:spPr>
          <a:xfrm>
            <a:off x="3916579" y="3884296"/>
            <a:ext cx="4297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企管三詹又霓、會計四蘇奕丞統計四何季蓉、會計四許祐齊</a:t>
            </a:r>
            <a:endParaRPr/>
          </a:p>
        </p:txBody>
      </p:sp>
      <p:sp>
        <p:nvSpPr>
          <p:cNvPr id="544" name="Google Shape;544;p20"/>
          <p:cNvSpPr txBox="1"/>
          <p:nvPr/>
        </p:nvSpPr>
        <p:spPr>
          <a:xfrm>
            <a:off x="3188244" y="3459732"/>
            <a:ext cx="57773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Group 17</a:t>
            </a:r>
            <a:endParaRPr b="1" sz="16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3441715" y="2828835"/>
            <a:ext cx="5308569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Motivation</a:t>
            </a:r>
            <a:endParaRPr b="1" sz="72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3433914" y="472731"/>
            <a:ext cx="5324169" cy="89238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8486797" y="448024"/>
            <a:ext cx="1093347" cy="46994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7898301" y="787694"/>
            <a:ext cx="1113444" cy="8318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4319502" y="645870"/>
            <a:ext cx="35671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Analysis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49" name="Google Shape;149;p4"/>
          <p:cNvGrpSpPr/>
          <p:nvPr/>
        </p:nvGrpSpPr>
        <p:grpSpPr>
          <a:xfrm>
            <a:off x="1807718" y="1983996"/>
            <a:ext cx="4009387" cy="971370"/>
            <a:chOff x="1604519" y="1768096"/>
            <a:chExt cx="3291136" cy="971370"/>
          </a:xfrm>
        </p:grpSpPr>
        <p:grpSp>
          <p:nvGrpSpPr>
            <p:cNvPr id="150" name="Google Shape;150;p4"/>
            <p:cNvGrpSpPr/>
            <p:nvPr/>
          </p:nvGrpSpPr>
          <p:grpSpPr>
            <a:xfrm>
              <a:off x="1604519" y="1768096"/>
              <a:ext cx="3291136" cy="971370"/>
              <a:chOff x="1382577" y="1952637"/>
              <a:chExt cx="3291136" cy="971370"/>
            </a:xfrm>
          </p:grpSpPr>
          <p:sp>
            <p:nvSpPr>
              <p:cNvPr id="151" name="Google Shape;151;p4"/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rgbClr val="F4D525"/>
              </a:solidFill>
              <a:ln cap="flat" cmpd="sng" w="28575">
                <a:solidFill>
                  <a:srgbClr val="D9D40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55"/>
                  <a:buFont typeface="Arial"/>
                  <a:buNone/>
                </a:pPr>
                <a:r>
                  <a:t/>
                </a:r>
                <a:endParaRPr b="0" i="0" sz="3555" u="none" cap="none" strike="noStrike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grpSp>
            <p:nvGrpSpPr>
              <p:cNvPr id="152" name="Google Shape;152;p4"/>
              <p:cNvGrpSpPr/>
              <p:nvPr/>
            </p:nvGrpSpPr>
            <p:grpSpPr>
              <a:xfrm>
                <a:off x="1382577" y="1952637"/>
                <a:ext cx="3098413" cy="971370"/>
                <a:chOff x="1231547" y="1255622"/>
                <a:chExt cx="2430620" cy="762013"/>
              </a:xfrm>
            </p:grpSpPr>
            <p:sp>
              <p:nvSpPr>
                <p:cNvPr id="153" name="Google Shape;153;p4"/>
                <p:cNvSpPr/>
                <p:nvPr/>
              </p:nvSpPr>
              <p:spPr>
                <a:xfrm rot="-54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F4D5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4"/>
                <p:cNvSpPr txBox="1"/>
                <p:nvPr/>
              </p:nvSpPr>
              <p:spPr>
                <a:xfrm>
                  <a:off x="1403603" y="1255622"/>
                  <a:ext cx="1290396" cy="7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5865"/>
                    <a:buFont typeface="Arial"/>
                    <a:buNone/>
                  </a:pPr>
                  <a:r>
                    <a:t/>
                  </a:r>
                  <a:endParaRPr b="0" i="0" sz="5865" u="none" cap="none" strike="noStrike">
                    <a:solidFill>
                      <a:srgbClr val="3F3F3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 rot="-5400000">
                  <a:off x="1080978" y="1406206"/>
                  <a:ext cx="762001" cy="460857"/>
                </a:xfrm>
                <a:prstGeom prst="round2SameRect">
                  <a:avLst>
                    <a:gd fmla="val 0" name="adj1"/>
                    <a:gd fmla="val 0" name="adj2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 txBox="1"/>
                <p:nvPr/>
              </p:nvSpPr>
              <p:spPr>
                <a:xfrm>
                  <a:off x="1231547" y="1255628"/>
                  <a:ext cx="460857" cy="762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F3F3F"/>
                    </a:buClr>
                    <a:buSzPts val="2800"/>
                    <a:buFont typeface="Microsoft Yahei"/>
                    <a:buNone/>
                  </a:pPr>
                  <a:r>
                    <a:rPr b="0" i="0" lang="en-US" sz="2800" u="none" cap="none" strike="noStrike">
                      <a:solidFill>
                        <a:srgbClr val="3F3F3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01</a:t>
                  </a:r>
                  <a:endParaRPr/>
                </a:p>
              </p:txBody>
            </p:sp>
            <p:cxnSp>
              <p:nvCxnSpPr>
                <p:cNvPr id="157" name="Google Shape;157;p4"/>
                <p:cNvCxnSpPr/>
                <p:nvPr/>
              </p:nvCxnSpPr>
              <p:spPr>
                <a:xfrm flipH="1" rot="10800000">
                  <a:off x="2991444" y="1645627"/>
                  <a:ext cx="670723" cy="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A5A5A5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58" name="Google Shape;158;p4"/>
            <p:cNvSpPr txBox="1"/>
            <p:nvPr/>
          </p:nvSpPr>
          <p:spPr>
            <a:xfrm>
              <a:off x="2299301" y="2021405"/>
              <a:ext cx="17193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Issues</a:t>
              </a:r>
              <a:endParaRPr b="1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59" name="Google Shape;159;p4"/>
          <p:cNvGrpSpPr/>
          <p:nvPr/>
        </p:nvGrpSpPr>
        <p:grpSpPr>
          <a:xfrm>
            <a:off x="1807719" y="3510694"/>
            <a:ext cx="4009386" cy="971370"/>
            <a:chOff x="1604520" y="3294794"/>
            <a:chExt cx="3291134" cy="971370"/>
          </a:xfrm>
        </p:grpSpPr>
        <p:grpSp>
          <p:nvGrpSpPr>
            <p:cNvPr id="160" name="Google Shape;160;p4"/>
            <p:cNvGrpSpPr/>
            <p:nvPr/>
          </p:nvGrpSpPr>
          <p:grpSpPr>
            <a:xfrm>
              <a:off x="1604520" y="3294794"/>
              <a:ext cx="3291134" cy="971370"/>
              <a:chOff x="1382578" y="3232792"/>
              <a:chExt cx="3291134" cy="971370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4480990" y="3622124"/>
                <a:ext cx="192723" cy="192723"/>
              </a:xfrm>
              <a:prstGeom prst="ellipse">
                <a:avLst/>
              </a:prstGeom>
              <a:solidFill>
                <a:srgbClr val="9FD8EC"/>
              </a:solidFill>
              <a:ln cap="flat" cmpd="sng" w="28575">
                <a:solidFill>
                  <a:srgbClr val="9FD8E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55"/>
                  <a:buFont typeface="Arial"/>
                  <a:buNone/>
                </a:pPr>
                <a:r>
                  <a:t/>
                </a:r>
                <a:endParaRPr b="0" i="0" sz="3555" u="none" cap="none" strike="noStrike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grpSp>
            <p:nvGrpSpPr>
              <p:cNvPr id="162" name="Google Shape;162;p4"/>
              <p:cNvGrpSpPr/>
              <p:nvPr/>
            </p:nvGrpSpPr>
            <p:grpSpPr>
              <a:xfrm>
                <a:off x="1382578" y="3232792"/>
                <a:ext cx="3098406" cy="971370"/>
                <a:chOff x="1231547" y="1255622"/>
                <a:chExt cx="2430614" cy="762013"/>
              </a:xfrm>
            </p:grpSpPr>
            <p:sp>
              <p:nvSpPr>
                <p:cNvPr id="163" name="Google Shape;163;p4"/>
                <p:cNvSpPr/>
                <p:nvPr/>
              </p:nvSpPr>
              <p:spPr>
                <a:xfrm rot="-5400000">
                  <a:off x="1829116" y="830138"/>
                  <a:ext cx="762000" cy="1612995"/>
                </a:xfrm>
                <a:prstGeom prst="flowChartOffpageConnector">
                  <a:avLst/>
                </a:prstGeom>
                <a:solidFill>
                  <a:srgbClr val="9FD8E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4"/>
                <p:cNvSpPr txBox="1"/>
                <p:nvPr/>
              </p:nvSpPr>
              <p:spPr>
                <a:xfrm>
                  <a:off x="1403603" y="1255622"/>
                  <a:ext cx="1290396" cy="7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3600"/>
                    <a:buFont typeface="Arial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3F3F3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165" name="Google Shape;165;p4"/>
                <p:cNvSpPr/>
                <p:nvPr/>
              </p:nvSpPr>
              <p:spPr>
                <a:xfrm rot="-5400000">
                  <a:off x="1080977" y="1406206"/>
                  <a:ext cx="762001" cy="460857"/>
                </a:xfrm>
                <a:prstGeom prst="round2SameRect">
                  <a:avLst>
                    <a:gd fmla="val 0" name="adj1"/>
                    <a:gd fmla="val 0" name="adj2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4"/>
                <p:cNvSpPr txBox="1"/>
                <p:nvPr/>
              </p:nvSpPr>
              <p:spPr>
                <a:xfrm>
                  <a:off x="1231547" y="1255628"/>
                  <a:ext cx="460857" cy="762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F3F3F"/>
                    </a:buClr>
                    <a:buSzPts val="2800"/>
                    <a:buFont typeface="Microsoft Yahei"/>
                    <a:buNone/>
                  </a:pPr>
                  <a:r>
                    <a:rPr b="0" i="0" lang="en-US" sz="2800" u="none" cap="none" strike="noStrike">
                      <a:solidFill>
                        <a:srgbClr val="3F3F3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02</a:t>
                  </a:r>
                  <a:endParaRPr/>
                </a:p>
              </p:txBody>
            </p:sp>
            <p:cxnSp>
              <p:nvCxnSpPr>
                <p:cNvPr id="167" name="Google Shape;167;p4"/>
                <p:cNvCxnSpPr/>
                <p:nvPr/>
              </p:nvCxnSpPr>
              <p:spPr>
                <a:xfrm>
                  <a:off x="2991442" y="1629194"/>
                  <a:ext cx="670719" cy="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A5A5A5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68" name="Google Shape;168;p4"/>
            <p:cNvSpPr txBox="1"/>
            <p:nvPr/>
          </p:nvSpPr>
          <p:spPr>
            <a:xfrm>
              <a:off x="2299302" y="3537326"/>
              <a:ext cx="16339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Result</a:t>
              </a:r>
              <a:endParaRPr b="1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1805130" y="4986292"/>
            <a:ext cx="4011975" cy="971370"/>
            <a:chOff x="1601936" y="4770392"/>
            <a:chExt cx="3293719" cy="971370"/>
          </a:xfrm>
        </p:grpSpPr>
        <p:grpSp>
          <p:nvGrpSpPr>
            <p:cNvPr id="170" name="Google Shape;170;p4"/>
            <p:cNvGrpSpPr/>
            <p:nvPr/>
          </p:nvGrpSpPr>
          <p:grpSpPr>
            <a:xfrm>
              <a:off x="1601936" y="4770392"/>
              <a:ext cx="3293719" cy="971370"/>
              <a:chOff x="1379994" y="4512947"/>
              <a:chExt cx="3293719" cy="971370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4480990" y="4920209"/>
                <a:ext cx="192723" cy="192723"/>
              </a:xfrm>
              <a:prstGeom prst="ellipse">
                <a:avLst/>
              </a:prstGeom>
              <a:solidFill>
                <a:srgbClr val="F4D525"/>
              </a:solidFill>
              <a:ln cap="flat" cmpd="sng" w="28575">
                <a:solidFill>
                  <a:srgbClr val="D9D40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55"/>
                  <a:buFont typeface="Arial"/>
                  <a:buNone/>
                </a:pPr>
                <a:r>
                  <a:t/>
                </a:r>
                <a:endParaRPr b="0" i="0" sz="3555" u="none" cap="none" strike="noStrike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grpSp>
            <p:nvGrpSpPr>
              <p:cNvPr id="172" name="Google Shape;172;p4"/>
              <p:cNvGrpSpPr/>
              <p:nvPr/>
            </p:nvGrpSpPr>
            <p:grpSpPr>
              <a:xfrm>
                <a:off x="1379994" y="4512947"/>
                <a:ext cx="3117037" cy="971370"/>
                <a:chOff x="1229522" y="1255622"/>
                <a:chExt cx="2445231" cy="762013"/>
              </a:xfrm>
            </p:grpSpPr>
            <p:sp>
              <p:nvSpPr>
                <p:cNvPr id="173" name="Google Shape;173;p4"/>
                <p:cNvSpPr/>
                <p:nvPr/>
              </p:nvSpPr>
              <p:spPr>
                <a:xfrm rot="-5400000">
                  <a:off x="1829116" y="830138"/>
                  <a:ext cx="762000" cy="1612995"/>
                </a:xfrm>
                <a:prstGeom prst="flowChartOffpageConnector">
                  <a:avLst/>
                </a:prstGeom>
                <a:solidFill>
                  <a:srgbClr val="F4D5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4"/>
                <p:cNvSpPr txBox="1"/>
                <p:nvPr/>
              </p:nvSpPr>
              <p:spPr>
                <a:xfrm>
                  <a:off x="1403603" y="1255622"/>
                  <a:ext cx="1290396" cy="7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3600"/>
                    <a:buFont typeface="Arial"/>
                    <a:buNone/>
                  </a:pPr>
                  <a:r>
                    <a:t/>
                  </a:r>
                  <a:endParaRPr b="0" i="0" sz="3600" u="none" cap="none" strike="noStrike">
                    <a:solidFill>
                      <a:srgbClr val="3F3F3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 rot="-5400000">
                  <a:off x="1078974" y="1406206"/>
                  <a:ext cx="762001" cy="460857"/>
                </a:xfrm>
                <a:prstGeom prst="round2SameRect">
                  <a:avLst>
                    <a:gd fmla="val 0" name="adj1"/>
                    <a:gd fmla="val 0" name="adj2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4"/>
                <p:cNvSpPr txBox="1"/>
                <p:nvPr/>
              </p:nvSpPr>
              <p:spPr>
                <a:xfrm>
                  <a:off x="1229522" y="1255628"/>
                  <a:ext cx="460857" cy="762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F3F3F"/>
                    </a:buClr>
                    <a:buSzPts val="2800"/>
                    <a:buFont typeface="Microsoft Yahei"/>
                    <a:buNone/>
                  </a:pPr>
                  <a:r>
                    <a:rPr b="0" i="0" lang="en-US" sz="2800" u="none" cap="none" strike="noStrike">
                      <a:solidFill>
                        <a:srgbClr val="3F3F3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03</a:t>
                  </a:r>
                  <a:endParaRPr/>
                </a:p>
              </p:txBody>
            </p:sp>
            <p:cxnSp>
              <p:nvCxnSpPr>
                <p:cNvPr id="177" name="Google Shape;177;p4"/>
                <p:cNvCxnSpPr/>
                <p:nvPr/>
              </p:nvCxnSpPr>
              <p:spPr>
                <a:xfrm>
                  <a:off x="3004029" y="1660827"/>
                  <a:ext cx="670724" cy="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A5A5A5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78" name="Google Shape;178;p4"/>
            <p:cNvSpPr txBox="1"/>
            <p:nvPr/>
          </p:nvSpPr>
          <p:spPr>
            <a:xfrm>
              <a:off x="2298406" y="5025251"/>
              <a:ext cx="12273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Solution</a:t>
              </a:r>
              <a:endParaRPr b="1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79" name="Google Shape;179;p4"/>
          <p:cNvSpPr/>
          <p:nvPr/>
        </p:nvSpPr>
        <p:spPr>
          <a:xfrm>
            <a:off x="6207725" y="2144971"/>
            <a:ext cx="4021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Lots of Novels adapt to dramas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such as 神鵰俠侶</a:t>
            </a:r>
            <a:endParaRPr sz="16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6207725" y="3546854"/>
            <a:ext cx="4869910" cy="87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can only find the film version on the first page of Google</a:t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6207725" y="5065620"/>
            <a:ext cx="5883869" cy="87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Make search engine for novel lovers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only the result of novels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/>
          <p:nvPr/>
        </p:nvSpPr>
        <p:spPr>
          <a:xfrm>
            <a:off x="3433915" y="560673"/>
            <a:ext cx="5324169" cy="1368611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8486797" y="448024"/>
            <a:ext cx="1093347" cy="46994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7898301" y="787694"/>
            <a:ext cx="1113444" cy="8318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156669" y="686422"/>
            <a:ext cx="52136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Page of google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search result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0" name="Google Shape;190;p5"/>
          <p:cNvPicPr preferRelativeResize="0"/>
          <p:nvPr/>
        </p:nvPicPr>
        <p:blipFill rotWithShape="1">
          <a:blip r:embed="rId3">
            <a:alphaModFix/>
          </a:blip>
          <a:srcRect b="5791" l="0" r="16525" t="15381"/>
          <a:stretch/>
        </p:blipFill>
        <p:spPr>
          <a:xfrm>
            <a:off x="2208230" y="2116667"/>
            <a:ext cx="7791804" cy="413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/>
          <p:nvPr/>
        </p:nvSpPr>
        <p:spPr>
          <a:xfrm>
            <a:off x="3031101" y="2828835"/>
            <a:ext cx="6129797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Code Design</a:t>
            </a:r>
            <a:endParaRPr b="1" sz="72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/>
          <p:nvPr/>
        </p:nvSpPr>
        <p:spPr>
          <a:xfrm>
            <a:off x="3433914" y="472731"/>
            <a:ext cx="5324169" cy="89238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2510225" y="922925"/>
            <a:ext cx="25002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Keyword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47797" y="1961336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 to save keyword,  appear numbers and its weight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2847797" y="3574022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its name, count, weight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2847797" y="5063949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 : [小說, 10, 20]</a:t>
            </a:r>
            <a:endParaRPr/>
          </a:p>
        </p:txBody>
      </p:sp>
      <p:sp>
        <p:nvSpPr>
          <p:cNvPr id="206" name="Google Shape;206;p7"/>
          <p:cNvSpPr txBox="1"/>
          <p:nvPr/>
        </p:nvSpPr>
        <p:spPr>
          <a:xfrm>
            <a:off x="7843548" y="1748812"/>
            <a:ext cx="3500528" cy="134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>
            <a:off x="1874353" y="1887801"/>
            <a:ext cx="768085" cy="768085"/>
            <a:chOff x="635906" y="1669368"/>
            <a:chExt cx="576064" cy="576064"/>
          </a:xfrm>
        </p:grpSpPr>
        <p:sp>
          <p:nvSpPr>
            <p:cNvPr id="208" name="Google Shape;208;p7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7"/>
          <p:cNvGrpSpPr/>
          <p:nvPr/>
        </p:nvGrpSpPr>
        <p:grpSpPr>
          <a:xfrm>
            <a:off x="1874352" y="3387773"/>
            <a:ext cx="768085" cy="768085"/>
            <a:chOff x="635906" y="2965512"/>
            <a:chExt cx="576064" cy="576064"/>
          </a:xfrm>
        </p:grpSpPr>
        <p:sp>
          <p:nvSpPr>
            <p:cNvPr id="211" name="Google Shape;211;p7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1874352" y="4883346"/>
            <a:ext cx="768085" cy="768085"/>
            <a:chOff x="635906" y="4261656"/>
            <a:chExt cx="576064" cy="576064"/>
          </a:xfrm>
        </p:grpSpPr>
        <p:sp>
          <p:nvSpPr>
            <p:cNvPr id="214" name="Google Shape;214;p7"/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27850" y="4376563"/>
              <a:ext cx="384961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216" name="Google Shape;216;p7"/>
          <p:cNvSpPr/>
          <p:nvPr/>
        </p:nvSpPr>
        <p:spPr>
          <a:xfrm>
            <a:off x="8486797" y="396252"/>
            <a:ext cx="1964710" cy="114241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7898301" y="787694"/>
            <a:ext cx="1113444" cy="8318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>
            <a:off x="6288022" y="1700808"/>
            <a:ext cx="0" cy="4512502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7"/>
          <p:cNvSpPr txBox="1"/>
          <p:nvPr/>
        </p:nvSpPr>
        <p:spPr>
          <a:xfrm>
            <a:off x="7449943" y="2070293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Count keyword with a URL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7449943" y="3409023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First fetch the content from the URL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7449943" y="4902382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Then count it with the keyword we set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6873574" y="922925"/>
            <a:ext cx="38110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Word Counter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23" name="Google Shape;223;p7"/>
          <p:cNvGrpSpPr/>
          <p:nvPr/>
        </p:nvGrpSpPr>
        <p:grpSpPr>
          <a:xfrm>
            <a:off x="6476499" y="1887801"/>
            <a:ext cx="768085" cy="768085"/>
            <a:chOff x="635906" y="1669368"/>
            <a:chExt cx="576064" cy="576064"/>
          </a:xfrm>
        </p:grpSpPr>
        <p:sp>
          <p:nvSpPr>
            <p:cNvPr id="224" name="Google Shape;224;p7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26" name="Google Shape;226;p7"/>
          <p:cNvGrpSpPr/>
          <p:nvPr/>
        </p:nvGrpSpPr>
        <p:grpSpPr>
          <a:xfrm>
            <a:off x="6476498" y="3387773"/>
            <a:ext cx="768085" cy="768085"/>
            <a:chOff x="635906" y="2965512"/>
            <a:chExt cx="576064" cy="576064"/>
          </a:xfrm>
        </p:grpSpPr>
        <p:sp>
          <p:nvSpPr>
            <p:cNvPr id="227" name="Google Shape;227;p7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29" name="Google Shape;229;p7"/>
          <p:cNvGrpSpPr/>
          <p:nvPr/>
        </p:nvGrpSpPr>
        <p:grpSpPr>
          <a:xfrm>
            <a:off x="6476498" y="4883346"/>
            <a:ext cx="768085" cy="768085"/>
            <a:chOff x="635906" y="4261656"/>
            <a:chExt cx="576064" cy="576064"/>
          </a:xfrm>
        </p:grpSpPr>
        <p:sp>
          <p:nvSpPr>
            <p:cNvPr id="230" name="Google Shape;230;p7"/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27850" y="4376563"/>
              <a:ext cx="384961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/>
          <p:nvPr/>
        </p:nvSpPr>
        <p:spPr>
          <a:xfrm>
            <a:off x="10866982" y="2678322"/>
            <a:ext cx="866262" cy="89238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483329" y="3090703"/>
            <a:ext cx="1359340" cy="136399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8770325" y="5407455"/>
            <a:ext cx="2413490" cy="89238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3373080" y="394924"/>
            <a:ext cx="7158874" cy="120032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3639787" y="418752"/>
            <a:ext cx="49124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Score Ranking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41" name="Google Shape;241;p8"/>
          <p:cNvGrpSpPr/>
          <p:nvPr/>
        </p:nvGrpSpPr>
        <p:grpSpPr>
          <a:xfrm flipH="1">
            <a:off x="419624" y="1032968"/>
            <a:ext cx="2768191" cy="1163840"/>
            <a:chOff x="5298504" y="1054823"/>
            <a:chExt cx="3361595" cy="1134327"/>
          </a:xfrm>
        </p:grpSpPr>
        <p:sp>
          <p:nvSpPr>
            <p:cNvPr id="242" name="Google Shape;242;p8"/>
            <p:cNvSpPr/>
            <p:nvPr/>
          </p:nvSpPr>
          <p:spPr>
            <a:xfrm rot="-3662767">
              <a:off x="5309069" y="1315779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-9780000">
              <a:off x="5440203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D9D4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799073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052922" y="1557096"/>
              <a:ext cx="1607177" cy="595704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6533288" y="2194234"/>
            <a:ext cx="5256228" cy="1163840"/>
            <a:chOff x="5298504" y="1054823"/>
            <a:chExt cx="3361595" cy="1134327"/>
          </a:xfrm>
        </p:grpSpPr>
        <p:sp>
          <p:nvSpPr>
            <p:cNvPr id="247" name="Google Shape;247;p8"/>
            <p:cNvSpPr/>
            <p:nvPr/>
          </p:nvSpPr>
          <p:spPr>
            <a:xfrm rot="-3662767">
              <a:off x="5309069" y="1315779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 rot="-9780000">
              <a:off x="5440203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D9D4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799073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052922" y="1557096"/>
              <a:ext cx="1607177" cy="595704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432190" y="2938575"/>
            <a:ext cx="4375408" cy="1163840"/>
            <a:chOff x="5298504" y="1054823"/>
            <a:chExt cx="3361595" cy="1134327"/>
          </a:xfrm>
        </p:grpSpPr>
        <p:sp>
          <p:nvSpPr>
            <p:cNvPr id="252" name="Google Shape;252;p8"/>
            <p:cNvSpPr/>
            <p:nvPr/>
          </p:nvSpPr>
          <p:spPr>
            <a:xfrm rot="-3662767">
              <a:off x="5309069" y="1315779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-9780000">
              <a:off x="5440203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D9D4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799073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052922" y="1557096"/>
              <a:ext cx="1607177" cy="595704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8"/>
          <p:cNvGrpSpPr/>
          <p:nvPr/>
        </p:nvGrpSpPr>
        <p:grpSpPr>
          <a:xfrm flipH="1">
            <a:off x="423228" y="4844183"/>
            <a:ext cx="5922415" cy="1163840"/>
            <a:chOff x="5298504" y="1054823"/>
            <a:chExt cx="3361595" cy="1134327"/>
          </a:xfrm>
        </p:grpSpPr>
        <p:sp>
          <p:nvSpPr>
            <p:cNvPr id="257" name="Google Shape;257;p8"/>
            <p:cNvSpPr/>
            <p:nvPr/>
          </p:nvSpPr>
          <p:spPr>
            <a:xfrm rot="-3662767">
              <a:off x="5309069" y="1315779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 rot="-9780000">
              <a:off x="5440203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D9D4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799073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052922" y="1557096"/>
              <a:ext cx="1607177" cy="595704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8"/>
          <p:cNvGrpSpPr/>
          <p:nvPr/>
        </p:nvGrpSpPr>
        <p:grpSpPr>
          <a:xfrm>
            <a:off x="8269095" y="4144929"/>
            <a:ext cx="3520421" cy="1163840"/>
            <a:chOff x="5298504" y="1054823"/>
            <a:chExt cx="3361595" cy="1134327"/>
          </a:xfrm>
        </p:grpSpPr>
        <p:sp>
          <p:nvSpPr>
            <p:cNvPr id="262" name="Google Shape;262;p8"/>
            <p:cNvSpPr/>
            <p:nvPr/>
          </p:nvSpPr>
          <p:spPr>
            <a:xfrm rot="-3662767">
              <a:off x="5309069" y="1315779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 rot="-9780000">
              <a:off x="5440203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D9D4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799073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052922" y="1557096"/>
              <a:ext cx="1607177" cy="595704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8"/>
          <p:cNvGrpSpPr/>
          <p:nvPr/>
        </p:nvGrpSpPr>
        <p:grpSpPr>
          <a:xfrm flipH="1">
            <a:off x="388416" y="1986461"/>
            <a:ext cx="3447752" cy="1162514"/>
            <a:chOff x="5298503" y="1054824"/>
            <a:chExt cx="3944305" cy="1134326"/>
          </a:xfrm>
        </p:grpSpPr>
        <p:sp>
          <p:nvSpPr>
            <p:cNvPr id="267" name="Google Shape;267;p8"/>
            <p:cNvSpPr/>
            <p:nvPr/>
          </p:nvSpPr>
          <p:spPr>
            <a:xfrm rot="-3662767">
              <a:off x="5309068" y="1315780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 rot="-9780000">
              <a:off x="5440201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5799072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7052922" y="1557096"/>
              <a:ext cx="2189886" cy="595704"/>
            </a:xfrm>
            <a:prstGeom prst="rect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8"/>
          <p:cNvGrpSpPr/>
          <p:nvPr/>
        </p:nvGrpSpPr>
        <p:grpSpPr>
          <a:xfrm flipH="1">
            <a:off x="419448" y="3892068"/>
            <a:ext cx="4978517" cy="1162514"/>
            <a:chOff x="5298503" y="1054824"/>
            <a:chExt cx="3944305" cy="1134326"/>
          </a:xfrm>
        </p:grpSpPr>
        <p:sp>
          <p:nvSpPr>
            <p:cNvPr id="272" name="Google Shape;272;p8"/>
            <p:cNvSpPr/>
            <p:nvPr/>
          </p:nvSpPr>
          <p:spPr>
            <a:xfrm rot="-3662767">
              <a:off x="5309068" y="1315780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 rot="-9780000">
              <a:off x="5440201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799072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052922" y="1557096"/>
              <a:ext cx="2189886" cy="595704"/>
            </a:xfrm>
            <a:prstGeom prst="rect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8"/>
          <p:cNvGrpSpPr/>
          <p:nvPr/>
        </p:nvGrpSpPr>
        <p:grpSpPr>
          <a:xfrm>
            <a:off x="5854701" y="1219576"/>
            <a:ext cx="5934815" cy="1162514"/>
            <a:chOff x="5298503" y="1054824"/>
            <a:chExt cx="3944305" cy="1134326"/>
          </a:xfrm>
        </p:grpSpPr>
        <p:sp>
          <p:nvSpPr>
            <p:cNvPr id="277" name="Google Shape;277;p8"/>
            <p:cNvSpPr/>
            <p:nvPr/>
          </p:nvSpPr>
          <p:spPr>
            <a:xfrm rot="-3662767">
              <a:off x="5309068" y="1315780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 rot="-9780000">
              <a:off x="5440201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5799072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7052922" y="1557096"/>
              <a:ext cx="2189886" cy="595704"/>
            </a:xfrm>
            <a:prstGeom prst="rect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8"/>
          <p:cNvGrpSpPr/>
          <p:nvPr/>
        </p:nvGrpSpPr>
        <p:grpSpPr>
          <a:xfrm>
            <a:off x="7278818" y="3170271"/>
            <a:ext cx="4510697" cy="1162514"/>
            <a:chOff x="5298503" y="1054824"/>
            <a:chExt cx="3944305" cy="1134326"/>
          </a:xfrm>
        </p:grpSpPr>
        <p:sp>
          <p:nvSpPr>
            <p:cNvPr id="282" name="Google Shape;282;p8"/>
            <p:cNvSpPr/>
            <p:nvPr/>
          </p:nvSpPr>
          <p:spPr>
            <a:xfrm rot="-3662767">
              <a:off x="5309068" y="1315780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 rot="-9780000">
              <a:off x="5440201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799072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052922" y="1557096"/>
              <a:ext cx="2189886" cy="595704"/>
            </a:xfrm>
            <a:prstGeom prst="rect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9108713" y="5120966"/>
            <a:ext cx="2680803" cy="1162514"/>
            <a:chOff x="5298503" y="1054824"/>
            <a:chExt cx="3944305" cy="1134326"/>
          </a:xfrm>
        </p:grpSpPr>
        <p:sp>
          <p:nvSpPr>
            <p:cNvPr id="287" name="Google Shape;287;p8"/>
            <p:cNvSpPr/>
            <p:nvPr/>
          </p:nvSpPr>
          <p:spPr>
            <a:xfrm rot="-3662767">
              <a:off x="5309068" y="1315780"/>
              <a:ext cx="936104" cy="576064"/>
            </a:xfrm>
            <a:prstGeom prst="triangle">
              <a:avLst>
                <a:gd fmla="val 50000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 rot="-9780000">
              <a:off x="5440201" y="1452196"/>
              <a:ext cx="605928" cy="662858"/>
            </a:xfrm>
            <a:custGeom>
              <a:rect b="b" l="l" r="r" t="t"/>
              <a:pathLst>
                <a:path extrusionOk="0" h="662858" w="605928">
                  <a:moveTo>
                    <a:pt x="605928" y="576064"/>
                  </a:moveTo>
                  <a:lnTo>
                    <a:pt x="0" y="662858"/>
                  </a:lnTo>
                  <a:lnTo>
                    <a:pt x="131877" y="7384"/>
                  </a:lnTo>
                  <a:lnTo>
                    <a:pt x="137876" y="0"/>
                  </a:lnTo>
                  <a:lnTo>
                    <a:pt x="605928" y="576064"/>
                  </a:lnTo>
                  <a:close/>
                </a:path>
              </a:pathLst>
            </a:cu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799072" y="1557096"/>
              <a:ext cx="1394052" cy="595704"/>
            </a:xfrm>
            <a:custGeom>
              <a:rect b="b" l="l" r="r" t="t"/>
              <a:pathLst>
                <a:path extrusionOk="0" h="595704" w="1394052">
                  <a:moveTo>
                    <a:pt x="323925" y="0"/>
                  </a:moveTo>
                  <a:lnTo>
                    <a:pt x="1394052" y="0"/>
                  </a:lnTo>
                  <a:lnTo>
                    <a:pt x="1394052" y="595704"/>
                  </a:lnTo>
                  <a:lnTo>
                    <a:pt x="0" y="595704"/>
                  </a:lnTo>
                  <a:lnTo>
                    <a:pt x="0" y="591250"/>
                  </a:lnTo>
                  <a:lnTo>
                    <a:pt x="7162" y="586436"/>
                  </a:lnTo>
                  <a:close/>
                </a:path>
              </a:pathLst>
            </a:cu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052922" y="1557096"/>
              <a:ext cx="2189886" cy="595704"/>
            </a:xfrm>
            <a:prstGeom prst="rect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8"/>
          <p:cNvSpPr txBox="1"/>
          <p:nvPr/>
        </p:nvSpPr>
        <p:spPr>
          <a:xfrm>
            <a:off x="328432" y="1622016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("小說", 0, 10)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633418" y="2555034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("電子書", 0, 8)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1110733" y="3523168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("書名", 0, 5)</a:t>
            </a:r>
            <a:endParaRPr/>
          </a:p>
        </p:txBody>
      </p:sp>
      <p:sp>
        <p:nvSpPr>
          <p:cNvPr id="294" name="Google Shape;294;p8"/>
          <p:cNvSpPr txBox="1"/>
          <p:nvPr/>
        </p:nvSpPr>
        <p:spPr>
          <a:xfrm>
            <a:off x="7511768" y="1790643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("書評", 0, 1)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1402336" y="4471800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("文字", 0, 3)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1842669" y="5451731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("作者", 0, 2)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8090615" y="2782842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("演員", 0, -2)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8662452" y="3753081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("主演", 0, -3)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9179191" y="4738739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("視頻", 0, -5)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9533455" y="5715607"/>
            <a:ext cx="28338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("電影", 0, -6)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1" name="Google Shape;301;p8"/>
          <p:cNvPicPr preferRelativeResize="0"/>
          <p:nvPr/>
        </p:nvPicPr>
        <p:blipFill rotWithShape="1">
          <a:blip r:embed="rId3">
            <a:alphaModFix/>
          </a:blip>
          <a:srcRect b="53150" l="2766" r="16125" t="0"/>
          <a:stretch/>
        </p:blipFill>
        <p:spPr>
          <a:xfrm flipH="1" rot="-7213279">
            <a:off x="3719825" y="3788089"/>
            <a:ext cx="5055829" cy="14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/>
          <p:nvPr/>
        </p:nvSpPr>
        <p:spPr>
          <a:xfrm>
            <a:off x="3433914" y="472731"/>
            <a:ext cx="5324169" cy="89238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2510225" y="922925"/>
            <a:ext cx="25002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WebPage</a:t>
            </a:r>
            <a:endParaRPr b="1" sz="3600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2832665" y="1748812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Count all the keywords we set within a single webpage(URL)</a:t>
            </a:r>
            <a:endParaRPr/>
          </a:p>
        </p:txBody>
      </p:sp>
      <p:sp>
        <p:nvSpPr>
          <p:cNvPr id="310" name="Google Shape;310;p9"/>
          <p:cNvSpPr txBox="1"/>
          <p:nvPr/>
        </p:nvSpPr>
        <p:spPr>
          <a:xfrm>
            <a:off x="2834382" y="3385210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Get the total score of this webpage</a:t>
            </a:r>
            <a:endParaRPr/>
          </a:p>
        </p:txBody>
      </p:sp>
      <p:sp>
        <p:nvSpPr>
          <p:cNvPr id="311" name="Google Shape;311;p9"/>
          <p:cNvSpPr txBox="1"/>
          <p:nvPr/>
        </p:nvSpPr>
        <p:spPr>
          <a:xfrm>
            <a:off x="7843548" y="1748812"/>
            <a:ext cx="3500528" cy="134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1874353" y="1887801"/>
            <a:ext cx="768085" cy="768085"/>
            <a:chOff x="635906" y="1669368"/>
            <a:chExt cx="576064" cy="576064"/>
          </a:xfrm>
        </p:grpSpPr>
        <p:sp>
          <p:nvSpPr>
            <p:cNvPr id="313" name="Google Shape;313;p9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315" name="Google Shape;315;p9"/>
          <p:cNvGrpSpPr/>
          <p:nvPr/>
        </p:nvGrpSpPr>
        <p:grpSpPr>
          <a:xfrm>
            <a:off x="1874352" y="3387773"/>
            <a:ext cx="768085" cy="768085"/>
            <a:chOff x="635906" y="2965512"/>
            <a:chExt cx="576064" cy="576064"/>
          </a:xfrm>
        </p:grpSpPr>
        <p:sp>
          <p:nvSpPr>
            <p:cNvPr id="316" name="Google Shape;316;p9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318" name="Google Shape;318;p9"/>
          <p:cNvSpPr/>
          <p:nvPr/>
        </p:nvSpPr>
        <p:spPr>
          <a:xfrm>
            <a:off x="8486797" y="396252"/>
            <a:ext cx="1964710" cy="114241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7898301" y="787694"/>
            <a:ext cx="1113444" cy="8318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9"/>
          <p:cNvCxnSpPr/>
          <p:nvPr/>
        </p:nvCxnSpPr>
        <p:spPr>
          <a:xfrm>
            <a:off x="6288022" y="1700808"/>
            <a:ext cx="0" cy="4512502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9"/>
          <p:cNvSpPr txBox="1"/>
          <p:nvPr/>
        </p:nvSpPr>
        <p:spPr>
          <a:xfrm>
            <a:off x="7449943" y="1938029"/>
            <a:ext cx="3404518" cy="112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Get the connection of the subpage with URL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7449943" y="3198117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Fetch the content of subpage</a:t>
            </a:r>
            <a:endParaRPr/>
          </a:p>
        </p:txBody>
      </p:sp>
      <p:sp>
        <p:nvSpPr>
          <p:cNvPr id="323" name="Google Shape;323;p9"/>
          <p:cNvSpPr txBox="1"/>
          <p:nvPr/>
        </p:nvSpPr>
        <p:spPr>
          <a:xfrm>
            <a:off x="7449943" y="4195127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will get the URLs in each subpage</a:t>
            </a:r>
            <a:endParaRPr/>
          </a:p>
        </p:txBody>
      </p:sp>
      <p:sp>
        <p:nvSpPr>
          <p:cNvPr id="324" name="Google Shape;324;p9"/>
          <p:cNvSpPr txBox="1"/>
          <p:nvPr/>
        </p:nvSpPr>
        <p:spPr>
          <a:xfrm>
            <a:off x="6873573" y="922925"/>
            <a:ext cx="41348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WebPage Query</a:t>
            </a:r>
            <a:endParaRPr/>
          </a:p>
        </p:txBody>
      </p:sp>
      <p:grpSp>
        <p:nvGrpSpPr>
          <p:cNvPr id="325" name="Google Shape;325;p9"/>
          <p:cNvGrpSpPr/>
          <p:nvPr/>
        </p:nvGrpSpPr>
        <p:grpSpPr>
          <a:xfrm>
            <a:off x="6476499" y="1887801"/>
            <a:ext cx="768085" cy="768085"/>
            <a:chOff x="635906" y="1669368"/>
            <a:chExt cx="576064" cy="576064"/>
          </a:xfrm>
        </p:grpSpPr>
        <p:sp>
          <p:nvSpPr>
            <p:cNvPr id="326" name="Google Shape;326;p9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748889" y="1784275"/>
              <a:ext cx="35009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6476498" y="3021088"/>
            <a:ext cx="768085" cy="768085"/>
            <a:chOff x="635906" y="2965512"/>
            <a:chExt cx="576064" cy="576064"/>
          </a:xfrm>
        </p:grpSpPr>
        <p:sp>
          <p:nvSpPr>
            <p:cNvPr id="329" name="Google Shape;329;p9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735064" y="3078770"/>
              <a:ext cx="377747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331" name="Google Shape;331;p9"/>
          <p:cNvGrpSpPr/>
          <p:nvPr/>
        </p:nvGrpSpPr>
        <p:grpSpPr>
          <a:xfrm>
            <a:off x="6476498" y="4154375"/>
            <a:ext cx="768085" cy="768085"/>
            <a:chOff x="635906" y="4261656"/>
            <a:chExt cx="576064" cy="576064"/>
          </a:xfrm>
        </p:grpSpPr>
        <p:sp>
          <p:nvSpPr>
            <p:cNvPr id="332" name="Google Shape;332;p9"/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9FD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727850" y="4376563"/>
              <a:ext cx="384961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334" name="Google Shape;334;p9"/>
          <p:cNvSpPr txBox="1"/>
          <p:nvPr/>
        </p:nvSpPr>
        <p:spPr>
          <a:xfrm>
            <a:off x="7424010" y="5438673"/>
            <a:ext cx="3456384" cy="11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save this in a hashmap</a:t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35" name="Google Shape;335;p9"/>
          <p:cNvGrpSpPr/>
          <p:nvPr/>
        </p:nvGrpSpPr>
        <p:grpSpPr>
          <a:xfrm>
            <a:off x="6476498" y="5287662"/>
            <a:ext cx="768085" cy="768085"/>
            <a:chOff x="635906" y="2965512"/>
            <a:chExt cx="576064" cy="576064"/>
          </a:xfrm>
        </p:grpSpPr>
        <p:sp>
          <p:nvSpPr>
            <p:cNvPr id="336" name="Google Shape;336;p9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735064" y="3078770"/>
              <a:ext cx="377748" cy="346249"/>
            </a:xfrm>
            <a:prstGeom prst="rect">
              <a:avLst/>
            </a:prstGeom>
            <a:solidFill>
              <a:srgbClr val="F4D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 sz="24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2019-08-17T08:53:15Z</dcterms:created>
  <dc:creator>优品PPT</dc:creator>
</cp:coreProperties>
</file>