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64" r:id="rId3"/>
    <p:sldId id="283" r:id="rId4"/>
    <p:sldId id="258" r:id="rId5"/>
    <p:sldId id="284" r:id="rId6"/>
    <p:sldId id="265" r:id="rId7"/>
    <p:sldId id="28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6" r:id="rId24"/>
    <p:sldId id="287" r:id="rId25"/>
    <p:sldId id="260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4F8"/>
    <a:srgbClr val="997CEF"/>
    <a:srgbClr val="81D5FF"/>
    <a:srgbClr val="F4F7FA"/>
    <a:srgbClr val="9AD3FE"/>
    <a:srgbClr val="AAECFE"/>
    <a:srgbClr val="90BAFA"/>
    <a:srgbClr val="87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 autoAdjust="0"/>
    <p:restoredTop sz="91578" autoAdjust="0"/>
  </p:normalViewPr>
  <p:slideViewPr>
    <p:cSldViewPr snapToGrid="0">
      <p:cViewPr varScale="1">
        <p:scale>
          <a:sx n="83" d="100"/>
          <a:sy n="83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6B6C-FA29-4304-BC17-1B815214FD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F72FB-9F7D-4337-A7E3-E520DD13C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2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3F72FB-9F7D-4337-A7E3-E520DD13C4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5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3F72FB-9F7D-4337-A7E3-E520DD13C4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136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3F72FB-9F7D-4337-A7E3-E520DD13C4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96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6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2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1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1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8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4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4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1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4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7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168248" y="855749"/>
            <a:ext cx="3867248" cy="4411393"/>
            <a:chOff x="3812357" y="899291"/>
            <a:chExt cx="3867248" cy="4411393"/>
          </a:xfrm>
        </p:grpSpPr>
        <p:sp>
          <p:nvSpPr>
            <p:cNvPr id="13" name="도넛 12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달 9"/>
            <p:cNvSpPr/>
            <p:nvPr/>
          </p:nvSpPr>
          <p:spPr>
            <a:xfrm rot="15300000">
              <a:off x="5112513" y="2330332"/>
              <a:ext cx="1694688" cy="3389376"/>
            </a:xfrm>
            <a:prstGeom prst="moon">
              <a:avLst>
                <a:gd name="adj" fmla="val 15778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달 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달 4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21223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달 8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10357"/>
              </a:avLst>
            </a:prstGeom>
            <a:solidFill>
              <a:srgbClr val="81D5F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달 5"/>
            <p:cNvSpPr/>
            <p:nvPr/>
          </p:nvSpPr>
          <p:spPr>
            <a:xfrm rot="15300000">
              <a:off x="5112512" y="2330332"/>
              <a:ext cx="1694688" cy="3389376"/>
            </a:xfrm>
            <a:prstGeom prst="moon">
              <a:avLst>
                <a:gd name="adj" fmla="val 10749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042898" y="2684525"/>
            <a:ext cx="3789539" cy="991875"/>
          </a:xfrm>
          <a:prstGeom prst="rect">
            <a:avLst/>
          </a:prstGeom>
          <a:solidFill>
            <a:srgbClr val="F4F7FA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badi" panose="020B0604020104020204" pitchFamily="34" charset="0"/>
              </a:rPr>
              <a:t>ESC</a:t>
            </a: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badi" panose="020B0604020104020204" pitchFamily="34" charset="0"/>
              </a:rPr>
              <a:t> </a:t>
            </a:r>
            <a:r>
              <a: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badi" panose="020B0604020104020204" pitchFamily="34" charset="0"/>
              </a:rPr>
              <a:t>FINAL PROJECT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Bankruptcy Classification – EDA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까지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20737" y="5366897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ESC 5</a:t>
            </a:r>
            <a:r>
              <a:rPr lang="ko-KR" altLang="en-US" sz="1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7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4" y="1460981"/>
            <a:ext cx="35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Recovering Some Variables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77BBD-520A-436E-A523-BB8A1D95444D}"/>
              </a:ext>
            </a:extLst>
          </p:cNvPr>
          <p:cNvSpPr txBox="1"/>
          <p:nvPr/>
        </p:nvSpPr>
        <p:spPr>
          <a:xfrm>
            <a:off x="1241792" y="1847954"/>
            <a:ext cx="760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발견되었다</a:t>
            </a:r>
            <a:b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NA imputation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위해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최대한 구할 수 있는 변수 값들은 구해보자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(NA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갯수가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Attr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이용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DB890C6-8414-418F-90D9-9BBE29743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1" y="2738582"/>
            <a:ext cx="5750932" cy="33574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F5C0495-282E-4343-9126-C0C8FA29D3B3}"/>
              </a:ext>
            </a:extLst>
          </p:cNvPr>
          <p:cNvSpPr txBox="1"/>
          <p:nvPr/>
        </p:nvSpPr>
        <p:spPr>
          <a:xfrm>
            <a:off x="710206" y="2461583"/>
            <a:ext cx="38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96E6EA-888B-435D-967B-81FBCDC68C7A}"/>
              </a:ext>
            </a:extLst>
          </p:cNvPr>
          <p:cNvCxnSpPr/>
          <p:nvPr/>
        </p:nvCxnSpPr>
        <p:spPr>
          <a:xfrm>
            <a:off x="7352146" y="4417291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4AB903-806A-4510-89C3-07D34C1E4AE4}"/>
              </a:ext>
            </a:extLst>
          </p:cNvPr>
          <p:cNvSpPr txBox="1"/>
          <p:nvPr/>
        </p:nvSpPr>
        <p:spPr>
          <a:xfrm>
            <a:off x="7753232" y="2369250"/>
            <a:ext cx="35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구할 수 있었던 정보들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FCF80-CDAA-45FC-8C2F-3C7C5119B071}"/>
              </a:ext>
            </a:extLst>
          </p:cNvPr>
          <p:cNvSpPr txBox="1"/>
          <p:nvPr/>
        </p:nvSpPr>
        <p:spPr>
          <a:xfrm>
            <a:off x="7972347" y="2798213"/>
            <a:ext cx="3145480" cy="349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total_assets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total_equity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total_liabilities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short_term_liabilities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long_term_liabilities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total_sales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Sales</a:t>
            </a: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gross_propit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retained_earnings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EBIT</a:t>
            </a:r>
          </a:p>
          <a:p>
            <a:pPr algn="ctr">
              <a:lnSpc>
                <a:spcPts val="19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EBITDA</a:t>
            </a: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net_profit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working_capital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profit_on_sales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A8F5A-AE92-4466-A639-0E059EF51E38}"/>
              </a:ext>
            </a:extLst>
          </p:cNvPr>
          <p:cNvSpPr txBox="1"/>
          <p:nvPr/>
        </p:nvSpPr>
        <p:spPr>
          <a:xfrm rot="19678771">
            <a:off x="10233523" y="6150091"/>
            <a:ext cx="121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무려 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14</a:t>
            </a:r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개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  <a:endParaRPr lang="ko-KR" altLang="en-US" sz="20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05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0679B06-D8C4-4703-A4A4-7C3231C4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40" y="2004972"/>
            <a:ext cx="4540345" cy="73627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4" y="1460981"/>
            <a:ext cx="35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Delete Some Outliers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77BBD-520A-436E-A523-BB8A1D95444D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좋은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Imputation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위해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Outlier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제거해주자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EFF0B0-6EA5-456B-ACA4-9F7FED46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4" y="2576058"/>
            <a:ext cx="4801016" cy="3391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56FC3D-BA95-4B1D-9D2D-0D4E567E13CB}"/>
              </a:ext>
            </a:extLst>
          </p:cNvPr>
          <p:cNvSpPr txBox="1"/>
          <p:nvPr/>
        </p:nvSpPr>
        <p:spPr>
          <a:xfrm>
            <a:off x="4297235" y="2346284"/>
            <a:ext cx="143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atin typeface="a세고딕" panose="02020600000000000000" pitchFamily="18" charset="-127"/>
                <a:ea typeface="a세고딕" panose="02020600000000000000" pitchFamily="18" charset="-127"/>
              </a:rPr>
              <a:t>Attr11</a:t>
            </a:r>
            <a:r>
              <a:rPr lang="ko-KR" altLang="en-US" sz="1200" dirty="0">
                <a:latin typeface="a세고딕" panose="02020600000000000000" pitchFamily="18" charset="-127"/>
                <a:ea typeface="a세고딕" panose="02020600000000000000" pitchFamily="18" charset="-127"/>
              </a:rPr>
              <a:t>을 </a:t>
            </a:r>
            <a:r>
              <a:rPr lang="en-US" altLang="ko-KR" sz="1200" dirty="0">
                <a:latin typeface="a세고딕" panose="02020600000000000000" pitchFamily="18" charset="-127"/>
                <a:ea typeface="a세고딕" panose="02020600000000000000" pitchFamily="18" charset="-127"/>
              </a:rPr>
              <a:t>Log</a:t>
            </a:r>
            <a:r>
              <a:rPr lang="ko-KR" altLang="en-US" sz="1200" dirty="0">
                <a:latin typeface="a세고딕" panose="02020600000000000000" pitchFamily="18" charset="-127"/>
                <a:ea typeface="a세고딕" panose="02020600000000000000" pitchFamily="18" charset="-127"/>
              </a:rPr>
              <a:t> 변환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BBF42-2BE8-4B73-A366-5AA2A53419D2}"/>
              </a:ext>
            </a:extLst>
          </p:cNvPr>
          <p:cNvSpPr txBox="1"/>
          <p:nvPr/>
        </p:nvSpPr>
        <p:spPr>
          <a:xfrm>
            <a:off x="6718180" y="2365999"/>
            <a:ext cx="276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423 </a:t>
            </a:r>
            <a:r>
              <a:rPr lang="ko-KR" altLang="en-US" sz="1600" dirty="0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번째 데이터가 </a:t>
            </a:r>
            <a:r>
              <a:rPr lang="ko-KR" altLang="en-US" sz="1600" dirty="0" err="1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문제군</a:t>
            </a:r>
            <a:r>
              <a:rPr lang="en-US" altLang="ko-KR" sz="1600" dirty="0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! </a:t>
            </a:r>
            <a:r>
              <a:rPr lang="en-US" altLang="ko-KR" sz="1600" dirty="0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  <a:sym typeface="Wingdings" panose="05000000000000000000" pitchFamily="2" charset="2"/>
              </a:rPr>
              <a:t>빼자</a:t>
            </a:r>
            <a:endParaRPr lang="ko-KR" altLang="en-US" sz="1600" dirty="0">
              <a:solidFill>
                <a:srgbClr val="FF0000"/>
              </a:solidFill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B2211A-1732-4BF8-BA9A-8D7DDE1920BE}"/>
              </a:ext>
            </a:extLst>
          </p:cNvPr>
          <p:cNvSpPr txBox="1"/>
          <p:nvPr/>
        </p:nvSpPr>
        <p:spPr>
          <a:xfrm>
            <a:off x="6718180" y="3188281"/>
            <a:ext cx="4798873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 식으로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density plot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본 이후 수작업으로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아웃라이어들이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포함된 관측치를 삭제해준다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2D9FD2-95C6-4DF3-96D8-BB312EC80D5C}"/>
              </a:ext>
            </a:extLst>
          </p:cNvPr>
          <p:cNvSpPr/>
          <p:nvPr/>
        </p:nvSpPr>
        <p:spPr>
          <a:xfrm>
            <a:off x="6462632" y="3347367"/>
            <a:ext cx="212444" cy="212444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34FE25-5D6B-4DF1-80CB-A8BECFF773E1}"/>
              </a:ext>
            </a:extLst>
          </p:cNvPr>
          <p:cNvSpPr txBox="1"/>
          <p:nvPr/>
        </p:nvSpPr>
        <p:spPr>
          <a:xfrm>
            <a:off x="6718180" y="4494242"/>
            <a:ext cx="4606900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해당하는 관측치가 매우 적으니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아웃라이어여도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1,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부도난 회사의 데이터면 삭제하지 않는다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9725C3-F4D0-43DF-BAA3-7EC344B3896F}"/>
              </a:ext>
            </a:extLst>
          </p:cNvPr>
          <p:cNvSpPr/>
          <p:nvPr/>
        </p:nvSpPr>
        <p:spPr>
          <a:xfrm>
            <a:off x="6462632" y="4629746"/>
            <a:ext cx="212444" cy="212444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3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4" y="1460981"/>
            <a:ext cx="35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Drop Useless Columns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77BBD-520A-436E-A523-BB8A1D95444D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변수가 가지고 있는 정보가 겹치거나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눈으로 보았을 때 명확한 선형관계가 존재하면 제거해준다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3B552955-35B9-42DA-B8A0-FADCB6267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40" y="2510869"/>
            <a:ext cx="451284" cy="3385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95D2C5-F481-466C-AA52-7DA3B10DC9BC}"/>
              </a:ext>
            </a:extLst>
          </p:cNvPr>
          <p:cNvSpPr txBox="1"/>
          <p:nvPr/>
        </p:nvSpPr>
        <p:spPr>
          <a:xfrm>
            <a:off x="6096000" y="2510869"/>
            <a:ext cx="117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버린 변수들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BBA72-4E27-435D-89E8-A180C359E132}"/>
              </a:ext>
            </a:extLst>
          </p:cNvPr>
          <p:cNvSpPr txBox="1"/>
          <p:nvPr/>
        </p:nvSpPr>
        <p:spPr>
          <a:xfrm>
            <a:off x="5716040" y="2988942"/>
            <a:ext cx="6045874" cy="356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X15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(total liabilities * 365) / (gross profit + depreciation)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X17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total assets / total liabilities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X19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gross profit / sales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X20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(inventory * 365) / sales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X28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working capital / fixed assets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X31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(gross profit + interest) / sales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X34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operating expenses / total liabilities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X37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(current assets - inventories) / long-term liabilities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X41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total liabilities / ((profit on operating activities + depreciation) * (12/365))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X42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profit on operating activities / sales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X44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(receivables * 365) / sales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X46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(current assets - inventory) / short-term liabilities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X55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working capital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X57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(current assets - inventory - short-term liabilities) / (sales - gross profit - depreciation)</a:t>
            </a:r>
          </a:p>
          <a:p>
            <a:pPr>
              <a:lnSpc>
                <a:spcPts val="18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X62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(short-term liabilities *365) / sales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텍스트, 앉아있는, 컴퓨터, 대형이(가) 표시된 사진&#10;&#10;자동 생성된 설명">
            <a:extLst>
              <a:ext uri="{FF2B5EF4-FFF2-40B4-BE49-F238E27FC236}">
                <a16:creationId xmlns:a16="http://schemas.microsoft.com/office/drawing/2014/main" id="{B463DE9F-77D5-48BC-BB0B-1905C3375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0" y="2679240"/>
            <a:ext cx="4439368" cy="320644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295983C-3D84-4159-BB6C-1B838FAF622E}"/>
              </a:ext>
            </a:extLst>
          </p:cNvPr>
          <p:cNvSpPr txBox="1"/>
          <p:nvPr/>
        </p:nvSpPr>
        <p:spPr>
          <a:xfrm>
            <a:off x="1662706" y="5963819"/>
            <a:ext cx="258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Scatter Plot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95546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4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Direct NA Imputation using recovered information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77BBD-520A-436E-A523-BB8A1D95444D}"/>
              </a:ext>
            </a:extLst>
          </p:cNvPr>
          <p:cNvSpPr txBox="1"/>
          <p:nvPr/>
        </p:nvSpPr>
        <p:spPr>
          <a:xfrm>
            <a:off x="1241792" y="1847954"/>
            <a:ext cx="760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분모가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값으로 뜨는 값들이 있었다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 애들 중 아까 직접 구했던 정보들로 채울 수 있는 애들은 채워주자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912A0F7-6F84-409A-B2A5-873D210BA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1" y="2870425"/>
            <a:ext cx="6355631" cy="20042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565B70-60FE-497C-8517-A6B93A62C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4" y="5297940"/>
            <a:ext cx="4183743" cy="1303133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A1EC29BC-403B-454D-9134-1BC69F439B65}"/>
              </a:ext>
            </a:extLst>
          </p:cNvPr>
          <p:cNvSpPr/>
          <p:nvPr/>
        </p:nvSpPr>
        <p:spPr>
          <a:xfrm>
            <a:off x="603377" y="2622954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60B5C3-2F61-4858-B078-FA2B2E6BC353}"/>
              </a:ext>
            </a:extLst>
          </p:cNvPr>
          <p:cNvSpPr txBox="1"/>
          <p:nvPr/>
        </p:nvSpPr>
        <p:spPr>
          <a:xfrm>
            <a:off x="744855" y="2532406"/>
            <a:ext cx="4409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분모가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되지 않기 위해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대신 최솟값 대입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E0B173E-F56B-4D62-B74B-77106CF9CE75}"/>
              </a:ext>
            </a:extLst>
          </p:cNvPr>
          <p:cNvSpPr/>
          <p:nvPr/>
        </p:nvSpPr>
        <p:spPr>
          <a:xfrm>
            <a:off x="603377" y="5071200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C71D97-AD0B-4A5C-88D4-E8A93C13037E}"/>
              </a:ext>
            </a:extLst>
          </p:cNvPr>
          <p:cNvSpPr txBox="1"/>
          <p:nvPr/>
        </p:nvSpPr>
        <p:spPr>
          <a:xfrm>
            <a:off x="744855" y="4980652"/>
            <a:ext cx="4409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최솟값 대입 후 가진 정보들로 다시 계산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7A63D16-3C8E-4DD8-8703-945E60765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95" y="3735267"/>
            <a:ext cx="2720576" cy="1950889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51720804-CE91-4BAE-81C4-57A44454CBC9}"/>
              </a:ext>
            </a:extLst>
          </p:cNvPr>
          <p:cNvSpPr/>
          <p:nvPr/>
        </p:nvSpPr>
        <p:spPr>
          <a:xfrm>
            <a:off x="8481995" y="3487796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82938-A9D2-48E4-AABC-DD11669C9988}"/>
              </a:ext>
            </a:extLst>
          </p:cNvPr>
          <p:cNvSpPr txBox="1"/>
          <p:nvPr/>
        </p:nvSpPr>
        <p:spPr>
          <a:xfrm>
            <a:off x="8623473" y="3378776"/>
            <a:ext cx="257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확인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없다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!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F78996-1C75-438C-9143-5478A6524181}"/>
              </a:ext>
            </a:extLst>
          </p:cNvPr>
          <p:cNvCxnSpPr/>
          <p:nvPr/>
        </p:nvCxnSpPr>
        <p:spPr>
          <a:xfrm>
            <a:off x="7453746" y="455481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측정기이(가) 표시된 사진&#10;&#10;자동 생성된 설명">
            <a:extLst>
              <a:ext uri="{FF2B5EF4-FFF2-40B4-BE49-F238E27FC236}">
                <a16:creationId xmlns:a16="http://schemas.microsoft.com/office/drawing/2014/main" id="{55F2B60B-74A0-4A9D-8FD5-EDAEC6EB3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90" y="3025197"/>
            <a:ext cx="746825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5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Using packages specialized in NA Imputation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7" name="그림 6" descr="사람, 실내, 앉아있는, 전면이(가) 표시된 사진&#10;&#10;자동 생성된 설명">
            <a:extLst>
              <a:ext uri="{FF2B5EF4-FFF2-40B4-BE49-F238E27FC236}">
                <a16:creationId xmlns:a16="http://schemas.microsoft.com/office/drawing/2014/main" id="{871FF89C-9454-44C5-92FF-BC6C290BA9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403" b="99052" l="48056" r="99583">
                        <a14:foregroundMark x1="87083" y1="35071" x2="87083" y2="35071"/>
                        <a14:foregroundMark x1="84583" y1="29384" x2="84583" y2="29384"/>
                        <a14:foregroundMark x1="83472" y1="27962" x2="85417" y2="43365"/>
                        <a14:foregroundMark x1="85417" y1="43365" x2="85278" y2="31043"/>
                        <a14:foregroundMark x1="85278" y1="31043" x2="84583" y2="44550"/>
                        <a14:foregroundMark x1="84583" y1="44550" x2="84583" y2="29147"/>
                        <a14:foregroundMark x1="80139" y1="22275" x2="88611" y2="27488"/>
                        <a14:foregroundMark x1="88611" y1="27488" x2="93194" y2="37678"/>
                        <a14:foregroundMark x1="93194" y1="37678" x2="93194" y2="43839"/>
                        <a14:foregroundMark x1="91389" y1="22512" x2="95556" y2="31991"/>
                        <a14:foregroundMark x1="95556" y1="31991" x2="97500" y2="54739"/>
                        <a14:foregroundMark x1="97500" y1="54739" x2="92816" y2="72769"/>
                        <a14:foregroundMark x1="85313" y1="82562" x2="84028" y2="75355"/>
                        <a14:foregroundMark x1="84028" y1="75355" x2="84722" y2="72986"/>
                        <a14:foregroundMark x1="89907" y1="22038" x2="86389" y2="17536"/>
                        <a14:foregroundMark x1="90092" y1="22275" x2="89907" y2="22038"/>
                        <a14:foregroundMark x1="91944" y1="24645" x2="90092" y2="22275"/>
                        <a14:foregroundMark x1="86389" y1="17536" x2="80000" y2="13270"/>
                        <a14:foregroundMark x1="80000" y1="13270" x2="73333" y2="12559"/>
                        <a14:foregroundMark x1="73333" y1="12559" x2="66389" y2="13744"/>
                        <a14:foregroundMark x1="66389" y1="13744" x2="61667" y2="21327"/>
                        <a14:foregroundMark x1="61667" y1="21327" x2="58056" y2="32227"/>
                        <a14:foregroundMark x1="58056" y1="32227" x2="57222" y2="38152"/>
                        <a14:foregroundMark x1="86250" y1="17536" x2="80139" y2="13507"/>
                        <a14:foregroundMark x1="80139" y1="13507" x2="72778" y2="13507"/>
                        <a14:foregroundMark x1="72778" y1="13507" x2="66250" y2="15877"/>
                        <a14:foregroundMark x1="66250" y1="15877" x2="71111" y2="26066"/>
                        <a14:foregroundMark x1="71111" y1="26066" x2="79028" y2="25355"/>
                        <a14:foregroundMark x1="79028" y1="25355" x2="84306" y2="18720"/>
                        <a14:foregroundMark x1="84306" y1="18720" x2="86389" y2="18009"/>
                        <a14:foregroundMark x1="84722" y1="14692" x2="71389" y2="11137"/>
                        <a14:foregroundMark x1="71389" y1="11137" x2="77500" y2="16114"/>
                        <a14:foregroundMark x1="77500" y1="16114" x2="84444" y2="15403"/>
                        <a14:foregroundMark x1="71944" y1="41469" x2="71389" y2="40758"/>
                        <a14:foregroundMark x1="71250" y1="43839" x2="71667" y2="43128"/>
                        <a14:foregroundMark x1="61532" y1="85071" x2="61417" y2="85334"/>
                        <a14:foregroundMark x1="61635" y1="84834" x2="61532" y2="85071"/>
                        <a14:foregroundMark x1="61738" y1="84597" x2="61635" y2="84834"/>
                        <a14:foregroundMark x1="61841" y1="84360" x2="61738" y2="84597"/>
                        <a14:foregroundMark x1="61944" y1="84123" x2="61841" y2="84360"/>
                        <a14:foregroundMark x1="52919" y1="94076" x2="52676" y2="94110"/>
                        <a14:foregroundMark x1="54714" y1="93821" x2="52919" y2="94076"/>
                        <a14:foregroundMark x1="55459" y1="93715" x2="55336" y2="93733"/>
                        <a14:foregroundMark x1="50540" y1="94787" x2="48056" y2="96445"/>
                        <a14:foregroundMark x1="50895" y1="94550" x2="50540" y2="94787"/>
                        <a14:foregroundMark x1="51250" y1="94313" x2="50895" y2="94550"/>
                        <a14:foregroundMark x1="69722" y1="41943" x2="70556" y2="42417"/>
                        <a14:foregroundMark x1="59167" y1="42180" x2="60278" y2="41706"/>
                        <a14:foregroundMark x1="55556" y1="48341" x2="54444" y2="53081"/>
                        <a14:foregroundMark x1="56389" y1="45498" x2="53889" y2="55924"/>
                        <a14:foregroundMark x1="54262" y1="65877" x2="54306" y2="67062"/>
                        <a14:foregroundMark x1="54253" y1="65640" x2="54262" y2="65877"/>
                        <a14:foregroundMark x1="54244" y1="65403" x2="54253" y2="65640"/>
                        <a14:foregroundMark x1="54235" y1="65166" x2="54244" y2="65403"/>
                        <a14:foregroundMark x1="54226" y1="64929" x2="54235" y2="65166"/>
                        <a14:foregroundMark x1="54191" y1="63981" x2="54226" y2="64929"/>
                        <a14:foregroundMark x1="53889" y1="55924" x2="54191" y2="63981"/>
                        <a14:foregroundMark x1="54306" y1="67062" x2="56806" y2="74645"/>
                        <a14:foregroundMark x1="99722" y1="98815" x2="93889" y2="93365"/>
                        <a14:foregroundMark x1="93889" y1="93365" x2="88055" y2="91012"/>
                        <a14:foregroundMark x1="84166" y1="90284" x2="82361" y2="90284"/>
                        <a14:foregroundMark x1="85087" y1="92247" x2="82222" y2="91232"/>
                        <a14:foregroundMark x1="89583" y1="93839" x2="87577" y2="93128"/>
                        <a14:foregroundMark x1="82222" y1="91232" x2="77500" y2="99052"/>
                        <a14:foregroundMark x1="77500" y1="99052" x2="86944" y2="99052"/>
                        <a14:foregroundMark x1="86944" y1="99052" x2="89444" y2="94313"/>
                        <a14:foregroundMark x1="54167" y1="65877" x2="54167" y2="65877"/>
                        <a14:foregroundMark x1="53889" y1="65403" x2="53889" y2="65403"/>
                        <a14:foregroundMark x1="54167" y1="64929" x2="54167" y2="64929"/>
                        <a14:foregroundMark x1="54028" y1="65403" x2="54028" y2="65403"/>
                        <a14:foregroundMark x1="54306" y1="65403" x2="54306" y2="65403"/>
                        <a14:foregroundMark x1="54167" y1="65403" x2="54167" y2="65403"/>
                        <a14:foregroundMark x1="54028" y1="65403" x2="54028" y2="65403"/>
                        <a14:foregroundMark x1="54028" y1="65403" x2="54028" y2="65403"/>
                        <a14:foregroundMark x1="53889" y1="65403" x2="53889" y2="65403"/>
                        <a14:foregroundMark x1="53889" y1="65166" x2="54028" y2="65403"/>
                        <a14:foregroundMark x1="54167" y1="65640" x2="54167" y2="65640"/>
                        <a14:foregroundMark x1="54417" y1="94787" x2="53611" y2="95024"/>
                        <a14:foregroundMark x1="55222" y1="94550" x2="54417" y2="94787"/>
                        <a14:foregroundMark x1="56028" y1="94313" x2="55222" y2="94550"/>
                        <a14:foregroundMark x1="56715" y1="94111" x2="56028" y2="94313"/>
                        <a14:foregroundMark x1="61667" y1="92654" x2="60904" y2="92878"/>
                        <a14:backgroundMark x1="87639" y1="85782" x2="87083" y2="86493"/>
                        <a14:backgroundMark x1="86250" y1="89573" x2="84722" y2="89573"/>
                        <a14:backgroundMark x1="86389" y1="86967" x2="84028" y2="89810"/>
                        <a14:backgroundMark x1="84583" y1="90047" x2="84167" y2="90284"/>
                        <a14:backgroundMark x1="83472" y1="90284" x2="83472" y2="90284"/>
                        <a14:backgroundMark x1="83750" y1="90284" x2="83750" y2="90284"/>
                        <a14:backgroundMark x1="83750" y1="90521" x2="83750" y2="90521"/>
                        <a14:backgroundMark x1="83056" y1="90758" x2="83056" y2="90758"/>
                        <a14:backgroundMark x1="90556" y1="78673" x2="90556" y2="78673"/>
                        <a14:backgroundMark x1="91389" y1="78199" x2="91389" y2="78199"/>
                        <a14:backgroundMark x1="92083" y1="76540" x2="92083" y2="76540"/>
                        <a14:backgroundMark x1="92500" y1="75592" x2="91111" y2="78910"/>
                        <a14:backgroundMark x1="93056" y1="74645" x2="91806" y2="78199"/>
                        <a14:backgroundMark x1="91250" y1="79147" x2="89444" y2="82938"/>
                        <a14:backgroundMark x1="90694" y1="80332" x2="86528" y2="87915"/>
                        <a14:backgroundMark x1="93472" y1="73223" x2="93056" y2="74882"/>
                        <a14:backgroundMark x1="93333" y1="73223" x2="93333" y2="73223"/>
                        <a14:backgroundMark x1="93333" y1="72986" x2="93333" y2="72986"/>
                        <a14:backgroundMark x1="93056" y1="73223" x2="93056" y2="73223"/>
                        <a14:backgroundMark x1="91806" y1="22275" x2="91806" y2="22275"/>
                        <a14:backgroundMark x1="91250" y1="22038" x2="91250" y2="22038"/>
                        <a14:backgroundMark x1="91667" y1="22038" x2="91667" y2="22038"/>
                        <a14:backgroundMark x1="53611" y1="64929" x2="53611" y2="64929"/>
                        <a14:backgroundMark x1="53611" y1="64929" x2="53611" y2="64929"/>
                        <a14:backgroundMark x1="53611" y1="63981" x2="53611" y2="63981"/>
                        <a14:backgroundMark x1="53611" y1="65166" x2="53611" y2="65166"/>
                        <a14:backgroundMark x1="60694" y1="89573" x2="60694" y2="89573"/>
                        <a14:backgroundMark x1="60278" y1="87915" x2="60278" y2="88152"/>
                        <a14:backgroundMark x1="60139" y1="87915" x2="59306" y2="89810"/>
                        <a14:backgroundMark x1="60278" y1="87915" x2="59583" y2="90521"/>
                        <a14:backgroundMark x1="61250" y1="85308" x2="61111" y2="87915"/>
                        <a14:backgroundMark x1="61667" y1="85308" x2="61667" y2="85308"/>
                        <a14:backgroundMark x1="61667" y1="84834" x2="61667" y2="84834"/>
                        <a14:backgroundMark x1="61528" y1="84834" x2="61528" y2="84834"/>
                        <a14:backgroundMark x1="61389" y1="84597" x2="61389" y2="84597"/>
                        <a14:backgroundMark x1="61389" y1="84360" x2="61389" y2="84360"/>
                        <a14:backgroundMark x1="61944" y1="85071" x2="61944" y2="85071"/>
                        <a14:backgroundMark x1="61528" y1="86019" x2="61528" y2="86019"/>
                        <a14:backgroundMark x1="61528" y1="85308" x2="61528" y2="85308"/>
                        <a14:backgroundMark x1="61667" y1="85545" x2="61667" y2="85545"/>
                        <a14:backgroundMark x1="61389" y1="85782" x2="61389" y2="85782"/>
                        <a14:backgroundMark x1="61667" y1="84123" x2="61667" y2="84123"/>
                        <a14:backgroundMark x1="60139" y1="90995" x2="55833" y2="91943"/>
                        <a14:backgroundMark x1="55139" y1="93365" x2="55139" y2="93365"/>
                        <a14:backgroundMark x1="55139" y1="93602" x2="55139" y2="93602"/>
                        <a14:backgroundMark x1="55417" y1="93602" x2="55417" y2="93602"/>
                        <a14:backgroundMark x1="55694" y1="93602" x2="55694" y2="93602"/>
                        <a14:backgroundMark x1="56111" y1="93602" x2="56111" y2="93602"/>
                        <a14:backgroundMark x1="56250" y1="93839" x2="56250" y2="93839"/>
                        <a14:backgroundMark x1="53472" y1="94313" x2="53472" y2="94313"/>
                        <a14:backgroundMark x1="54028" y1="94076" x2="54028" y2="94076"/>
                        <a14:backgroundMark x1="54306" y1="93839" x2="54306" y2="93839"/>
                        <a14:backgroundMark x1="54444" y1="93839" x2="54444" y2="93839"/>
                        <a14:backgroundMark x1="54444" y1="93839" x2="54444" y2="93839"/>
                        <a14:backgroundMark x1="54583" y1="93602" x2="54583" y2="93602"/>
                        <a14:backgroundMark x1="54583" y1="93602" x2="54583" y2="93602"/>
                        <a14:backgroundMark x1="54861" y1="93602" x2="54861" y2="93602"/>
                        <a14:backgroundMark x1="54861" y1="93602" x2="54861" y2="93602"/>
                        <a14:backgroundMark x1="54722" y1="94076" x2="54722" y2="94076"/>
                        <a14:backgroundMark x1="56806" y1="94076" x2="56806" y2="94076"/>
                        <a14:backgroundMark x1="56389" y1="93839" x2="56389" y2="93839"/>
                        <a14:backgroundMark x1="56111" y1="94313" x2="56111" y2="94313"/>
                        <a14:backgroundMark x1="55833" y1="94313" x2="55833" y2="94313"/>
                        <a14:backgroundMark x1="55417" y1="94313" x2="55417" y2="94313"/>
                        <a14:backgroundMark x1="55000" y1="94550" x2="55000" y2="94550"/>
                        <a14:backgroundMark x1="56389" y1="94313" x2="56389" y2="94313"/>
                        <a14:backgroundMark x1="54028" y1="93365" x2="54028" y2="93365"/>
                        <a14:backgroundMark x1="53611" y1="93839" x2="53611" y2="93839"/>
                        <a14:backgroundMark x1="53333" y1="94076" x2="53333" y2="94076"/>
                        <a14:backgroundMark x1="53750" y1="94076" x2="53750" y2="94076"/>
                        <a14:backgroundMark x1="53889" y1="94076" x2="53889" y2="94076"/>
                        <a14:backgroundMark x1="53056" y1="94550" x2="53056" y2="94550"/>
                        <a14:backgroundMark x1="52778" y1="94313" x2="52778" y2="94313"/>
                        <a14:backgroundMark x1="52500" y1="93839" x2="52500" y2="93839"/>
                        <a14:backgroundMark x1="52500" y1="93839" x2="52778" y2="93839"/>
                        <a14:backgroundMark x1="52778" y1="93839" x2="52778" y2="93839"/>
                        <a14:backgroundMark x1="53472" y1="93839" x2="53472" y2="93839"/>
                        <a14:backgroundMark x1="53889" y1="93839" x2="53889" y2="93839"/>
                        <a14:backgroundMark x1="53472" y1="94787" x2="53472" y2="94787"/>
                        <a14:backgroundMark x1="53889" y1="94550" x2="53889" y2="94550"/>
                        <a14:backgroundMark x1="54167" y1="94550" x2="54167" y2="94550"/>
                        <a14:backgroundMark x1="54306" y1="94313" x2="54306" y2="94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694" t="13060"/>
          <a:stretch/>
        </p:blipFill>
        <p:spPr>
          <a:xfrm flipH="1">
            <a:off x="725612" y="2116317"/>
            <a:ext cx="1059170" cy="1051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5CA9C-C47D-4C19-95DF-155CEF2CDE51}"/>
              </a:ext>
            </a:extLst>
          </p:cNvPr>
          <p:cNvSpPr txBox="1"/>
          <p:nvPr/>
        </p:nvSpPr>
        <p:spPr>
          <a:xfrm rot="21344574">
            <a:off x="1739603" y="2271940"/>
            <a:ext cx="369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그냥 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NA </a:t>
            </a:r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있는 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Data</a:t>
            </a:r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들을 다 빼고 하면 되지 않아요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?</a:t>
            </a:r>
            <a:endParaRPr lang="ko-KR" altLang="en-US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4F58C8-BBE2-4AB6-AAA1-BA099E5303F3}"/>
              </a:ext>
            </a:extLst>
          </p:cNvPr>
          <p:cNvSpPr/>
          <p:nvPr/>
        </p:nvSpPr>
        <p:spPr>
          <a:xfrm>
            <a:off x="696050" y="3527538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96B5CD-198F-4FF5-9D4D-ADCDA61C4C28}"/>
              </a:ext>
            </a:extLst>
          </p:cNvPr>
          <p:cNvSpPr/>
          <p:nvPr/>
        </p:nvSpPr>
        <p:spPr>
          <a:xfrm>
            <a:off x="837528" y="3429000"/>
            <a:ext cx="7767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Measuring performance of Logistic Regression with 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removed data</a:t>
            </a:r>
            <a:endParaRPr lang="en-US" altLang="ko-KR" sz="1600" i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7743093-AAE2-4585-B6D8-3A8F215ED5D7}"/>
              </a:ext>
            </a:extLst>
          </p:cNvPr>
          <p:cNvSpPr/>
          <p:nvPr/>
        </p:nvSpPr>
        <p:spPr>
          <a:xfrm>
            <a:off x="716280" y="5836920"/>
            <a:ext cx="1422400" cy="81280"/>
          </a:xfrm>
          <a:custGeom>
            <a:avLst/>
            <a:gdLst>
              <a:gd name="connsiteX0" fmla="*/ 0 w 1422400"/>
              <a:gd name="connsiteY0" fmla="*/ 30480 h 81280"/>
              <a:gd name="connsiteX1" fmla="*/ 20320 w 1422400"/>
              <a:gd name="connsiteY1" fmla="*/ 55880 h 81280"/>
              <a:gd name="connsiteX2" fmla="*/ 30480 w 1422400"/>
              <a:gd name="connsiteY2" fmla="*/ 71120 h 81280"/>
              <a:gd name="connsiteX3" fmla="*/ 116840 w 1422400"/>
              <a:gd name="connsiteY3" fmla="*/ 66040 h 81280"/>
              <a:gd name="connsiteX4" fmla="*/ 127000 w 1422400"/>
              <a:gd name="connsiteY4" fmla="*/ 50800 h 81280"/>
              <a:gd name="connsiteX5" fmla="*/ 157480 w 1422400"/>
              <a:gd name="connsiteY5" fmla="*/ 66040 h 81280"/>
              <a:gd name="connsiteX6" fmla="*/ 187960 w 1422400"/>
              <a:gd name="connsiteY6" fmla="*/ 76200 h 81280"/>
              <a:gd name="connsiteX7" fmla="*/ 203200 w 1422400"/>
              <a:gd name="connsiteY7" fmla="*/ 81280 h 81280"/>
              <a:gd name="connsiteX8" fmla="*/ 259080 w 1422400"/>
              <a:gd name="connsiteY8" fmla="*/ 66040 h 81280"/>
              <a:gd name="connsiteX9" fmla="*/ 269240 w 1422400"/>
              <a:gd name="connsiteY9" fmla="*/ 50800 h 81280"/>
              <a:gd name="connsiteX10" fmla="*/ 340360 w 1422400"/>
              <a:gd name="connsiteY10" fmla="*/ 66040 h 81280"/>
              <a:gd name="connsiteX11" fmla="*/ 350520 w 1422400"/>
              <a:gd name="connsiteY11" fmla="*/ 81280 h 81280"/>
              <a:gd name="connsiteX12" fmla="*/ 370840 w 1422400"/>
              <a:gd name="connsiteY12" fmla="*/ 76200 h 81280"/>
              <a:gd name="connsiteX13" fmla="*/ 411480 w 1422400"/>
              <a:gd name="connsiteY13" fmla="*/ 45720 h 81280"/>
              <a:gd name="connsiteX14" fmla="*/ 441960 w 1422400"/>
              <a:gd name="connsiteY14" fmla="*/ 66040 h 81280"/>
              <a:gd name="connsiteX15" fmla="*/ 457200 w 1422400"/>
              <a:gd name="connsiteY15" fmla="*/ 71120 h 81280"/>
              <a:gd name="connsiteX16" fmla="*/ 472440 w 1422400"/>
              <a:gd name="connsiteY16" fmla="*/ 81280 h 81280"/>
              <a:gd name="connsiteX17" fmla="*/ 508000 w 1422400"/>
              <a:gd name="connsiteY17" fmla="*/ 76200 h 81280"/>
              <a:gd name="connsiteX18" fmla="*/ 523240 w 1422400"/>
              <a:gd name="connsiteY18" fmla="*/ 71120 h 81280"/>
              <a:gd name="connsiteX19" fmla="*/ 533400 w 1422400"/>
              <a:gd name="connsiteY19" fmla="*/ 55880 h 81280"/>
              <a:gd name="connsiteX20" fmla="*/ 548640 w 1422400"/>
              <a:gd name="connsiteY20" fmla="*/ 50800 h 81280"/>
              <a:gd name="connsiteX21" fmla="*/ 563880 w 1422400"/>
              <a:gd name="connsiteY21" fmla="*/ 40640 h 81280"/>
              <a:gd name="connsiteX22" fmla="*/ 599440 w 1422400"/>
              <a:gd name="connsiteY22" fmla="*/ 50800 h 81280"/>
              <a:gd name="connsiteX23" fmla="*/ 629920 w 1422400"/>
              <a:gd name="connsiteY23" fmla="*/ 71120 h 81280"/>
              <a:gd name="connsiteX24" fmla="*/ 660400 w 1422400"/>
              <a:gd name="connsiteY24" fmla="*/ 60960 h 81280"/>
              <a:gd name="connsiteX25" fmla="*/ 675640 w 1422400"/>
              <a:gd name="connsiteY25" fmla="*/ 50800 h 81280"/>
              <a:gd name="connsiteX26" fmla="*/ 711200 w 1422400"/>
              <a:gd name="connsiteY26" fmla="*/ 30480 h 81280"/>
              <a:gd name="connsiteX27" fmla="*/ 746760 w 1422400"/>
              <a:gd name="connsiteY27" fmla="*/ 40640 h 81280"/>
              <a:gd name="connsiteX28" fmla="*/ 772160 w 1422400"/>
              <a:gd name="connsiteY28" fmla="*/ 60960 h 81280"/>
              <a:gd name="connsiteX29" fmla="*/ 807720 w 1422400"/>
              <a:gd name="connsiteY29" fmla="*/ 50800 h 81280"/>
              <a:gd name="connsiteX30" fmla="*/ 838200 w 1422400"/>
              <a:gd name="connsiteY30" fmla="*/ 30480 h 81280"/>
              <a:gd name="connsiteX31" fmla="*/ 868680 w 1422400"/>
              <a:gd name="connsiteY31" fmla="*/ 35560 h 81280"/>
              <a:gd name="connsiteX32" fmla="*/ 894080 w 1422400"/>
              <a:gd name="connsiteY32" fmla="*/ 60960 h 81280"/>
              <a:gd name="connsiteX33" fmla="*/ 909320 w 1422400"/>
              <a:gd name="connsiteY33" fmla="*/ 66040 h 81280"/>
              <a:gd name="connsiteX34" fmla="*/ 960120 w 1422400"/>
              <a:gd name="connsiteY34" fmla="*/ 50800 h 81280"/>
              <a:gd name="connsiteX35" fmla="*/ 990600 w 1422400"/>
              <a:gd name="connsiteY35" fmla="*/ 30480 h 81280"/>
              <a:gd name="connsiteX36" fmla="*/ 1005840 w 1422400"/>
              <a:gd name="connsiteY36" fmla="*/ 20320 h 81280"/>
              <a:gd name="connsiteX37" fmla="*/ 1046480 w 1422400"/>
              <a:gd name="connsiteY37" fmla="*/ 25400 h 81280"/>
              <a:gd name="connsiteX38" fmla="*/ 1061720 w 1422400"/>
              <a:gd name="connsiteY38" fmla="*/ 40640 h 81280"/>
              <a:gd name="connsiteX39" fmla="*/ 1092200 w 1422400"/>
              <a:gd name="connsiteY39" fmla="*/ 50800 h 81280"/>
              <a:gd name="connsiteX40" fmla="*/ 1122680 w 1422400"/>
              <a:gd name="connsiteY40" fmla="*/ 45720 h 81280"/>
              <a:gd name="connsiteX41" fmla="*/ 1163320 w 1422400"/>
              <a:gd name="connsiteY41" fmla="*/ 20320 h 81280"/>
              <a:gd name="connsiteX42" fmla="*/ 1229360 w 1422400"/>
              <a:gd name="connsiteY42" fmla="*/ 25400 h 81280"/>
              <a:gd name="connsiteX43" fmla="*/ 1259840 w 1422400"/>
              <a:gd name="connsiteY43" fmla="*/ 35560 h 81280"/>
              <a:gd name="connsiteX44" fmla="*/ 1290320 w 1422400"/>
              <a:gd name="connsiteY44" fmla="*/ 30480 h 81280"/>
              <a:gd name="connsiteX45" fmla="*/ 1320800 w 1422400"/>
              <a:gd name="connsiteY45" fmla="*/ 5080 h 81280"/>
              <a:gd name="connsiteX46" fmla="*/ 1336040 w 1422400"/>
              <a:gd name="connsiteY46" fmla="*/ 0 h 81280"/>
              <a:gd name="connsiteX47" fmla="*/ 1376680 w 1422400"/>
              <a:gd name="connsiteY47" fmla="*/ 5080 h 81280"/>
              <a:gd name="connsiteX48" fmla="*/ 1391920 w 1422400"/>
              <a:gd name="connsiteY48" fmla="*/ 10160 h 81280"/>
              <a:gd name="connsiteX49" fmla="*/ 1402080 w 1422400"/>
              <a:gd name="connsiteY49" fmla="*/ 25400 h 81280"/>
              <a:gd name="connsiteX50" fmla="*/ 1422400 w 1422400"/>
              <a:gd name="connsiteY50" fmla="*/ 30480 h 8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422400" h="81280">
                <a:moveTo>
                  <a:pt x="0" y="30480"/>
                </a:moveTo>
                <a:cubicBezTo>
                  <a:pt x="6773" y="38947"/>
                  <a:pt x="13814" y="47206"/>
                  <a:pt x="20320" y="55880"/>
                </a:cubicBezTo>
                <a:cubicBezTo>
                  <a:pt x="23983" y="60764"/>
                  <a:pt x="24408" y="70481"/>
                  <a:pt x="30480" y="71120"/>
                </a:cubicBezTo>
                <a:cubicBezTo>
                  <a:pt x="59158" y="74139"/>
                  <a:pt x="88053" y="67733"/>
                  <a:pt x="116840" y="66040"/>
                </a:cubicBezTo>
                <a:cubicBezTo>
                  <a:pt x="120227" y="60960"/>
                  <a:pt x="121331" y="53067"/>
                  <a:pt x="127000" y="50800"/>
                </a:cubicBezTo>
                <a:cubicBezTo>
                  <a:pt x="134313" y="47875"/>
                  <a:pt x="153427" y="64238"/>
                  <a:pt x="157480" y="66040"/>
                </a:cubicBezTo>
                <a:cubicBezTo>
                  <a:pt x="167267" y="70390"/>
                  <a:pt x="177800" y="72813"/>
                  <a:pt x="187960" y="76200"/>
                </a:cubicBezTo>
                <a:lnTo>
                  <a:pt x="203200" y="81280"/>
                </a:lnTo>
                <a:cubicBezTo>
                  <a:pt x="227240" y="78275"/>
                  <a:pt x="242614" y="82506"/>
                  <a:pt x="259080" y="66040"/>
                </a:cubicBezTo>
                <a:cubicBezTo>
                  <a:pt x="263397" y="61723"/>
                  <a:pt x="265853" y="55880"/>
                  <a:pt x="269240" y="50800"/>
                </a:cubicBezTo>
                <a:cubicBezTo>
                  <a:pt x="291271" y="53003"/>
                  <a:pt x="320974" y="49885"/>
                  <a:pt x="340360" y="66040"/>
                </a:cubicBezTo>
                <a:cubicBezTo>
                  <a:pt x="345050" y="69949"/>
                  <a:pt x="347133" y="76200"/>
                  <a:pt x="350520" y="81280"/>
                </a:cubicBezTo>
                <a:cubicBezTo>
                  <a:pt x="357293" y="79587"/>
                  <a:pt x="365031" y="80073"/>
                  <a:pt x="370840" y="76200"/>
                </a:cubicBezTo>
                <a:cubicBezTo>
                  <a:pt x="429213" y="37285"/>
                  <a:pt x="371828" y="58937"/>
                  <a:pt x="411480" y="45720"/>
                </a:cubicBezTo>
                <a:cubicBezTo>
                  <a:pt x="447717" y="57799"/>
                  <a:pt x="403907" y="40671"/>
                  <a:pt x="441960" y="66040"/>
                </a:cubicBezTo>
                <a:cubicBezTo>
                  <a:pt x="446415" y="69010"/>
                  <a:pt x="452411" y="68725"/>
                  <a:pt x="457200" y="71120"/>
                </a:cubicBezTo>
                <a:cubicBezTo>
                  <a:pt x="462661" y="73850"/>
                  <a:pt x="467360" y="77893"/>
                  <a:pt x="472440" y="81280"/>
                </a:cubicBezTo>
                <a:cubicBezTo>
                  <a:pt x="484293" y="79587"/>
                  <a:pt x="496259" y="78548"/>
                  <a:pt x="508000" y="76200"/>
                </a:cubicBezTo>
                <a:cubicBezTo>
                  <a:pt x="513251" y="75150"/>
                  <a:pt x="519059" y="74465"/>
                  <a:pt x="523240" y="71120"/>
                </a:cubicBezTo>
                <a:cubicBezTo>
                  <a:pt x="528008" y="67306"/>
                  <a:pt x="528632" y="59694"/>
                  <a:pt x="533400" y="55880"/>
                </a:cubicBezTo>
                <a:cubicBezTo>
                  <a:pt x="537581" y="52535"/>
                  <a:pt x="543851" y="53195"/>
                  <a:pt x="548640" y="50800"/>
                </a:cubicBezTo>
                <a:cubicBezTo>
                  <a:pt x="554101" y="48070"/>
                  <a:pt x="558800" y="44027"/>
                  <a:pt x="563880" y="40640"/>
                </a:cubicBezTo>
                <a:cubicBezTo>
                  <a:pt x="568663" y="41836"/>
                  <a:pt x="593477" y="47487"/>
                  <a:pt x="599440" y="50800"/>
                </a:cubicBezTo>
                <a:cubicBezTo>
                  <a:pt x="610114" y="56730"/>
                  <a:pt x="629920" y="71120"/>
                  <a:pt x="629920" y="71120"/>
                </a:cubicBezTo>
                <a:cubicBezTo>
                  <a:pt x="640080" y="67733"/>
                  <a:pt x="651489" y="66901"/>
                  <a:pt x="660400" y="60960"/>
                </a:cubicBezTo>
                <a:cubicBezTo>
                  <a:pt x="665480" y="57573"/>
                  <a:pt x="670339" y="53829"/>
                  <a:pt x="675640" y="50800"/>
                </a:cubicBezTo>
                <a:cubicBezTo>
                  <a:pt x="720756" y="25019"/>
                  <a:pt x="674070" y="55233"/>
                  <a:pt x="711200" y="30480"/>
                </a:cubicBezTo>
                <a:cubicBezTo>
                  <a:pt x="712528" y="30812"/>
                  <a:pt x="743447" y="37990"/>
                  <a:pt x="746760" y="40640"/>
                </a:cubicBezTo>
                <a:cubicBezTo>
                  <a:pt x="779586" y="66901"/>
                  <a:pt x="733854" y="48191"/>
                  <a:pt x="772160" y="60960"/>
                </a:cubicBezTo>
                <a:cubicBezTo>
                  <a:pt x="784013" y="57573"/>
                  <a:pt x="796527" y="55966"/>
                  <a:pt x="807720" y="50800"/>
                </a:cubicBezTo>
                <a:cubicBezTo>
                  <a:pt x="818807" y="45683"/>
                  <a:pt x="838200" y="30480"/>
                  <a:pt x="838200" y="30480"/>
                </a:cubicBezTo>
                <a:cubicBezTo>
                  <a:pt x="848360" y="32173"/>
                  <a:pt x="858908" y="32303"/>
                  <a:pt x="868680" y="35560"/>
                </a:cubicBezTo>
                <a:cubicBezTo>
                  <a:pt x="894806" y="44269"/>
                  <a:pt x="874728" y="45478"/>
                  <a:pt x="894080" y="60960"/>
                </a:cubicBezTo>
                <a:cubicBezTo>
                  <a:pt x="898261" y="64305"/>
                  <a:pt x="904240" y="64347"/>
                  <a:pt x="909320" y="66040"/>
                </a:cubicBezTo>
                <a:cubicBezTo>
                  <a:pt x="926253" y="60960"/>
                  <a:pt x="943923" y="57886"/>
                  <a:pt x="960120" y="50800"/>
                </a:cubicBezTo>
                <a:cubicBezTo>
                  <a:pt x="971307" y="45906"/>
                  <a:pt x="980440" y="37253"/>
                  <a:pt x="990600" y="30480"/>
                </a:cubicBezTo>
                <a:lnTo>
                  <a:pt x="1005840" y="20320"/>
                </a:lnTo>
                <a:cubicBezTo>
                  <a:pt x="1019387" y="22013"/>
                  <a:pt x="1033650" y="20734"/>
                  <a:pt x="1046480" y="25400"/>
                </a:cubicBezTo>
                <a:cubicBezTo>
                  <a:pt x="1053232" y="27855"/>
                  <a:pt x="1055440" y="37151"/>
                  <a:pt x="1061720" y="40640"/>
                </a:cubicBezTo>
                <a:cubicBezTo>
                  <a:pt x="1071082" y="45841"/>
                  <a:pt x="1092200" y="50800"/>
                  <a:pt x="1092200" y="50800"/>
                </a:cubicBezTo>
                <a:cubicBezTo>
                  <a:pt x="1102360" y="49107"/>
                  <a:pt x="1113213" y="49777"/>
                  <a:pt x="1122680" y="45720"/>
                </a:cubicBezTo>
                <a:cubicBezTo>
                  <a:pt x="1137363" y="39427"/>
                  <a:pt x="1163320" y="20320"/>
                  <a:pt x="1163320" y="20320"/>
                </a:cubicBezTo>
                <a:cubicBezTo>
                  <a:pt x="1185333" y="22013"/>
                  <a:pt x="1207552" y="21957"/>
                  <a:pt x="1229360" y="25400"/>
                </a:cubicBezTo>
                <a:cubicBezTo>
                  <a:pt x="1239939" y="27070"/>
                  <a:pt x="1259840" y="35560"/>
                  <a:pt x="1259840" y="35560"/>
                </a:cubicBezTo>
                <a:cubicBezTo>
                  <a:pt x="1270000" y="33867"/>
                  <a:pt x="1280548" y="33737"/>
                  <a:pt x="1290320" y="30480"/>
                </a:cubicBezTo>
                <a:cubicBezTo>
                  <a:pt x="1306940" y="24940"/>
                  <a:pt x="1306652" y="14512"/>
                  <a:pt x="1320800" y="5080"/>
                </a:cubicBezTo>
                <a:cubicBezTo>
                  <a:pt x="1325255" y="2110"/>
                  <a:pt x="1330960" y="1693"/>
                  <a:pt x="1336040" y="0"/>
                </a:cubicBezTo>
                <a:cubicBezTo>
                  <a:pt x="1349587" y="1693"/>
                  <a:pt x="1363248" y="2638"/>
                  <a:pt x="1376680" y="5080"/>
                </a:cubicBezTo>
                <a:cubicBezTo>
                  <a:pt x="1381948" y="6038"/>
                  <a:pt x="1387739" y="6815"/>
                  <a:pt x="1391920" y="10160"/>
                </a:cubicBezTo>
                <a:cubicBezTo>
                  <a:pt x="1396688" y="13974"/>
                  <a:pt x="1397000" y="22013"/>
                  <a:pt x="1402080" y="25400"/>
                </a:cubicBezTo>
                <a:cubicBezTo>
                  <a:pt x="1407889" y="29273"/>
                  <a:pt x="1422400" y="30480"/>
                  <a:pt x="1422400" y="304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실내, 사람, 모니터, 텔레비전이(가) 표시된 사진&#10;&#10;자동 생성된 설명">
            <a:extLst>
              <a:ext uri="{FF2B5EF4-FFF2-40B4-BE49-F238E27FC236}">
                <a16:creationId xmlns:a16="http://schemas.microsoft.com/office/drawing/2014/main" id="{A469EE25-FD18-46E1-93B7-874938A462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95" b="45455" l="17167" r="66000">
                        <a14:foregroundMark x1="18000" y1="31857" x2="23935" y2="30287"/>
                        <a14:foregroundMark x1="29750" y1="28749" x2="34583" y2="37918"/>
                        <a14:foregroundMark x1="34583" y1="37918" x2="45500" y2="39161"/>
                        <a14:foregroundMark x1="45500" y1="39161" x2="55750" y2="34654"/>
                        <a14:foregroundMark x1="55750" y1="34654" x2="62583" y2="43901"/>
                        <a14:foregroundMark x1="62583" y1="43901" x2="24667" y2="46154"/>
                        <a14:foregroundMark x1="24667" y1="46154" x2="17333" y2="36830"/>
                        <a14:foregroundMark x1="17333" y1="36830" x2="17667" y2="33100"/>
                        <a14:foregroundMark x1="29250" y1="31624" x2="28917" y2="39938"/>
                        <a14:foregroundMark x1="28583" y1="31313" x2="27000" y2="36985"/>
                        <a14:foregroundMark x1="21333" y1="38695" x2="19500" y2="43745"/>
                        <a14:foregroundMark x1="25000" y1="38151" x2="26667" y2="39938"/>
                        <a14:foregroundMark x1="19333" y1="41414" x2="18750" y2="43124"/>
                        <a14:foregroundMark x1="18083" y1="39472" x2="18167" y2="43124"/>
                        <a14:foregroundMark x1="18083" y1="44833" x2="29083" y2="45144"/>
                        <a14:foregroundMark x1="29083" y1="45144" x2="39000" y2="44988"/>
                        <a14:foregroundMark x1="47417" y1="44988" x2="61750" y2="45221"/>
                        <a14:foregroundMark x1="56500" y1="35820" x2="63833" y2="43823"/>
                        <a14:foregroundMark x1="63833" y1="43823" x2="64000" y2="44833"/>
                        <a14:foregroundMark x1="56917" y1="37451" x2="61750" y2="43357"/>
                        <a14:foregroundMark x1="59583" y1="38617" x2="61667" y2="41336"/>
                        <a14:foregroundMark x1="57250" y1="36519" x2="59917" y2="40093"/>
                        <a14:foregroundMark x1="56667" y1="35820" x2="60417" y2="40093"/>
                        <a14:foregroundMark x1="55917" y1="34965" x2="63250" y2="45221"/>
                        <a14:foregroundMark x1="61750" y1="44600" x2="63250" y2="45455"/>
                        <a14:foregroundMark x1="31917" y1="18104" x2="34417" y2="7537"/>
                        <a14:foregroundMark x1="34417" y1="7537" x2="45167" y2="4895"/>
                        <a14:foregroundMark x1="45167" y1="4895" x2="55750" y2="8159"/>
                        <a14:foregroundMark x1="55750" y1="8159" x2="57833" y2="19114"/>
                        <a14:foregroundMark x1="57833" y1="19114" x2="48333" y2="12121"/>
                        <a14:foregroundMark x1="48333" y1="12121" x2="38750" y2="19891"/>
                        <a14:foregroundMark x1="38750" y1="19891" x2="31667" y2="18415"/>
                        <a14:foregroundMark x1="54500" y1="31235" x2="54500" y2="31235"/>
                        <a14:foregroundMark x1="49913" y1="31759" x2="49389" y2="32410"/>
                        <a14:foregroundMark x1="48342" y1="32736" x2="48342" y2="32736"/>
                        <a14:foregroundMark x1="49215" y1="32899" x2="49215" y2="32899"/>
                        <a14:foregroundMark x1="49738" y1="33062" x2="50087" y2="33062"/>
                        <a14:foregroundMark x1="50436" y1="32899" x2="50436" y2="32899"/>
                        <a14:foregroundMark x1="50960" y1="32248" x2="50960" y2="32248"/>
                        <a14:foregroundMark x1="51658" y1="33388" x2="51658" y2="33388"/>
                        <a14:foregroundMark x1="51832" y1="33550" x2="51832" y2="33550"/>
                        <a14:foregroundMark x1="52007" y1="33550" x2="52007" y2="33550"/>
                        <a14:foregroundMark x1="52007" y1="34528" x2="52007" y2="34528"/>
                        <a14:foregroundMark x1="17801" y1="44137" x2="17801" y2="44137"/>
                        <a14:backgroundMark x1="27417" y1="26573" x2="27417" y2="26573"/>
                        <a14:backgroundMark x1="28083" y1="26263" x2="26083" y2="27661"/>
                        <a14:backgroundMark x1="59833" y1="23621" x2="64167" y2="26807"/>
                        <a14:backgroundMark x1="53416" y1="33863" x2="53750" y2="33722"/>
                        <a14:backgroundMark x1="54177" y1="32248" x2="54417" y2="31857"/>
                        <a14:backgroundMark x1="53750" y1="32945" x2="54177" y2="32248"/>
                        <a14:backgroundMark x1="55083" y1="31002" x2="55083" y2="31002"/>
                        <a14:backgroundMark x1="25250" y1="29215" x2="25250" y2="29215"/>
                        <a14:backgroundMark x1="25000" y1="29448" x2="25000" y2="29448"/>
                        <a14:backgroundMark x1="25333" y1="29759" x2="25333" y2="29759"/>
                        <a14:backgroundMark x1="25667" y1="29837" x2="25833" y2="29837"/>
                        <a14:backgroundMark x1="25000" y1="29759" x2="31000" y2="26418"/>
                        <a14:backgroundMark x1="28000" y1="29138" x2="28000" y2="29138"/>
                        <a14:backgroundMark x1="24667" y1="29915" x2="24667" y2="29915"/>
                        <a14:backgroundMark x1="24417" y1="30070" x2="24417" y2="30070"/>
                        <a14:backgroundMark x1="24667" y1="30148" x2="24667" y2="30148"/>
                        <a14:backgroundMark x1="24917" y1="30303" x2="24917" y2="30303"/>
                        <a14:backgroundMark x1="24083" y1="30070" x2="24250" y2="30070"/>
                        <a14:backgroundMark x1="25167" y1="30070" x2="25167" y2="30070"/>
                        <a14:backgroundMark x1="24917" y1="29992" x2="24917" y2="29992"/>
                        <a14:backgroundMark x1="27833" y1="29293" x2="27833" y2="29293"/>
                        <a14:backgroundMark x1="28083" y1="28982" x2="28083" y2="28982"/>
                        <a14:backgroundMark x1="27750" y1="29060" x2="27750" y2="29060"/>
                        <a14:backgroundMark x1="23833" y1="30070" x2="23833" y2="30070"/>
                        <a14:backgroundMark x1="54799" y1="31596" x2="54799" y2="31596"/>
                        <a14:backgroundMark x1="52705" y1="34039" x2="52705" y2="34039"/>
                        <a14:backgroundMark x1="54799" y1="31270" x2="54799" y2="31270"/>
                        <a14:backgroundMark x1="55148" y1="30782" x2="55148" y2="30782"/>
                        <a14:backgroundMark x1="54625" y1="31433" x2="54625" y2="31433"/>
                        <a14:backgroundMark x1="54625" y1="31270" x2="54625" y2="31270"/>
                        <a14:backgroundMark x1="55323" y1="30456" x2="55323" y2="30456"/>
                        <a14:backgroundMark x1="55148" y1="30456" x2="55148" y2="30456"/>
                        <a14:backgroundMark x1="52182" y1="34202" x2="52182" y2="342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55" t="2331" r="28479" b="54748"/>
          <a:stretch/>
        </p:blipFill>
        <p:spPr>
          <a:xfrm>
            <a:off x="2183922" y="5704592"/>
            <a:ext cx="1288220" cy="10947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E3F979B-C827-4015-85C6-EDF3422D9C36}"/>
              </a:ext>
            </a:extLst>
          </p:cNvPr>
          <p:cNvSpPr txBox="1"/>
          <p:nvPr/>
        </p:nvSpPr>
        <p:spPr>
          <a:xfrm>
            <a:off x="3213756" y="6251984"/>
            <a:ext cx="369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우주야 파이널이 생각보다 </a:t>
            </a:r>
            <a:r>
              <a:rPr lang="ko-KR" altLang="en-US" dirty="0" err="1">
                <a:latin typeface="a시나리오" panose="02020600000000000000" pitchFamily="18" charset="-127"/>
                <a:ea typeface="a시나리오" panose="02020600000000000000" pitchFamily="18" charset="-127"/>
              </a:rPr>
              <a:t>녹록지</a:t>
            </a:r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 않다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..</a:t>
            </a:r>
            <a:endParaRPr lang="ko-KR" altLang="en-US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93F66-BC55-405A-A70D-0716F71D04BA}"/>
              </a:ext>
            </a:extLst>
          </p:cNvPr>
          <p:cNvSpPr txBox="1"/>
          <p:nvPr/>
        </p:nvSpPr>
        <p:spPr>
          <a:xfrm>
            <a:off x="752829" y="5951982"/>
            <a:ext cx="10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매우 낮다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</a:t>
            </a:r>
            <a:endParaRPr lang="ko-KR" altLang="en-US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520B306-6E65-48E4-8625-5B0FAC2AB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22" y="3901272"/>
            <a:ext cx="8055038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6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5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Using packages specialized in NA Imputation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1C0DF0-F78C-4744-B038-9A2C09266915}"/>
              </a:ext>
            </a:extLst>
          </p:cNvPr>
          <p:cNvSpPr/>
          <p:nvPr/>
        </p:nvSpPr>
        <p:spPr>
          <a:xfrm>
            <a:off x="6156477" y="2299444"/>
            <a:ext cx="1391189" cy="1391189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</a:rPr>
              <a:t>2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FC15F8F-9E8C-4303-922A-76AFDCAEC44D}"/>
              </a:ext>
            </a:extLst>
          </p:cNvPr>
          <p:cNvSpPr/>
          <p:nvPr/>
        </p:nvSpPr>
        <p:spPr>
          <a:xfrm>
            <a:off x="6165294" y="4413588"/>
            <a:ext cx="1391189" cy="1391189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</a:rPr>
              <a:t>4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FEDA065-8CD2-4E1D-B425-038016537733}"/>
              </a:ext>
            </a:extLst>
          </p:cNvPr>
          <p:cNvSpPr/>
          <p:nvPr/>
        </p:nvSpPr>
        <p:spPr>
          <a:xfrm>
            <a:off x="4484906" y="4400742"/>
            <a:ext cx="1391189" cy="1391189"/>
          </a:xfrm>
          <a:prstGeom prst="ellipse">
            <a:avLst/>
          </a:prstGeom>
          <a:solidFill>
            <a:srgbClr val="8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</a:rPr>
              <a:t>3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49D97D3-BD95-41FB-8F98-C4DBCD8B4B24}"/>
              </a:ext>
            </a:extLst>
          </p:cNvPr>
          <p:cNvSpPr/>
          <p:nvPr/>
        </p:nvSpPr>
        <p:spPr>
          <a:xfrm>
            <a:off x="4489497" y="2299444"/>
            <a:ext cx="1391189" cy="1391189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</a:rPr>
              <a:t>1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81DCC4-041E-4D10-9EAD-006A426C4EC9}"/>
              </a:ext>
            </a:extLst>
          </p:cNvPr>
          <p:cNvSpPr/>
          <p:nvPr/>
        </p:nvSpPr>
        <p:spPr>
          <a:xfrm>
            <a:off x="7927672" y="2287605"/>
            <a:ext cx="31381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KNN Imputation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9CFBCDE-AB81-41B6-A99E-E503899EAB78}"/>
              </a:ext>
            </a:extLst>
          </p:cNvPr>
          <p:cNvSpPr/>
          <p:nvPr/>
        </p:nvSpPr>
        <p:spPr>
          <a:xfrm>
            <a:off x="7927672" y="4415041"/>
            <a:ext cx="31381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Decision Tree Imputation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4118C30-20C7-42F4-B317-3E62E6718E19}"/>
              </a:ext>
            </a:extLst>
          </p:cNvPr>
          <p:cNvSpPr/>
          <p:nvPr/>
        </p:nvSpPr>
        <p:spPr>
          <a:xfrm>
            <a:off x="921331" y="2287605"/>
            <a:ext cx="31381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Simple Imputation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A5F0838-6E4D-4A28-9190-A3567488121E}"/>
              </a:ext>
            </a:extLst>
          </p:cNvPr>
          <p:cNvSpPr/>
          <p:nvPr/>
        </p:nvSpPr>
        <p:spPr>
          <a:xfrm>
            <a:off x="964587" y="4415041"/>
            <a:ext cx="31381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Bayesian Ridge Imputation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29DB7-EB8C-407B-A58F-DED8A8AD1393}"/>
              </a:ext>
            </a:extLst>
          </p:cNvPr>
          <p:cNvSpPr txBox="1"/>
          <p:nvPr/>
        </p:nvSpPr>
        <p:spPr>
          <a:xfrm>
            <a:off x="5343689" y="3728405"/>
            <a:ext cx="139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CV</a:t>
            </a:r>
          </a:p>
          <a:p>
            <a:pPr algn="ctr"/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F1 score</a:t>
            </a:r>
            <a:endParaRPr lang="ko-KR" altLang="en-US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8D12D9-74B7-4AAC-BCBF-517A6505C7C6}"/>
              </a:ext>
            </a:extLst>
          </p:cNvPr>
          <p:cNvSpPr/>
          <p:nvPr/>
        </p:nvSpPr>
        <p:spPr>
          <a:xfrm>
            <a:off x="297180" y="2992582"/>
            <a:ext cx="3747113" cy="267854"/>
          </a:xfrm>
          <a:prstGeom prst="rect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131C5F8-D80B-465D-B6AE-63C966D4584A}"/>
              </a:ext>
            </a:extLst>
          </p:cNvPr>
          <p:cNvSpPr/>
          <p:nvPr/>
        </p:nvSpPr>
        <p:spPr>
          <a:xfrm>
            <a:off x="7973852" y="5096838"/>
            <a:ext cx="3364708" cy="267854"/>
          </a:xfrm>
          <a:prstGeom prst="rect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E957B13-BD62-4146-8134-C66EE27351D3}"/>
              </a:ext>
            </a:extLst>
          </p:cNvPr>
          <p:cNvSpPr/>
          <p:nvPr/>
        </p:nvSpPr>
        <p:spPr>
          <a:xfrm>
            <a:off x="7973852" y="2992582"/>
            <a:ext cx="2880000" cy="267854"/>
          </a:xfrm>
          <a:prstGeom prst="rect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7CC3A8-4C6A-4D18-89C8-15884E0A02F1}"/>
              </a:ext>
            </a:extLst>
          </p:cNvPr>
          <p:cNvSpPr txBox="1"/>
          <p:nvPr/>
        </p:nvSpPr>
        <p:spPr>
          <a:xfrm>
            <a:off x="2668328" y="3305177"/>
            <a:ext cx="139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0.1769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3C72F95-1622-4888-9493-03DB7437E5F9}"/>
              </a:ext>
            </a:extLst>
          </p:cNvPr>
          <p:cNvSpPr txBox="1"/>
          <p:nvPr/>
        </p:nvSpPr>
        <p:spPr>
          <a:xfrm>
            <a:off x="2668328" y="5397019"/>
            <a:ext cx="139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0.1567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F291F05-0250-48D8-B50C-B23D45B0D972}"/>
              </a:ext>
            </a:extLst>
          </p:cNvPr>
          <p:cNvSpPr txBox="1"/>
          <p:nvPr/>
        </p:nvSpPr>
        <p:spPr>
          <a:xfrm>
            <a:off x="7973852" y="3305177"/>
            <a:ext cx="139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0.1567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FF44D1-D8D6-4A23-82C5-C8595F99E8AE}"/>
              </a:ext>
            </a:extLst>
          </p:cNvPr>
          <p:cNvSpPr txBox="1"/>
          <p:nvPr/>
        </p:nvSpPr>
        <p:spPr>
          <a:xfrm>
            <a:off x="7973852" y="5397019"/>
            <a:ext cx="139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0.1577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795295-6606-4B1D-B385-E9E81AEB7F5B}"/>
              </a:ext>
            </a:extLst>
          </p:cNvPr>
          <p:cNvSpPr/>
          <p:nvPr/>
        </p:nvSpPr>
        <p:spPr>
          <a:xfrm>
            <a:off x="3266482" y="3305177"/>
            <a:ext cx="812008" cy="29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1B047-F62F-43E6-A30B-A878DD98E734}"/>
              </a:ext>
            </a:extLst>
          </p:cNvPr>
          <p:cNvSpPr txBox="1"/>
          <p:nvPr/>
        </p:nvSpPr>
        <p:spPr>
          <a:xfrm>
            <a:off x="2668389" y="3519105"/>
            <a:ext cx="127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얘로 하자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1E986D-DD0B-4E51-B22B-CA36D98CE315}"/>
              </a:ext>
            </a:extLst>
          </p:cNvPr>
          <p:cNvSpPr/>
          <p:nvPr/>
        </p:nvSpPr>
        <p:spPr>
          <a:xfrm>
            <a:off x="1564641" y="2704301"/>
            <a:ext cx="25381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(Mean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보단 </a:t>
            </a: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Median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성능이 더 좋았다</a:t>
            </a: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100" i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1E15D6-7E5D-4C53-BCF0-7A061DDAF372}"/>
              </a:ext>
            </a:extLst>
          </p:cNvPr>
          <p:cNvSpPr/>
          <p:nvPr/>
        </p:nvSpPr>
        <p:spPr>
          <a:xfrm>
            <a:off x="1164292" y="5081094"/>
            <a:ext cx="2880000" cy="267854"/>
          </a:xfrm>
          <a:prstGeom prst="rect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5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Using packages specialized in NA Imputation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B0D18-EBAE-4A6A-BD69-C27E9E65F017}"/>
              </a:ext>
            </a:extLst>
          </p:cNvPr>
          <p:cNvSpPr txBox="1"/>
          <p:nvPr/>
        </p:nvSpPr>
        <p:spPr>
          <a:xfrm>
            <a:off x="831544" y="3546763"/>
            <a:ext cx="394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Median</a:t>
            </a:r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Imputer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7CBCA7-9A07-4168-94D6-BD7B62CB5E85}"/>
              </a:ext>
            </a:extLst>
          </p:cNvPr>
          <p:cNvCxnSpPr>
            <a:cxnSpLocks/>
          </p:cNvCxnSpPr>
          <p:nvPr/>
        </p:nvCxnSpPr>
        <p:spPr>
          <a:xfrm flipV="1">
            <a:off x="4445023" y="3777595"/>
            <a:ext cx="660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EBFB01-AF7A-4C3D-8B8E-9D382D469760}"/>
              </a:ext>
            </a:extLst>
          </p:cNvPr>
          <p:cNvSpPr txBox="1"/>
          <p:nvPr/>
        </p:nvSpPr>
        <p:spPr>
          <a:xfrm>
            <a:off x="7835760" y="1929365"/>
            <a:ext cx="14837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Attr1     0</a:t>
            </a:r>
          </a:p>
          <a:p>
            <a:r>
              <a:rPr lang="en-US" altLang="ko-KR" sz="1200" dirty="0"/>
              <a:t>Attr2     0</a:t>
            </a:r>
          </a:p>
          <a:p>
            <a:r>
              <a:rPr lang="en-US" altLang="ko-KR" sz="1200" dirty="0"/>
              <a:t>Attr3     0</a:t>
            </a:r>
          </a:p>
          <a:p>
            <a:r>
              <a:rPr lang="en-US" altLang="ko-KR" sz="1200" dirty="0"/>
              <a:t>Attr4     0</a:t>
            </a:r>
          </a:p>
          <a:p>
            <a:r>
              <a:rPr lang="en-US" altLang="ko-KR" sz="1200" dirty="0"/>
              <a:t>Attr5     0</a:t>
            </a:r>
          </a:p>
          <a:p>
            <a:r>
              <a:rPr lang="en-US" altLang="ko-KR" sz="1200" dirty="0"/>
              <a:t>Attr6     0</a:t>
            </a:r>
          </a:p>
          <a:p>
            <a:r>
              <a:rPr lang="en-US" altLang="ko-KR" sz="1200" dirty="0"/>
              <a:t>Attr7     0</a:t>
            </a:r>
          </a:p>
          <a:p>
            <a:r>
              <a:rPr lang="en-US" altLang="ko-KR" sz="1200" dirty="0"/>
              <a:t>Attr8     0</a:t>
            </a:r>
          </a:p>
          <a:p>
            <a:r>
              <a:rPr lang="en-US" altLang="ko-KR" sz="1200" dirty="0"/>
              <a:t>Attr9     0</a:t>
            </a:r>
          </a:p>
          <a:p>
            <a:r>
              <a:rPr lang="en-US" altLang="ko-KR" sz="1200" dirty="0"/>
              <a:t>Attr10    0</a:t>
            </a:r>
          </a:p>
          <a:p>
            <a:r>
              <a:rPr lang="en-US" altLang="ko-KR" sz="1200" dirty="0"/>
              <a:t>Attr11    0</a:t>
            </a:r>
          </a:p>
          <a:p>
            <a:r>
              <a:rPr lang="en-US" altLang="ko-KR" sz="1200" dirty="0"/>
              <a:t>Attr12    0</a:t>
            </a:r>
          </a:p>
          <a:p>
            <a:r>
              <a:rPr lang="en-US" altLang="ko-KR" sz="1200" dirty="0"/>
              <a:t>Attr13    0</a:t>
            </a:r>
          </a:p>
          <a:p>
            <a:r>
              <a:rPr lang="en-US" altLang="ko-KR" sz="1200" dirty="0"/>
              <a:t>Attr14    0</a:t>
            </a:r>
          </a:p>
          <a:p>
            <a:r>
              <a:rPr lang="en-US" altLang="ko-KR" sz="1200" dirty="0"/>
              <a:t>Attr16    0</a:t>
            </a:r>
          </a:p>
          <a:p>
            <a:r>
              <a:rPr lang="en-US" altLang="ko-KR" sz="1200" dirty="0"/>
              <a:t>Attr18    0</a:t>
            </a:r>
          </a:p>
          <a:p>
            <a:r>
              <a:rPr lang="en-US" altLang="ko-KR" sz="1200" dirty="0"/>
              <a:t>Attr21    0</a:t>
            </a:r>
          </a:p>
          <a:p>
            <a:r>
              <a:rPr lang="en-US" altLang="ko-KR" sz="1200" dirty="0"/>
              <a:t>Attr22    0</a:t>
            </a:r>
          </a:p>
          <a:p>
            <a:r>
              <a:rPr lang="en-US" altLang="ko-KR" sz="1200" dirty="0"/>
              <a:t>Attr23    0</a:t>
            </a:r>
          </a:p>
          <a:p>
            <a:r>
              <a:rPr lang="en-US" altLang="ko-KR" sz="1200" dirty="0"/>
              <a:t>Attr24    0</a:t>
            </a:r>
          </a:p>
          <a:p>
            <a:r>
              <a:rPr lang="en-US" altLang="ko-KR" sz="1200" dirty="0"/>
              <a:t>Attr25    0</a:t>
            </a:r>
          </a:p>
          <a:p>
            <a:r>
              <a:rPr lang="en-US" altLang="ko-KR" sz="1200" dirty="0"/>
              <a:t>Attr26    0</a:t>
            </a:r>
          </a:p>
          <a:p>
            <a:r>
              <a:rPr lang="en-US" altLang="ko-KR" sz="1200" dirty="0"/>
              <a:t>Attr27    0</a:t>
            </a:r>
          </a:p>
          <a:p>
            <a:r>
              <a:rPr lang="en-US" altLang="ko-KR" sz="1200" dirty="0"/>
              <a:t>Attr29    0</a:t>
            </a:r>
          </a:p>
          <a:p>
            <a:r>
              <a:rPr lang="en-US" altLang="ko-KR" sz="1200" dirty="0"/>
              <a:t>Attr30    0</a:t>
            </a:r>
          </a:p>
          <a:p>
            <a:r>
              <a:rPr lang="en-US" altLang="ko-KR" sz="1200" dirty="0"/>
              <a:t>Attr32   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8A0CE3-E637-499F-8139-835327FB2266}"/>
              </a:ext>
            </a:extLst>
          </p:cNvPr>
          <p:cNvSpPr txBox="1"/>
          <p:nvPr/>
        </p:nvSpPr>
        <p:spPr>
          <a:xfrm>
            <a:off x="9513456" y="1929365"/>
            <a:ext cx="14837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Attr33    0</a:t>
            </a:r>
          </a:p>
          <a:p>
            <a:r>
              <a:rPr lang="en-US" altLang="ko-KR" sz="1200" dirty="0"/>
              <a:t>Attr35    0</a:t>
            </a:r>
          </a:p>
          <a:p>
            <a:r>
              <a:rPr lang="en-US" altLang="ko-KR" sz="1200" dirty="0"/>
              <a:t>Attr36    0</a:t>
            </a:r>
          </a:p>
          <a:p>
            <a:r>
              <a:rPr lang="en-US" altLang="ko-KR" sz="1200" dirty="0"/>
              <a:t>Attr38    0</a:t>
            </a:r>
          </a:p>
          <a:p>
            <a:r>
              <a:rPr lang="en-US" altLang="ko-KR" sz="1200" dirty="0"/>
              <a:t>Attr39    0</a:t>
            </a:r>
          </a:p>
          <a:p>
            <a:r>
              <a:rPr lang="en-US" altLang="ko-KR" sz="1200" dirty="0"/>
              <a:t>Attr40    0</a:t>
            </a:r>
          </a:p>
          <a:p>
            <a:r>
              <a:rPr lang="en-US" altLang="ko-KR" sz="1200" dirty="0"/>
              <a:t>Attr43    0</a:t>
            </a:r>
          </a:p>
          <a:p>
            <a:r>
              <a:rPr lang="en-US" altLang="ko-KR" sz="1200" dirty="0"/>
              <a:t>Attr45    0</a:t>
            </a:r>
          </a:p>
          <a:p>
            <a:r>
              <a:rPr lang="en-US" altLang="ko-KR" sz="1200" dirty="0"/>
              <a:t>Attr47    0</a:t>
            </a:r>
          </a:p>
          <a:p>
            <a:r>
              <a:rPr lang="en-US" altLang="ko-KR" sz="1200" dirty="0"/>
              <a:t>Attr48    0</a:t>
            </a:r>
          </a:p>
          <a:p>
            <a:r>
              <a:rPr lang="en-US" altLang="ko-KR" sz="1200" dirty="0"/>
              <a:t>Attr49    0</a:t>
            </a:r>
          </a:p>
          <a:p>
            <a:r>
              <a:rPr lang="en-US" altLang="ko-KR" sz="1200" dirty="0"/>
              <a:t>Attr50    0</a:t>
            </a:r>
          </a:p>
          <a:p>
            <a:r>
              <a:rPr lang="en-US" altLang="ko-KR" sz="1200" dirty="0"/>
              <a:t>Attr51    0</a:t>
            </a:r>
          </a:p>
          <a:p>
            <a:r>
              <a:rPr lang="en-US" altLang="ko-KR" sz="1200" dirty="0"/>
              <a:t>Attr52    0</a:t>
            </a:r>
          </a:p>
          <a:p>
            <a:r>
              <a:rPr lang="en-US" altLang="ko-KR" sz="1200" dirty="0"/>
              <a:t>Attr53    0</a:t>
            </a:r>
          </a:p>
          <a:p>
            <a:r>
              <a:rPr lang="en-US" altLang="ko-KR" sz="1200" dirty="0"/>
              <a:t>Attr54    0</a:t>
            </a:r>
          </a:p>
          <a:p>
            <a:r>
              <a:rPr lang="en-US" altLang="ko-KR" sz="1200" dirty="0"/>
              <a:t>Attr56    0</a:t>
            </a:r>
          </a:p>
          <a:p>
            <a:r>
              <a:rPr lang="en-US" altLang="ko-KR" sz="1200" dirty="0"/>
              <a:t>Attr58    0</a:t>
            </a:r>
          </a:p>
          <a:p>
            <a:r>
              <a:rPr lang="en-US" altLang="ko-KR" sz="1200" dirty="0"/>
              <a:t>Attr59    0</a:t>
            </a:r>
          </a:p>
          <a:p>
            <a:r>
              <a:rPr lang="en-US" altLang="ko-KR" sz="1200" dirty="0"/>
              <a:t>Attr60    0</a:t>
            </a:r>
          </a:p>
          <a:p>
            <a:r>
              <a:rPr lang="en-US" altLang="ko-KR" sz="1200" dirty="0"/>
              <a:t>Attr61    0</a:t>
            </a:r>
          </a:p>
          <a:p>
            <a:r>
              <a:rPr lang="en-US" altLang="ko-KR" sz="1200" dirty="0"/>
              <a:t>Attr63    0</a:t>
            </a:r>
          </a:p>
          <a:p>
            <a:r>
              <a:rPr lang="en-US" altLang="ko-KR" sz="1200" dirty="0"/>
              <a:t>Attr64    0</a:t>
            </a:r>
          </a:p>
          <a:p>
            <a:r>
              <a:rPr lang="en-US" altLang="ko-KR" sz="1200" dirty="0"/>
              <a:t>class     0</a:t>
            </a:r>
          </a:p>
          <a:p>
            <a:r>
              <a:rPr lang="en-US" altLang="ko-KR" sz="1200" dirty="0" err="1"/>
              <a:t>dtype</a:t>
            </a:r>
            <a:r>
              <a:rPr lang="en-US" altLang="ko-KR" sz="1200" dirty="0"/>
              <a:t>: int64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91916-82B8-42B5-B2E7-5608FBB45F35}"/>
              </a:ext>
            </a:extLst>
          </p:cNvPr>
          <p:cNvSpPr txBox="1"/>
          <p:nvPr/>
        </p:nvSpPr>
        <p:spPr>
          <a:xfrm>
            <a:off x="4333652" y="3546763"/>
            <a:ext cx="394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a타이틀고딕2" panose="02020600000000000000" pitchFamily="18" charset="-127"/>
                <a:ea typeface="a타이틀고딕2" panose="02020600000000000000" pitchFamily="18" charset="-127"/>
              </a:rPr>
              <a:t>NA </a:t>
            </a:r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확인</a:t>
            </a:r>
          </a:p>
        </p:txBody>
      </p: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id="{5B840ED9-5285-410B-AB2C-7DBF44DC9ADE}"/>
              </a:ext>
            </a:extLst>
          </p:cNvPr>
          <p:cNvSpPr/>
          <p:nvPr/>
        </p:nvSpPr>
        <p:spPr>
          <a:xfrm rot="21140176">
            <a:off x="10729329" y="1514173"/>
            <a:ext cx="240436" cy="282362"/>
          </a:xfrm>
          <a:prstGeom prst="star4">
            <a:avLst>
              <a:gd name="adj" fmla="val 7520"/>
            </a:avLst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1DC520-7523-4000-AAD3-EEC2E43EF2B8}"/>
              </a:ext>
            </a:extLst>
          </p:cNvPr>
          <p:cNvSpPr txBox="1"/>
          <p:nvPr/>
        </p:nvSpPr>
        <p:spPr>
          <a:xfrm>
            <a:off x="10339012" y="1680817"/>
            <a:ext cx="10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시나리오" panose="02020600000000000000" pitchFamily="18" charset="-127"/>
                <a:ea typeface="a시나리오" panose="02020600000000000000" pitchFamily="18" charset="-127"/>
              </a:rPr>
              <a:t>깔끔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</a:t>
            </a:r>
            <a:endParaRPr lang="ko-KR" altLang="en-US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79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Factor Analysis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8827A7EF-5999-4EEA-9DDD-DE5EA4ADBF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87" y="3345873"/>
            <a:ext cx="471054" cy="471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9A9A3-957A-44F4-93DE-D9B32461F7C8}"/>
              </a:ext>
            </a:extLst>
          </p:cNvPr>
          <p:cNvSpPr txBox="1"/>
          <p:nvPr/>
        </p:nvSpPr>
        <p:spPr>
          <a:xfrm>
            <a:off x="1899578" y="2985655"/>
            <a:ext cx="4131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그래도 여전히 변수가 너무 많다</a:t>
            </a:r>
            <a:r>
              <a:rPr lang="en-US" altLang="ko-KR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.(49</a:t>
            </a:r>
            <a:r>
              <a:rPr lang="ko-KR" altLang="en-US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개</a:t>
            </a:r>
            <a:r>
              <a:rPr lang="en-US" altLang="ko-KR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)</a:t>
            </a:r>
          </a:p>
          <a:p>
            <a:r>
              <a:rPr lang="ko-KR" altLang="en-US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그런데 변수 꼴을 보아하니 변수들끼리 상관관계가 있을 것 같다</a:t>
            </a:r>
            <a:r>
              <a:rPr lang="en-US" altLang="ko-KR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..</a:t>
            </a:r>
            <a:endParaRPr lang="ko-KR" altLang="en-US" sz="24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7CB2F70-0046-4C15-AD9D-27EB56D98C84}"/>
              </a:ext>
            </a:extLst>
          </p:cNvPr>
          <p:cNvSpPr/>
          <p:nvPr/>
        </p:nvSpPr>
        <p:spPr>
          <a:xfrm>
            <a:off x="6874091" y="3480664"/>
            <a:ext cx="369454" cy="183000"/>
          </a:xfrm>
          <a:prstGeom prst="rightArrow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A7B93-300D-4612-9375-A1C7A521434E}"/>
              </a:ext>
            </a:extLst>
          </p:cNvPr>
          <p:cNvSpPr txBox="1"/>
          <p:nvPr/>
        </p:nvSpPr>
        <p:spPr>
          <a:xfrm>
            <a:off x="7878617" y="2880499"/>
            <a:ext cx="278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Factor Analysis</a:t>
            </a:r>
            <a:endParaRPr lang="ko-KR" altLang="en-US" sz="3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80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물이(가) 표시된 사진&#10;&#10;자동 생성된 설명">
            <a:extLst>
              <a:ext uri="{FF2B5EF4-FFF2-40B4-BE49-F238E27FC236}">
                <a16:creationId xmlns:a16="http://schemas.microsoft.com/office/drawing/2014/main" id="{4D217D68-877B-48F1-BBC8-139A1F4C6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18" y="3436062"/>
            <a:ext cx="3843488" cy="275487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Factor Analysis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Scaling for Factor Analysis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00E2-73AB-4462-B3BA-B85DA5B70542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Factor Analysis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하기 위해서는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Scaling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우선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82E1D1-1774-456E-861E-C1B3E5FF2B4A}"/>
              </a:ext>
            </a:extLst>
          </p:cNvPr>
          <p:cNvSpPr txBox="1"/>
          <p:nvPr/>
        </p:nvSpPr>
        <p:spPr>
          <a:xfrm>
            <a:off x="1419717" y="2208092"/>
            <a:ext cx="566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Scikitlearn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StandardScaler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6327CAD-E380-4AE2-9630-B64A8951F4C6}"/>
              </a:ext>
            </a:extLst>
          </p:cNvPr>
          <p:cNvSpPr/>
          <p:nvPr/>
        </p:nvSpPr>
        <p:spPr>
          <a:xfrm>
            <a:off x="1197760" y="2322019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E4482CC-9B23-4E5B-AA02-D8114912919B}"/>
              </a:ext>
            </a:extLst>
          </p:cNvPr>
          <p:cNvSpPr/>
          <p:nvPr/>
        </p:nvSpPr>
        <p:spPr>
          <a:xfrm>
            <a:off x="781167" y="2851253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071E77-7174-45C5-BE53-1B993FEB17C5}"/>
              </a:ext>
            </a:extLst>
          </p:cNvPr>
          <p:cNvSpPr txBox="1"/>
          <p:nvPr/>
        </p:nvSpPr>
        <p:spPr>
          <a:xfrm>
            <a:off x="1161313" y="2795302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Draw Scree Plot using PCA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921C5A-83CD-44DB-9176-720C4A77D66D}"/>
              </a:ext>
            </a:extLst>
          </p:cNvPr>
          <p:cNvSpPr txBox="1"/>
          <p:nvPr/>
        </p:nvSpPr>
        <p:spPr>
          <a:xfrm>
            <a:off x="1241792" y="3182275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n_factor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위해 우선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 Scree Plot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그려보자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6A2F2F-A5CA-4DE9-8907-27CCCE48AF10}"/>
              </a:ext>
            </a:extLst>
          </p:cNvPr>
          <p:cNvSpPr txBox="1"/>
          <p:nvPr/>
        </p:nvSpPr>
        <p:spPr>
          <a:xfrm>
            <a:off x="1562020" y="6268871"/>
            <a:ext cx="258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Explained Variance of PCs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521E1C-6204-4CFB-AA19-DA9BC6942E03}"/>
              </a:ext>
            </a:extLst>
          </p:cNvPr>
          <p:cNvSpPr txBox="1"/>
          <p:nvPr/>
        </p:nvSpPr>
        <p:spPr>
          <a:xfrm>
            <a:off x="6096000" y="6228458"/>
            <a:ext cx="258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Cumulative Sum of</a:t>
            </a: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Explained Variance of PCs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9C6B8D9-407E-4540-9962-26AA0A7CAF49}"/>
              </a:ext>
            </a:extLst>
          </p:cNvPr>
          <p:cNvSpPr/>
          <p:nvPr/>
        </p:nvSpPr>
        <p:spPr>
          <a:xfrm>
            <a:off x="5496964" y="3894089"/>
            <a:ext cx="402336" cy="195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7808B2-B94C-4F64-8AD9-7DB79F1C6729}"/>
              </a:ext>
            </a:extLst>
          </p:cNvPr>
          <p:cNvSpPr txBox="1"/>
          <p:nvPr/>
        </p:nvSpPr>
        <p:spPr>
          <a:xfrm>
            <a:off x="9340984" y="4779900"/>
            <a:ext cx="250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한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.. 30</a:t>
            </a:r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개 정도면 충분할 것 같다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</a:t>
            </a:r>
            <a:endParaRPr lang="ko-KR" altLang="en-US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1507DE-51C8-44AE-B3AA-950460F4A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12" y="3495983"/>
            <a:ext cx="3804608" cy="27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D9E49A-7719-4745-94A5-4227B5C8D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2453424"/>
            <a:ext cx="5082980" cy="37646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Factor Analysis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3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Draw Scree Plot using FA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00E2-73AB-4462-B3BA-B85DA5B70542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이번에는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FactorAnalyzer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Scree plot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그리자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FB2B1C-9824-4866-B131-9A34BE1526FF}"/>
              </a:ext>
            </a:extLst>
          </p:cNvPr>
          <p:cNvCxnSpPr>
            <a:cxnSpLocks/>
          </p:cNvCxnSpPr>
          <p:nvPr/>
        </p:nvCxnSpPr>
        <p:spPr>
          <a:xfrm flipH="1">
            <a:off x="2139732" y="4744079"/>
            <a:ext cx="333386" cy="25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A0E258-6849-4F02-9DE3-5C90E24C23CF}"/>
              </a:ext>
            </a:extLst>
          </p:cNvPr>
          <p:cNvSpPr txBox="1"/>
          <p:nvPr/>
        </p:nvSpPr>
        <p:spPr>
          <a:xfrm>
            <a:off x="2473118" y="4382510"/>
            <a:ext cx="87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팔꿈치</a:t>
            </a:r>
            <a:r>
              <a:rPr lang="en-US" altLang="ko-KR" sz="2000" b="1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  <a:endParaRPr lang="ko-KR" altLang="en-US" sz="2000" b="1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713FC-663D-4659-B434-D0549C5903CA}"/>
              </a:ext>
            </a:extLst>
          </p:cNvPr>
          <p:cNvSpPr txBox="1"/>
          <p:nvPr/>
        </p:nvSpPr>
        <p:spPr>
          <a:xfrm>
            <a:off x="6807200" y="4052980"/>
            <a:ext cx="4433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10</a:t>
            </a:r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개 정도의 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Factor</a:t>
            </a:r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로 데이터를 설명할 수 있을 것 같다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</a:t>
            </a:r>
            <a:endParaRPr lang="ko-KR" altLang="en-US" sz="20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CBC6FF-4A62-4AB2-9AB2-72DA84B91C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9" r="35096"/>
          <a:stretch/>
        </p:blipFill>
        <p:spPr>
          <a:xfrm>
            <a:off x="3137087" y="4421051"/>
            <a:ext cx="371140" cy="3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0648" y="243762"/>
            <a:ext cx="3789539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93B4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6F6138-38BA-48A4-B21E-E7F16996B5B6}"/>
              </a:ext>
            </a:extLst>
          </p:cNvPr>
          <p:cNvGrpSpPr/>
          <p:nvPr/>
        </p:nvGrpSpPr>
        <p:grpSpPr>
          <a:xfrm>
            <a:off x="510648" y="1302349"/>
            <a:ext cx="1001003" cy="1141850"/>
            <a:chOff x="510648" y="2225137"/>
            <a:chExt cx="1001003" cy="1141850"/>
          </a:xfrm>
        </p:grpSpPr>
        <p:grpSp>
          <p:nvGrpSpPr>
            <p:cNvPr id="14" name="그룹 13"/>
            <p:cNvGrpSpPr/>
            <p:nvPr/>
          </p:nvGrpSpPr>
          <p:grpSpPr>
            <a:xfrm>
              <a:off x="510648" y="2225137"/>
              <a:ext cx="1001003" cy="1141850"/>
              <a:chOff x="3812357" y="899291"/>
              <a:chExt cx="3867248" cy="4411393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812357" y="1443436"/>
                <a:ext cx="3867248" cy="3867248"/>
              </a:xfrm>
              <a:prstGeom prst="donut">
                <a:avLst>
                  <a:gd name="adj" fmla="val 22027"/>
                </a:avLst>
              </a:prstGeom>
              <a:solidFill>
                <a:srgbClr val="A78EF1">
                  <a:alpha val="36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달 15"/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9977"/>
                </a:avLst>
              </a:prstGeom>
              <a:solidFill>
                <a:srgbClr val="A78EF1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달 16"/>
              <p:cNvSpPr/>
              <p:nvPr/>
            </p:nvSpPr>
            <p:spPr>
              <a:xfrm rot="8100000">
                <a:off x="5478781" y="899291"/>
                <a:ext cx="1694688" cy="3389376"/>
              </a:xfrm>
              <a:prstGeom prst="moon">
                <a:avLst>
                  <a:gd name="adj" fmla="val 36566"/>
                </a:avLst>
              </a:prstGeom>
              <a:gradFill flip="none" rotWithShape="1">
                <a:gsLst>
                  <a:gs pos="43000">
                    <a:srgbClr val="7E58EA"/>
                  </a:gs>
                  <a:gs pos="100000">
                    <a:srgbClr val="A78EF1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달 17"/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32184"/>
                </a:avLst>
              </a:prstGeom>
              <a:solidFill>
                <a:srgbClr val="87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8"/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18030"/>
                </a:avLst>
              </a:prstGeom>
              <a:solidFill>
                <a:srgbClr val="81D5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달 19"/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0354"/>
                </a:avLst>
              </a:prstGeom>
              <a:gradFill flip="none" rotWithShape="1">
                <a:gsLst>
                  <a:gs pos="0">
                    <a:srgbClr val="81D5FF"/>
                  </a:gs>
                  <a:gs pos="66000">
                    <a:srgbClr val="A78EF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781167" y="2629332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i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10DC509-4D20-4F17-BF02-96C88B9AEA3D}"/>
              </a:ext>
            </a:extLst>
          </p:cNvPr>
          <p:cNvGrpSpPr/>
          <p:nvPr/>
        </p:nvGrpSpPr>
        <p:grpSpPr>
          <a:xfrm>
            <a:off x="510648" y="2611655"/>
            <a:ext cx="1001003" cy="1141850"/>
            <a:chOff x="510648" y="2225137"/>
            <a:chExt cx="1001003" cy="114185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13E8594-B6E7-427A-BCC8-AA0132A56120}"/>
                </a:ext>
              </a:extLst>
            </p:cNvPr>
            <p:cNvGrpSpPr/>
            <p:nvPr/>
          </p:nvGrpSpPr>
          <p:grpSpPr>
            <a:xfrm>
              <a:off x="510648" y="2225137"/>
              <a:ext cx="1001003" cy="1141850"/>
              <a:chOff x="3812357" y="899291"/>
              <a:chExt cx="3867248" cy="4411393"/>
            </a:xfrm>
          </p:grpSpPr>
          <p:sp>
            <p:nvSpPr>
              <p:cNvPr id="41" name="도넛 14">
                <a:extLst>
                  <a:ext uri="{FF2B5EF4-FFF2-40B4-BE49-F238E27FC236}">
                    <a16:creationId xmlns:a16="http://schemas.microsoft.com/office/drawing/2014/main" id="{54AF0A68-815A-41AF-8009-4FAB657EA1E5}"/>
                  </a:ext>
                </a:extLst>
              </p:cNvPr>
              <p:cNvSpPr/>
              <p:nvPr/>
            </p:nvSpPr>
            <p:spPr>
              <a:xfrm>
                <a:off x="3812357" y="1443436"/>
                <a:ext cx="3867248" cy="3867248"/>
              </a:xfrm>
              <a:prstGeom prst="donut">
                <a:avLst>
                  <a:gd name="adj" fmla="val 22027"/>
                </a:avLst>
              </a:prstGeom>
              <a:solidFill>
                <a:srgbClr val="A78EF1">
                  <a:alpha val="36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295B9797-7F53-4C6A-B94F-EC134793BAD3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9977"/>
                </a:avLst>
              </a:prstGeom>
              <a:solidFill>
                <a:srgbClr val="A78EF1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42">
                <a:extLst>
                  <a:ext uri="{FF2B5EF4-FFF2-40B4-BE49-F238E27FC236}">
                    <a16:creationId xmlns:a16="http://schemas.microsoft.com/office/drawing/2014/main" id="{D5C5FDBF-26F4-4010-B608-77A01AC91116}"/>
                  </a:ext>
                </a:extLst>
              </p:cNvPr>
              <p:cNvSpPr/>
              <p:nvPr/>
            </p:nvSpPr>
            <p:spPr>
              <a:xfrm rot="8100000">
                <a:off x="5478781" y="899291"/>
                <a:ext cx="1694688" cy="3389376"/>
              </a:xfrm>
              <a:prstGeom prst="moon">
                <a:avLst>
                  <a:gd name="adj" fmla="val 36566"/>
                </a:avLst>
              </a:prstGeom>
              <a:gradFill flip="none" rotWithShape="1">
                <a:gsLst>
                  <a:gs pos="43000">
                    <a:srgbClr val="7E58EA"/>
                  </a:gs>
                  <a:gs pos="100000">
                    <a:srgbClr val="A78EF1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달 43">
                <a:extLst>
                  <a:ext uri="{FF2B5EF4-FFF2-40B4-BE49-F238E27FC236}">
                    <a16:creationId xmlns:a16="http://schemas.microsoft.com/office/drawing/2014/main" id="{D4838CD3-137B-4D6F-BF7A-0B7F67CAB566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32184"/>
                </a:avLst>
              </a:prstGeom>
              <a:solidFill>
                <a:srgbClr val="87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달 44">
                <a:extLst>
                  <a:ext uri="{FF2B5EF4-FFF2-40B4-BE49-F238E27FC236}">
                    <a16:creationId xmlns:a16="http://schemas.microsoft.com/office/drawing/2014/main" id="{5814B07F-65FB-42F0-B8A7-54FBF2753B0A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18030"/>
                </a:avLst>
              </a:prstGeom>
              <a:solidFill>
                <a:srgbClr val="81D5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45">
                <a:extLst>
                  <a:ext uri="{FF2B5EF4-FFF2-40B4-BE49-F238E27FC236}">
                    <a16:creationId xmlns:a16="http://schemas.microsoft.com/office/drawing/2014/main" id="{D1A82E73-4AA9-454D-8F69-CA90D8EE80E6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0354"/>
                </a:avLst>
              </a:prstGeom>
              <a:gradFill flip="none" rotWithShape="1">
                <a:gsLst>
                  <a:gs pos="0">
                    <a:srgbClr val="81D5FF"/>
                  </a:gs>
                  <a:gs pos="66000">
                    <a:srgbClr val="A78EF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5802BFB-3E30-4307-9D37-29C937F0EBE2}"/>
                </a:ext>
              </a:extLst>
            </p:cNvPr>
            <p:cNvSpPr/>
            <p:nvPr/>
          </p:nvSpPr>
          <p:spPr>
            <a:xfrm>
              <a:off x="781167" y="262933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02</a:t>
              </a:r>
              <a:endParaRPr lang="ko-KR" altLang="en-US" i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E95AD4C-4E6A-41B9-B751-9B947689B1ED}"/>
              </a:ext>
            </a:extLst>
          </p:cNvPr>
          <p:cNvGrpSpPr/>
          <p:nvPr/>
        </p:nvGrpSpPr>
        <p:grpSpPr>
          <a:xfrm>
            <a:off x="510648" y="3943440"/>
            <a:ext cx="1001003" cy="1141850"/>
            <a:chOff x="510648" y="2225137"/>
            <a:chExt cx="1001003" cy="114185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4B4A033-42C8-49D6-A96C-6D42D9F23E21}"/>
                </a:ext>
              </a:extLst>
            </p:cNvPr>
            <p:cNvGrpSpPr/>
            <p:nvPr/>
          </p:nvGrpSpPr>
          <p:grpSpPr>
            <a:xfrm>
              <a:off x="510648" y="2225137"/>
              <a:ext cx="1001003" cy="1141850"/>
              <a:chOff x="3812357" y="899291"/>
              <a:chExt cx="3867248" cy="4411393"/>
            </a:xfrm>
          </p:grpSpPr>
          <p:sp>
            <p:nvSpPr>
              <p:cNvPr id="50" name="도넛 14">
                <a:extLst>
                  <a:ext uri="{FF2B5EF4-FFF2-40B4-BE49-F238E27FC236}">
                    <a16:creationId xmlns:a16="http://schemas.microsoft.com/office/drawing/2014/main" id="{8361DA97-EA07-4962-9C13-1C3355FC735C}"/>
                  </a:ext>
                </a:extLst>
              </p:cNvPr>
              <p:cNvSpPr/>
              <p:nvPr/>
            </p:nvSpPr>
            <p:spPr>
              <a:xfrm>
                <a:off x="3812357" y="1443436"/>
                <a:ext cx="3867248" cy="3867248"/>
              </a:xfrm>
              <a:prstGeom prst="donut">
                <a:avLst>
                  <a:gd name="adj" fmla="val 22027"/>
                </a:avLst>
              </a:prstGeom>
              <a:solidFill>
                <a:srgbClr val="A78EF1">
                  <a:alpha val="36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달 50">
                <a:extLst>
                  <a:ext uri="{FF2B5EF4-FFF2-40B4-BE49-F238E27FC236}">
                    <a16:creationId xmlns:a16="http://schemas.microsoft.com/office/drawing/2014/main" id="{B3AA9A73-67BC-4D66-9A66-E5F7BB3042C7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9977"/>
                </a:avLst>
              </a:prstGeom>
              <a:solidFill>
                <a:srgbClr val="A78EF1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51">
                <a:extLst>
                  <a:ext uri="{FF2B5EF4-FFF2-40B4-BE49-F238E27FC236}">
                    <a16:creationId xmlns:a16="http://schemas.microsoft.com/office/drawing/2014/main" id="{26F09DAE-A8C5-4D1D-8E47-4C3A629785A8}"/>
                  </a:ext>
                </a:extLst>
              </p:cNvPr>
              <p:cNvSpPr/>
              <p:nvPr/>
            </p:nvSpPr>
            <p:spPr>
              <a:xfrm rot="8100000">
                <a:off x="5478781" y="899291"/>
                <a:ext cx="1694688" cy="3389376"/>
              </a:xfrm>
              <a:prstGeom prst="moon">
                <a:avLst>
                  <a:gd name="adj" fmla="val 36566"/>
                </a:avLst>
              </a:prstGeom>
              <a:gradFill flip="none" rotWithShape="1">
                <a:gsLst>
                  <a:gs pos="43000">
                    <a:srgbClr val="7E58EA"/>
                  </a:gs>
                  <a:gs pos="100000">
                    <a:srgbClr val="A78EF1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달 52">
                <a:extLst>
                  <a:ext uri="{FF2B5EF4-FFF2-40B4-BE49-F238E27FC236}">
                    <a16:creationId xmlns:a16="http://schemas.microsoft.com/office/drawing/2014/main" id="{1E7DC6DE-E972-4313-90FE-F800F6B6C0F7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32184"/>
                </a:avLst>
              </a:prstGeom>
              <a:solidFill>
                <a:srgbClr val="87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달 53">
                <a:extLst>
                  <a:ext uri="{FF2B5EF4-FFF2-40B4-BE49-F238E27FC236}">
                    <a16:creationId xmlns:a16="http://schemas.microsoft.com/office/drawing/2014/main" id="{3CF5F89B-0B0A-4397-AC8B-B024CB4EB69D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18030"/>
                </a:avLst>
              </a:prstGeom>
              <a:solidFill>
                <a:srgbClr val="81D5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54">
                <a:extLst>
                  <a:ext uri="{FF2B5EF4-FFF2-40B4-BE49-F238E27FC236}">
                    <a16:creationId xmlns:a16="http://schemas.microsoft.com/office/drawing/2014/main" id="{5D755B87-0523-4FFB-A234-0583DE423F57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0354"/>
                </a:avLst>
              </a:prstGeom>
              <a:gradFill flip="none" rotWithShape="1">
                <a:gsLst>
                  <a:gs pos="0">
                    <a:srgbClr val="81D5FF"/>
                  </a:gs>
                  <a:gs pos="66000">
                    <a:srgbClr val="A78EF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331774-8BC7-4850-8823-008003781FD1}"/>
                </a:ext>
              </a:extLst>
            </p:cNvPr>
            <p:cNvSpPr/>
            <p:nvPr/>
          </p:nvSpPr>
          <p:spPr>
            <a:xfrm>
              <a:off x="781167" y="262933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03</a:t>
              </a:r>
              <a:endParaRPr lang="ko-KR" altLang="en-US" i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CA55ECE-E49E-401F-A233-5B6DB2403454}"/>
              </a:ext>
            </a:extLst>
          </p:cNvPr>
          <p:cNvGrpSpPr/>
          <p:nvPr/>
        </p:nvGrpSpPr>
        <p:grpSpPr>
          <a:xfrm>
            <a:off x="510648" y="5191020"/>
            <a:ext cx="1001003" cy="1141850"/>
            <a:chOff x="510648" y="2225137"/>
            <a:chExt cx="1001003" cy="114185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502E052-3ECE-4382-8C5D-63F7C39536CD}"/>
                </a:ext>
              </a:extLst>
            </p:cNvPr>
            <p:cNvGrpSpPr/>
            <p:nvPr/>
          </p:nvGrpSpPr>
          <p:grpSpPr>
            <a:xfrm>
              <a:off x="510648" y="2225137"/>
              <a:ext cx="1001003" cy="1141850"/>
              <a:chOff x="3812357" y="899291"/>
              <a:chExt cx="3867248" cy="4411393"/>
            </a:xfrm>
          </p:grpSpPr>
          <p:sp>
            <p:nvSpPr>
              <p:cNvPr id="59" name="도넛 14">
                <a:extLst>
                  <a:ext uri="{FF2B5EF4-FFF2-40B4-BE49-F238E27FC236}">
                    <a16:creationId xmlns:a16="http://schemas.microsoft.com/office/drawing/2014/main" id="{CDBE814C-BD57-4D3C-B677-C1F31C3A4DAF}"/>
                  </a:ext>
                </a:extLst>
              </p:cNvPr>
              <p:cNvSpPr/>
              <p:nvPr/>
            </p:nvSpPr>
            <p:spPr>
              <a:xfrm>
                <a:off x="3812357" y="1443436"/>
                <a:ext cx="3867248" cy="3867248"/>
              </a:xfrm>
              <a:prstGeom prst="donut">
                <a:avLst>
                  <a:gd name="adj" fmla="val 22027"/>
                </a:avLst>
              </a:prstGeom>
              <a:solidFill>
                <a:srgbClr val="A78EF1">
                  <a:alpha val="36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달 59">
                <a:extLst>
                  <a:ext uri="{FF2B5EF4-FFF2-40B4-BE49-F238E27FC236}">
                    <a16:creationId xmlns:a16="http://schemas.microsoft.com/office/drawing/2014/main" id="{C0431321-C505-4C15-ABC4-195AA2F80DB2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9977"/>
                </a:avLst>
              </a:prstGeom>
              <a:solidFill>
                <a:srgbClr val="A78EF1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76131AD7-4478-4AC9-B6EF-E8CCD069BF71}"/>
                  </a:ext>
                </a:extLst>
              </p:cNvPr>
              <p:cNvSpPr/>
              <p:nvPr/>
            </p:nvSpPr>
            <p:spPr>
              <a:xfrm rot="8100000">
                <a:off x="5478781" y="899291"/>
                <a:ext cx="1694688" cy="3389376"/>
              </a:xfrm>
              <a:prstGeom prst="moon">
                <a:avLst>
                  <a:gd name="adj" fmla="val 36566"/>
                </a:avLst>
              </a:prstGeom>
              <a:gradFill flip="none" rotWithShape="1">
                <a:gsLst>
                  <a:gs pos="43000">
                    <a:srgbClr val="7E58EA"/>
                  </a:gs>
                  <a:gs pos="100000">
                    <a:srgbClr val="A78EF1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달 61">
                <a:extLst>
                  <a:ext uri="{FF2B5EF4-FFF2-40B4-BE49-F238E27FC236}">
                    <a16:creationId xmlns:a16="http://schemas.microsoft.com/office/drawing/2014/main" id="{7D8EA5FA-17CA-440C-94D7-FA74F72916EF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32184"/>
                </a:avLst>
              </a:prstGeom>
              <a:solidFill>
                <a:srgbClr val="87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달 62">
                <a:extLst>
                  <a:ext uri="{FF2B5EF4-FFF2-40B4-BE49-F238E27FC236}">
                    <a16:creationId xmlns:a16="http://schemas.microsoft.com/office/drawing/2014/main" id="{688AC625-95E2-4498-A696-26370907830C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18030"/>
                </a:avLst>
              </a:prstGeom>
              <a:solidFill>
                <a:srgbClr val="81D5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달 63">
                <a:extLst>
                  <a:ext uri="{FF2B5EF4-FFF2-40B4-BE49-F238E27FC236}">
                    <a16:creationId xmlns:a16="http://schemas.microsoft.com/office/drawing/2014/main" id="{99B3645F-2D18-476F-95A3-3B513B8A5F1E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0354"/>
                </a:avLst>
              </a:prstGeom>
              <a:gradFill flip="none" rotWithShape="1">
                <a:gsLst>
                  <a:gs pos="0">
                    <a:srgbClr val="81D5FF"/>
                  </a:gs>
                  <a:gs pos="66000">
                    <a:srgbClr val="A78EF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41543F-C4C9-4BEA-A289-9F82D4E18417}"/>
                </a:ext>
              </a:extLst>
            </p:cNvPr>
            <p:cNvSpPr/>
            <p:nvPr/>
          </p:nvSpPr>
          <p:spPr>
            <a:xfrm>
              <a:off x="781167" y="262933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04</a:t>
              </a:r>
              <a:endParaRPr lang="ko-KR" altLang="en-US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FC3332-DD08-484B-B2B4-32DF48E0C27E}"/>
              </a:ext>
            </a:extLst>
          </p:cNvPr>
          <p:cNvSpPr txBox="1"/>
          <p:nvPr/>
        </p:nvSpPr>
        <p:spPr>
          <a:xfrm>
            <a:off x="1705050" y="1593456"/>
            <a:ext cx="209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97CEF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조원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소개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53059C-9B3A-4AC9-9CD8-281718A93682}"/>
              </a:ext>
            </a:extLst>
          </p:cNvPr>
          <p:cNvSpPr txBox="1"/>
          <p:nvPr/>
        </p:nvSpPr>
        <p:spPr>
          <a:xfrm>
            <a:off x="1705049" y="2935261"/>
            <a:ext cx="37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97CEF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데이터 및 프로젝트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소개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53FD5-1EC1-441E-9DBE-7E90F4C52382}"/>
              </a:ext>
            </a:extLst>
          </p:cNvPr>
          <p:cNvSpPr txBox="1"/>
          <p:nvPr/>
        </p:nvSpPr>
        <p:spPr>
          <a:xfrm>
            <a:off x="1705050" y="4084287"/>
            <a:ext cx="209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97CEF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endParaRPr lang="ko-KR" altLang="en-US" sz="2800" dirty="0">
              <a:solidFill>
                <a:srgbClr val="997CEF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FDC145-DD4D-4280-8ECE-A5DAD73CB516}"/>
              </a:ext>
            </a:extLst>
          </p:cNvPr>
          <p:cNvSpPr txBox="1"/>
          <p:nvPr/>
        </p:nvSpPr>
        <p:spPr>
          <a:xfrm>
            <a:off x="1705050" y="5518271"/>
            <a:ext cx="209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97CEF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추후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81BF3-0A6D-4354-947E-4D72D15C973E}"/>
              </a:ext>
            </a:extLst>
          </p:cNvPr>
          <p:cNvSpPr txBox="1"/>
          <p:nvPr/>
        </p:nvSpPr>
        <p:spPr>
          <a:xfrm>
            <a:off x="1947893" y="4578112"/>
            <a:ext cx="2448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- NA Imputation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- Factor Analysis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44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E58EA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EDA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세고딕" panose="02020600000000000000" pitchFamily="18" charset="-127"/>
                <a:ea typeface="a세고딕" panose="02020600000000000000" pitchFamily="18" charset="-127"/>
                <a:cs typeface="+mn-cs"/>
              </a:rPr>
              <a:t>Factor Analysis</a:t>
            </a:r>
            <a:endParaRPr kumimoji="0" lang="ko-KR" altLang="en-US" sz="9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세고딕" panose="02020600000000000000" pitchFamily="18" charset="-127"/>
              <a:ea typeface="a세고딕" panose="02020600000000000000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Factor Analysis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00E2-73AB-4462-B3BA-B85DA5B70542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 Analysis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통해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에 어떤 변수들이 묶였는지 확인해보자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BCE47-AAF9-422E-8924-2EA07F74C0EF}"/>
              </a:ext>
            </a:extLst>
          </p:cNvPr>
          <p:cNvSpPr txBox="1"/>
          <p:nvPr/>
        </p:nvSpPr>
        <p:spPr>
          <a:xfrm>
            <a:off x="1003124" y="2351936"/>
            <a:ext cx="566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 용이한 시각화를 위해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Factor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개만 살펴보자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1E6C3A8-E5BB-4530-95F1-E6B109033B3D}"/>
              </a:ext>
            </a:extLst>
          </p:cNvPr>
          <p:cNvSpPr/>
          <p:nvPr/>
        </p:nvSpPr>
        <p:spPr>
          <a:xfrm>
            <a:off x="781167" y="2450474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F12763-F370-4A20-9FAF-9F66C5573E63}"/>
              </a:ext>
            </a:extLst>
          </p:cNvPr>
          <p:cNvSpPr txBox="1"/>
          <p:nvPr/>
        </p:nvSpPr>
        <p:spPr>
          <a:xfrm>
            <a:off x="8484894" y="4664775"/>
            <a:ext cx="3011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잘 모르겠지만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..</a:t>
            </a:r>
          </a:p>
          <a:p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Factor1, Factor2 </a:t>
            </a:r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모두 </a:t>
            </a:r>
            <a:endParaRPr lang="en-US" altLang="ko-KR" sz="20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  <a:p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재정건전성과 관련이 있는 것 같다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441415-8BAB-47B4-B509-F003AE838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713" y="4630964"/>
            <a:ext cx="730398" cy="723238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267D2CA-CC48-4D98-9011-09A1FDAD6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1" y="2886107"/>
            <a:ext cx="7654594" cy="30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88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E58EA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EDA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세고딕" panose="02020600000000000000" pitchFamily="18" charset="-127"/>
                <a:ea typeface="a세고딕" panose="02020600000000000000" pitchFamily="18" charset="-127"/>
                <a:cs typeface="+mn-cs"/>
              </a:rPr>
              <a:t>Factor Analysis</a:t>
            </a:r>
            <a:endParaRPr kumimoji="0" lang="ko-KR" altLang="en-US" sz="9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세고딕" panose="02020600000000000000" pitchFamily="18" charset="-127"/>
              <a:ea typeface="a세고딕" panose="02020600000000000000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Factor Analysis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00E2-73AB-4462-B3BA-B85DA5B70542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 Analysis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통해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에 어떤 변수들이 묶였는지 확인해보자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</a:t>
            </a:r>
          </a:p>
        </p:txBody>
      </p:sp>
      <p:pic>
        <p:nvPicPr>
          <p:cNvPr id="6" name="그림 5" descr="하얀색, 대형이(가) 표시된 사진&#10;&#10;자동 생성된 설명">
            <a:extLst>
              <a:ext uri="{FF2B5EF4-FFF2-40B4-BE49-F238E27FC236}">
                <a16:creationId xmlns:a16="http://schemas.microsoft.com/office/drawing/2014/main" id="{87F173D9-4D4D-4719-8576-3B5EEB33F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0" y="2439150"/>
            <a:ext cx="5418290" cy="39932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25EE92-6097-4FA3-AED6-21DBCEE2892A}"/>
              </a:ext>
            </a:extLst>
          </p:cNvPr>
          <p:cNvSpPr txBox="1"/>
          <p:nvPr/>
        </p:nvSpPr>
        <p:spPr>
          <a:xfrm>
            <a:off x="6718180" y="3031263"/>
            <a:ext cx="4798873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부도가 난 회사들은 대부분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Factor1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부분과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Factor2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부분에 위치하는 것으로 보아 재정건전성이 부족해 보인다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98E2065-238D-46A0-8422-C944A8657ACB}"/>
              </a:ext>
            </a:extLst>
          </p:cNvPr>
          <p:cNvSpPr/>
          <p:nvPr/>
        </p:nvSpPr>
        <p:spPr>
          <a:xfrm>
            <a:off x="6462632" y="3190349"/>
            <a:ext cx="212444" cy="212444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6A8635-B330-406C-BD53-C88337DA6D50}"/>
              </a:ext>
            </a:extLst>
          </p:cNvPr>
          <p:cNvSpPr txBox="1"/>
          <p:nvPr/>
        </p:nvSpPr>
        <p:spPr>
          <a:xfrm>
            <a:off x="6718180" y="4481455"/>
            <a:ext cx="46069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물론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Outlier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존재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E1AC2B-A4F1-47BC-9E58-176D8423A5AC}"/>
              </a:ext>
            </a:extLst>
          </p:cNvPr>
          <p:cNvSpPr/>
          <p:nvPr/>
        </p:nvSpPr>
        <p:spPr>
          <a:xfrm>
            <a:off x="6462632" y="4626195"/>
            <a:ext cx="212444" cy="212444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6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E58EA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EDA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세고딕" panose="02020600000000000000" pitchFamily="18" charset="-127"/>
                <a:ea typeface="a세고딕" panose="02020600000000000000" pitchFamily="18" charset="-127"/>
                <a:cs typeface="+mn-cs"/>
              </a:rPr>
              <a:t>Factor Analysis</a:t>
            </a:r>
            <a:endParaRPr kumimoji="0" lang="ko-KR" altLang="en-US" sz="9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세고딕" panose="02020600000000000000" pitchFamily="18" charset="-127"/>
              <a:ea typeface="a세고딕" panose="02020600000000000000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Factor Analysis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00E2-73AB-4462-B3BA-B85DA5B70542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 Analysis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통해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에 어떤 변수들이 묶였는지 확인해보자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E2626-BFB8-4B57-B236-B1F581B2482B}"/>
              </a:ext>
            </a:extLst>
          </p:cNvPr>
          <p:cNvSpPr txBox="1"/>
          <p:nvPr/>
        </p:nvSpPr>
        <p:spPr>
          <a:xfrm>
            <a:off x="1003124" y="2351936"/>
            <a:ext cx="675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마지막으로 어떤 변수들의 정보량이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Factor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많이 반영되었는지 알아보자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F6B7E0-9584-4738-AA14-FCF76C8A48A7}"/>
              </a:ext>
            </a:extLst>
          </p:cNvPr>
          <p:cNvSpPr/>
          <p:nvPr/>
        </p:nvSpPr>
        <p:spPr>
          <a:xfrm>
            <a:off x="781167" y="2450474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CAA49-69C4-4A9C-B2A9-BF35109B464B}"/>
              </a:ext>
            </a:extLst>
          </p:cNvPr>
          <p:cNvSpPr txBox="1"/>
          <p:nvPr/>
        </p:nvSpPr>
        <p:spPr>
          <a:xfrm>
            <a:off x="1161313" y="5950973"/>
            <a:ext cx="612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latin typeface="a시나리오" panose="02020600000000000000" pitchFamily="18" charset="-127"/>
                <a:ea typeface="a시나리오" panose="02020600000000000000" pitchFamily="18" charset="-127"/>
              </a:rPr>
              <a:t>Liablities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, Profit, Sales </a:t>
            </a:r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관련된 변수들이 많이 반영되었음을 알 수 있다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</a:t>
            </a:r>
            <a:endParaRPr lang="ko-KR" altLang="en-US" sz="20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6" name="그림 5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5335F622-F23D-438F-8C4C-3F36DEE7F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6" y="2764121"/>
            <a:ext cx="9455375" cy="3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1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58785" y="319116"/>
            <a:ext cx="5274430" cy="6016568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3D3AD-8E6A-4FB6-A756-D53510CF7FAF}"/>
              </a:ext>
            </a:extLst>
          </p:cNvPr>
          <p:cNvSpPr txBox="1"/>
          <p:nvPr/>
        </p:nvSpPr>
        <p:spPr>
          <a:xfrm>
            <a:off x="5158509" y="3244334"/>
            <a:ext cx="18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97CEF"/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추후</a:t>
            </a:r>
            <a:r>
              <a:rPr lang="ko-KR" altLang="en-US" sz="2800" dirty="0">
                <a:latin typeface="Abadi" panose="020B0604020104020204" pitchFamily="34" charset="0"/>
                <a:ea typeface="a시네마B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3967675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EAF508-86A9-4BAD-9DF2-2C849D7267AB}"/>
              </a:ext>
            </a:extLst>
          </p:cNvPr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E58EA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추후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계획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세고딕" panose="02020600000000000000" pitchFamily="18" charset="-127"/>
                <a:ea typeface="a세고딕" panose="02020600000000000000" pitchFamily="18" charset="-127"/>
                <a:cs typeface="+mn-cs"/>
              </a:rPr>
              <a:t>Future Plan</a:t>
            </a:r>
            <a:endParaRPr kumimoji="0" lang="ko-KR" altLang="en-US" sz="9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세고딕" panose="02020600000000000000" pitchFamily="18" charset="-127"/>
              <a:ea typeface="a세고딕" panose="02020600000000000000" pitchFamily="18" charset="-127"/>
              <a:cs typeface="+mn-cs"/>
            </a:endParaRP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FD7DC758-7AF4-4CFB-961D-0FD558A5B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4" y="2242602"/>
            <a:ext cx="3911501" cy="3835801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68D93DC3-43D2-4897-AFCA-45F68DB0A921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186A07-A9E3-4119-8A1A-F7C26B50881A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변수 추가 제거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A0882E-2C8A-43CA-BFB0-493678593FB3}"/>
              </a:ext>
            </a:extLst>
          </p:cNvPr>
          <p:cNvGrpSpPr/>
          <p:nvPr/>
        </p:nvGrpSpPr>
        <p:grpSpPr>
          <a:xfrm>
            <a:off x="5601718" y="3087255"/>
            <a:ext cx="5121700" cy="1569660"/>
            <a:chOff x="5758736" y="3087255"/>
            <a:chExt cx="5121700" cy="15696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0C00D7-7B42-4CB1-A716-95D59296F913}"/>
                </a:ext>
              </a:extLst>
            </p:cNvPr>
            <p:cNvSpPr txBox="1"/>
            <p:nvPr/>
          </p:nvSpPr>
          <p:spPr>
            <a:xfrm>
              <a:off x="5758736" y="3087255"/>
              <a:ext cx="51217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latin typeface="a시나리오" panose="02020600000000000000" pitchFamily="18" charset="-127"/>
                  <a:ea typeface="a시나리오" panose="02020600000000000000" pitchFamily="18" charset="-127"/>
                </a:rPr>
                <a:t>Corr</a:t>
              </a:r>
              <a:r>
                <a:rPr lang="en-US" altLang="ko-KR" sz="2400" dirty="0">
                  <a:latin typeface="a시나리오" panose="02020600000000000000" pitchFamily="18" charset="-127"/>
                  <a:ea typeface="a시나리오" panose="02020600000000000000" pitchFamily="18" charset="-127"/>
                </a:rPr>
                <a:t> Matrix</a:t>
              </a:r>
              <a:r>
                <a:rPr lang="ko-KR" altLang="en-US" sz="2400" dirty="0">
                  <a:latin typeface="a시나리오" panose="02020600000000000000" pitchFamily="18" charset="-127"/>
                  <a:ea typeface="a시나리오" panose="02020600000000000000" pitchFamily="18" charset="-127"/>
                </a:rPr>
                <a:t>를 깜박하고 나중에 확인해봤더니 </a:t>
              </a:r>
              <a:endParaRPr lang="en-US" altLang="ko-KR" sz="2400" dirty="0">
                <a:latin typeface="a시나리오" panose="02020600000000000000" pitchFamily="18" charset="-127"/>
                <a:ea typeface="a시나리오" panose="02020600000000000000" pitchFamily="18" charset="-127"/>
              </a:endParaRPr>
            </a:p>
            <a:p>
              <a:r>
                <a:rPr lang="en-US" altLang="ko-KR" sz="2400" dirty="0">
                  <a:latin typeface="a시나리오" panose="02020600000000000000" pitchFamily="18" charset="-127"/>
                  <a:ea typeface="a시나리오" panose="02020600000000000000" pitchFamily="18" charset="-127"/>
                </a:rPr>
                <a:t>Correlation</a:t>
              </a:r>
              <a:r>
                <a:rPr lang="ko-KR" altLang="en-US" sz="2400" dirty="0">
                  <a:latin typeface="a시나리오" panose="02020600000000000000" pitchFamily="18" charset="-127"/>
                  <a:ea typeface="a시나리오" panose="02020600000000000000" pitchFamily="18" charset="-127"/>
                </a:rPr>
                <a:t>이 매우 높은 애들이 있더라</a:t>
              </a:r>
              <a:r>
                <a:rPr lang="en-US" altLang="ko-KR" sz="2400" dirty="0">
                  <a:latin typeface="a시나리오" panose="02020600000000000000" pitchFamily="18" charset="-127"/>
                  <a:ea typeface="a시나리오" panose="02020600000000000000" pitchFamily="18" charset="-127"/>
                </a:rPr>
                <a:t>! </a:t>
              </a:r>
            </a:p>
            <a:p>
              <a:r>
                <a:rPr lang="en-US" altLang="ko-KR" sz="2400" dirty="0">
                  <a:latin typeface="a시나리오" panose="02020600000000000000" pitchFamily="18" charset="-127"/>
                  <a:ea typeface="a시나리오" panose="02020600000000000000" pitchFamily="18" charset="-127"/>
                  <a:sym typeface="Wingdings" panose="05000000000000000000" pitchFamily="2" charset="2"/>
                </a:rPr>
                <a:t>--&gt; FA </a:t>
              </a:r>
              <a:r>
                <a:rPr lang="ko-KR" altLang="en-US" sz="2400" dirty="0">
                  <a:latin typeface="a시나리오" panose="02020600000000000000" pitchFamily="18" charset="-127"/>
                  <a:ea typeface="a시나리오" panose="02020600000000000000" pitchFamily="18" charset="-127"/>
                  <a:sym typeface="Wingdings" panose="05000000000000000000" pitchFamily="2" charset="2"/>
                </a:rPr>
                <a:t>이전에 변수를 추가적으로 제거 해주려 함</a:t>
              </a:r>
              <a:r>
                <a:rPr lang="en-US" altLang="ko-KR" sz="2400" dirty="0">
                  <a:latin typeface="a시나리오" panose="02020600000000000000" pitchFamily="18" charset="-127"/>
                  <a:ea typeface="a시나리오" panose="02020600000000000000" pitchFamily="18" charset="-127"/>
                  <a:sym typeface="Wingdings" panose="05000000000000000000" pitchFamily="2" charset="2"/>
                </a:rPr>
                <a:t>.</a:t>
              </a:r>
            </a:p>
            <a:p>
              <a:r>
                <a:rPr lang="en-US" altLang="ko-KR" sz="2400" dirty="0">
                  <a:latin typeface="a시나리오" panose="02020600000000000000" pitchFamily="18" charset="-127"/>
                  <a:ea typeface="a시나리오" panose="02020600000000000000" pitchFamily="18" charset="-127"/>
                </a:rPr>
                <a:t>--&gt; </a:t>
              </a:r>
              <a:r>
                <a:rPr lang="ko-KR" altLang="en-US" sz="2400" dirty="0">
                  <a:latin typeface="a시나리오" panose="02020600000000000000" pitchFamily="18" charset="-127"/>
                  <a:ea typeface="a시나리오" panose="02020600000000000000" pitchFamily="18" charset="-127"/>
                </a:rPr>
                <a:t>그 다음에는 우리가 했던 방식 그대로 다시 진행</a:t>
              </a:r>
              <a:r>
                <a:rPr lang="en-US" altLang="ko-KR" sz="2400" dirty="0">
                  <a:latin typeface="a시나리오" panose="02020600000000000000" pitchFamily="18" charset="-127"/>
                  <a:ea typeface="a시나리오" panose="02020600000000000000" pitchFamily="18" charset="-127"/>
                </a:rPr>
                <a:t>.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C76E628-C440-4096-8972-88F03BA6D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4755" y="3172835"/>
              <a:ext cx="662997" cy="655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4202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달 3"/>
          <p:cNvSpPr/>
          <p:nvPr/>
        </p:nvSpPr>
        <p:spPr>
          <a:xfrm>
            <a:off x="806567" y="1891516"/>
            <a:ext cx="1481695" cy="2963389"/>
          </a:xfrm>
          <a:prstGeom prst="moon">
            <a:avLst>
              <a:gd name="adj" fmla="val 3676"/>
            </a:avLst>
          </a:prstGeom>
          <a:solidFill>
            <a:srgbClr val="5F7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003922" y="1968077"/>
            <a:ext cx="2819039" cy="28190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1786680" y="1754863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F7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32420" y="5078886"/>
            <a:ext cx="256204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가능한 모든 모델을 동원해서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학습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Ensemble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</a:p>
        </p:txBody>
      </p:sp>
      <p:sp>
        <p:nvSpPr>
          <p:cNvPr id="69" name="달 68"/>
          <p:cNvSpPr/>
          <p:nvPr/>
        </p:nvSpPr>
        <p:spPr>
          <a:xfrm>
            <a:off x="4545899" y="1891516"/>
            <a:ext cx="1481695" cy="2963389"/>
          </a:xfrm>
          <a:prstGeom prst="moon">
            <a:avLst>
              <a:gd name="adj" fmla="val 3676"/>
            </a:avLst>
          </a:prstGeom>
          <a:solidFill>
            <a:srgbClr val="5F7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743254" y="1968077"/>
            <a:ext cx="2819039" cy="28190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5526012" y="1754863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F7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Selection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09852" y="5078886"/>
            <a:ext cx="2485839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선택한다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자체의 선택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내 변수 선택 </a:t>
            </a:r>
          </a:p>
        </p:txBody>
      </p:sp>
      <p:sp>
        <p:nvSpPr>
          <p:cNvPr id="73" name="달 72"/>
          <p:cNvSpPr/>
          <p:nvPr/>
        </p:nvSpPr>
        <p:spPr>
          <a:xfrm>
            <a:off x="8247131" y="1891516"/>
            <a:ext cx="1481695" cy="2963389"/>
          </a:xfrm>
          <a:prstGeom prst="moon">
            <a:avLst>
              <a:gd name="adj" fmla="val 3676"/>
            </a:avLst>
          </a:prstGeom>
          <a:solidFill>
            <a:srgbClr val="5F7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444486" y="1968077"/>
            <a:ext cx="2819039" cy="28190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9227244" y="1754863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F7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Evaluation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1084" y="5078886"/>
            <a:ext cx="2485839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 예측성능 평가와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해석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EAF508-86A9-4BAD-9DF2-2C849D7267AB}"/>
              </a:ext>
            </a:extLst>
          </p:cNvPr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E58EA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추후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계획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세고딕" panose="02020600000000000000" pitchFamily="18" charset="-127"/>
                <a:ea typeface="a세고딕" panose="02020600000000000000" pitchFamily="18" charset="-127"/>
                <a:cs typeface="+mn-cs"/>
              </a:rPr>
              <a:t>Future Plan</a:t>
            </a:r>
            <a:endParaRPr kumimoji="0" lang="ko-KR" altLang="en-US" sz="9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세고딕" panose="02020600000000000000" pitchFamily="18" charset="-127"/>
              <a:ea typeface="a세고딕" panose="02020600000000000000" pitchFamily="18" charset="-127"/>
              <a:cs typeface="+mn-cs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3093CC78-CAE1-408D-97BC-5E070B897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42" y="2722913"/>
            <a:ext cx="1300593" cy="1300593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80365BD9-463F-4C16-8419-A96403DB0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12" y="2722913"/>
            <a:ext cx="1299600" cy="1299600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019C5855-D508-4DAB-95D4-6A3C09BEA4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75" y="2722913"/>
            <a:ext cx="1299600" cy="129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F6EE88-C89E-48E5-A5D4-2371629B4BB6}"/>
              </a:ext>
            </a:extLst>
          </p:cNvPr>
          <p:cNvSpPr txBox="1"/>
          <p:nvPr/>
        </p:nvSpPr>
        <p:spPr>
          <a:xfrm>
            <a:off x="11009747" y="6243782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+ </a:t>
            </a:r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종강총회</a:t>
            </a:r>
          </a:p>
        </p:txBody>
      </p:sp>
    </p:spTree>
    <p:extLst>
      <p:ext uri="{BB962C8B-B14F-4D97-AF65-F5344CB8AC3E}">
        <p14:creationId xmlns:p14="http://schemas.microsoft.com/office/powerpoint/2010/main" val="2378592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58785" y="319116"/>
            <a:ext cx="5274430" cy="6016568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3D3AD-8E6A-4FB6-A756-D53510CF7FAF}"/>
              </a:ext>
            </a:extLst>
          </p:cNvPr>
          <p:cNvSpPr txBox="1"/>
          <p:nvPr/>
        </p:nvSpPr>
        <p:spPr>
          <a:xfrm>
            <a:off x="5158509" y="3244334"/>
            <a:ext cx="18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997CEF"/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Thank</a:t>
            </a:r>
            <a:r>
              <a:rPr lang="en-US" altLang="ko-KR" sz="2800" dirty="0">
                <a:latin typeface="Abadi" panose="020B0604020104020204" pitchFamily="34" charset="0"/>
                <a:ea typeface="a시네마B" panose="02020600000000000000" pitchFamily="18" charset="-127"/>
              </a:rPr>
              <a:t> </a:t>
            </a:r>
            <a:r>
              <a:rPr lang="en-US" altLang="ko-KR" sz="2800" dirty="0">
                <a:solidFill>
                  <a:srgbClr val="93B4F8"/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You</a:t>
            </a:r>
            <a:endParaRPr lang="ko-KR" altLang="en-US" sz="2800" dirty="0">
              <a:solidFill>
                <a:srgbClr val="93B4F8"/>
              </a:solidFill>
              <a:latin typeface="Abadi" panose="020B0604020104020204" pitchFamily="34" charset="0"/>
              <a:ea typeface="a시네마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57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58785" y="319116"/>
            <a:ext cx="5274430" cy="6016568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3D3AD-8E6A-4FB6-A756-D53510CF7FAF}"/>
              </a:ext>
            </a:extLst>
          </p:cNvPr>
          <p:cNvSpPr txBox="1"/>
          <p:nvPr/>
        </p:nvSpPr>
        <p:spPr>
          <a:xfrm>
            <a:off x="5158509" y="3244334"/>
            <a:ext cx="18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97CEF"/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조원</a:t>
            </a:r>
            <a:r>
              <a:rPr lang="ko-KR" altLang="en-US" sz="2800" dirty="0">
                <a:latin typeface="Abadi" panose="020B0604020104020204" pitchFamily="34" charset="0"/>
                <a:ea typeface="a시네마B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87910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조원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소개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ESC 5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조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7673" y="2692222"/>
            <a:ext cx="264430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김윤전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5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조 조장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</a:p>
        </p:txBody>
      </p:sp>
      <p:sp>
        <p:nvSpPr>
          <p:cNvPr id="31" name="타원 30"/>
          <p:cNvSpPr/>
          <p:nvPr/>
        </p:nvSpPr>
        <p:spPr>
          <a:xfrm>
            <a:off x="1694395" y="1440558"/>
            <a:ext cx="1310864" cy="1310864"/>
          </a:xfrm>
          <a:prstGeom prst="ellipse">
            <a:avLst/>
          </a:prstGeom>
          <a:noFill/>
          <a:ln>
            <a:solidFill>
              <a:srgbClr val="9AD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49779" y="2692222"/>
            <a:ext cx="264430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김내히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5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조의 유일한 신입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</a:p>
        </p:txBody>
      </p:sp>
      <p:sp>
        <p:nvSpPr>
          <p:cNvPr id="34" name="타원 33"/>
          <p:cNvSpPr/>
          <p:nvPr/>
        </p:nvSpPr>
        <p:spPr>
          <a:xfrm>
            <a:off x="5416502" y="1440558"/>
            <a:ext cx="1310864" cy="1310864"/>
          </a:xfrm>
          <a:prstGeom prst="ellipse">
            <a:avLst/>
          </a:prstGeom>
          <a:noFill/>
          <a:ln>
            <a:solidFill>
              <a:srgbClr val="A78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71886" y="2692222"/>
            <a:ext cx="264430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정재은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5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조의 에이스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,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파잘알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</a:p>
        </p:txBody>
      </p:sp>
      <p:sp>
        <p:nvSpPr>
          <p:cNvPr id="37" name="타원 36"/>
          <p:cNvSpPr/>
          <p:nvPr/>
        </p:nvSpPr>
        <p:spPr>
          <a:xfrm>
            <a:off x="9138608" y="1440558"/>
            <a:ext cx="1310864" cy="1310864"/>
          </a:xfrm>
          <a:prstGeom prst="ellipse">
            <a:avLst/>
          </a:prstGeom>
          <a:noFill/>
          <a:ln>
            <a:solidFill>
              <a:srgbClr val="AA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FEBA19-B758-4353-9DC1-724594A71352}"/>
              </a:ext>
            </a:extLst>
          </p:cNvPr>
          <p:cNvSpPr/>
          <p:nvPr/>
        </p:nvSpPr>
        <p:spPr>
          <a:xfrm>
            <a:off x="2808504" y="5208681"/>
            <a:ext cx="264430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홍익선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왠지 부조장의 느낌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C9564B5-C0C1-4ACE-A086-F5B81B3D5399}"/>
              </a:ext>
            </a:extLst>
          </p:cNvPr>
          <p:cNvSpPr/>
          <p:nvPr/>
        </p:nvSpPr>
        <p:spPr>
          <a:xfrm>
            <a:off x="3475226" y="3957017"/>
            <a:ext cx="1310864" cy="1310864"/>
          </a:xfrm>
          <a:prstGeom prst="ellipse">
            <a:avLst/>
          </a:prstGeom>
          <a:noFill/>
          <a:ln>
            <a:solidFill>
              <a:srgbClr val="A78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ADBC98-919C-4471-9003-12E1C76EA1A6}"/>
              </a:ext>
            </a:extLst>
          </p:cNvPr>
          <p:cNvSpPr/>
          <p:nvPr/>
        </p:nvSpPr>
        <p:spPr>
          <a:xfrm>
            <a:off x="6741542" y="5208681"/>
            <a:ext cx="264430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엄상준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늙은이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A32D02-30C9-42FB-A1EB-01998917C6F3}"/>
              </a:ext>
            </a:extLst>
          </p:cNvPr>
          <p:cNvSpPr/>
          <p:nvPr/>
        </p:nvSpPr>
        <p:spPr>
          <a:xfrm>
            <a:off x="7408264" y="3957017"/>
            <a:ext cx="1310864" cy="1310864"/>
          </a:xfrm>
          <a:prstGeom prst="ellipse">
            <a:avLst/>
          </a:prstGeom>
          <a:noFill/>
          <a:ln>
            <a:solidFill>
              <a:srgbClr val="AA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C7DF5-51D7-49EA-A135-4EE1DF8CFE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73" y="4114069"/>
            <a:ext cx="943967" cy="943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779D71-6CB2-4247-A84C-6572637295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55" y="1588811"/>
            <a:ext cx="943967" cy="9439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394E31-D181-4F31-A7E4-D3C3CBA62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94" y="1586758"/>
            <a:ext cx="943967" cy="9439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E1C908-0CEE-4AD8-9392-4022DFBB4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41" y="1586758"/>
            <a:ext cx="943967" cy="943967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DED59CDA-C544-47FF-A9F7-EFB8C2E44F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15" y="4144425"/>
            <a:ext cx="943967" cy="943967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C7C09157-8956-4378-823D-8A00CF1408D0}"/>
              </a:ext>
            </a:extLst>
          </p:cNvPr>
          <p:cNvSpPr/>
          <p:nvPr/>
        </p:nvSpPr>
        <p:spPr>
          <a:xfrm>
            <a:off x="3919287" y="4482153"/>
            <a:ext cx="151853" cy="1518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DC5744-7D67-4CB9-A6C6-E5794E65B992}"/>
              </a:ext>
            </a:extLst>
          </p:cNvPr>
          <p:cNvSpPr/>
          <p:nvPr/>
        </p:nvSpPr>
        <p:spPr>
          <a:xfrm>
            <a:off x="4187225" y="4482153"/>
            <a:ext cx="151853" cy="1518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E601687-CE5F-4A00-83A5-EECEDB5CD6CE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4339077" y="4503873"/>
            <a:ext cx="92059" cy="54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15C0013-FA88-4D4D-A067-592D7B441D90}"/>
              </a:ext>
            </a:extLst>
          </p:cNvPr>
          <p:cNvCxnSpPr>
            <a:endCxn id="21" idx="2"/>
          </p:cNvCxnSpPr>
          <p:nvPr/>
        </p:nvCxnSpPr>
        <p:spPr>
          <a:xfrm>
            <a:off x="3823380" y="4518021"/>
            <a:ext cx="95907" cy="4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5D82342-8646-46AB-B685-1117F3B72539}"/>
              </a:ext>
            </a:extLst>
          </p:cNvPr>
          <p:cNvCxnSpPr>
            <a:endCxn id="44" idx="2"/>
          </p:cNvCxnSpPr>
          <p:nvPr/>
        </p:nvCxnSpPr>
        <p:spPr>
          <a:xfrm>
            <a:off x="4071140" y="4558079"/>
            <a:ext cx="116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0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58785" y="319116"/>
            <a:ext cx="5274430" cy="6016568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3D3AD-8E6A-4FB6-A756-D53510CF7FAF}"/>
              </a:ext>
            </a:extLst>
          </p:cNvPr>
          <p:cNvSpPr txBox="1"/>
          <p:nvPr/>
        </p:nvSpPr>
        <p:spPr>
          <a:xfrm>
            <a:off x="4508856" y="3131862"/>
            <a:ext cx="3142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97CEF"/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데이터 및 프로젝트</a:t>
            </a:r>
            <a:endParaRPr lang="en-US" altLang="ko-KR" sz="2800" dirty="0">
              <a:solidFill>
                <a:srgbClr val="997CEF"/>
              </a:solidFill>
              <a:latin typeface="Abadi" panose="020B0604020104020204" pitchFamily="34" charset="0"/>
              <a:ea typeface="a시네마B" panose="02020600000000000000" pitchFamily="18" charset="-127"/>
            </a:endParaRPr>
          </a:p>
          <a:p>
            <a:pPr algn="ctr"/>
            <a:r>
              <a:rPr lang="ko-KR" altLang="en-US" sz="2800" dirty="0">
                <a:latin typeface="Abadi" panose="020B0604020104020204" pitchFamily="34" charset="0"/>
                <a:ea typeface="a시네마B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89951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데이터 및 프로젝트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소개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Bankruptcy Classification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1C9A2B-DF75-4752-AE76-668A4D5DB457}"/>
              </a:ext>
            </a:extLst>
          </p:cNvPr>
          <p:cNvGrpSpPr/>
          <p:nvPr/>
        </p:nvGrpSpPr>
        <p:grpSpPr>
          <a:xfrm>
            <a:off x="1219107" y="1846854"/>
            <a:ext cx="3725906" cy="3829230"/>
            <a:chOff x="806567" y="2211448"/>
            <a:chExt cx="3016394" cy="3100042"/>
          </a:xfrm>
        </p:grpSpPr>
        <p:sp>
          <p:nvSpPr>
            <p:cNvPr id="38" name="달 37">
              <a:extLst>
                <a:ext uri="{FF2B5EF4-FFF2-40B4-BE49-F238E27FC236}">
                  <a16:creationId xmlns:a16="http://schemas.microsoft.com/office/drawing/2014/main" id="{D5F16064-E86D-43C0-95B7-1D9697E05FD2}"/>
                </a:ext>
              </a:extLst>
            </p:cNvPr>
            <p:cNvSpPr/>
            <p:nvPr/>
          </p:nvSpPr>
          <p:spPr>
            <a:xfrm>
              <a:off x="806567" y="2348101"/>
              <a:ext cx="1481695" cy="2963389"/>
            </a:xfrm>
            <a:prstGeom prst="moon">
              <a:avLst>
                <a:gd name="adj" fmla="val 3676"/>
              </a:avLst>
            </a:prstGeom>
            <a:solidFill>
              <a:srgbClr val="5F7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B89FF8B-470E-4C6F-AB2C-E2B864663787}"/>
                </a:ext>
              </a:extLst>
            </p:cNvPr>
            <p:cNvSpPr/>
            <p:nvPr/>
          </p:nvSpPr>
          <p:spPr>
            <a:xfrm>
              <a:off x="1003922" y="2424662"/>
              <a:ext cx="2819039" cy="28190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사각형: 둥근 모서리 5">
              <a:extLst>
                <a:ext uri="{FF2B5EF4-FFF2-40B4-BE49-F238E27FC236}">
                  <a16:creationId xmlns:a16="http://schemas.microsoft.com/office/drawing/2014/main" id="{EDF6D258-D23C-40EE-91F0-E035A523186C}"/>
                </a:ext>
              </a:extLst>
            </p:cNvPr>
            <p:cNvSpPr/>
            <p:nvPr/>
          </p:nvSpPr>
          <p:spPr>
            <a:xfrm>
              <a:off x="1786680" y="2211448"/>
              <a:ext cx="1253521" cy="387605"/>
            </a:xfrm>
            <a:prstGeom prst="roundRect">
              <a:avLst>
                <a:gd name="adj" fmla="val 50000"/>
              </a:avLst>
            </a:prstGeom>
            <a:solidFill>
              <a:srgbClr val="5F7BF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DATA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ACCCF3-7176-4798-BC46-EC2107F8673E}"/>
                </a:ext>
              </a:extLst>
            </p:cNvPr>
            <p:cNvSpPr txBox="1"/>
            <p:nvPr/>
          </p:nvSpPr>
          <p:spPr>
            <a:xfrm>
              <a:off x="1161314" y="3413545"/>
              <a:ext cx="2567032" cy="9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Financial Statements</a:t>
              </a: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&amp;</a:t>
              </a: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Bankruptcy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75C57BDC-910B-4D0B-9230-4000DED558F6}"/>
              </a:ext>
            </a:extLst>
          </p:cNvPr>
          <p:cNvSpPr/>
          <p:nvPr/>
        </p:nvSpPr>
        <p:spPr>
          <a:xfrm>
            <a:off x="6038797" y="1846854"/>
            <a:ext cx="294374" cy="294374"/>
          </a:xfrm>
          <a:prstGeom prst="ellipse">
            <a:avLst/>
          </a:prstGeom>
          <a:solidFill>
            <a:srgbClr val="8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2BE2E91-9E40-477D-9B19-70F1A80E13E0}"/>
              </a:ext>
            </a:extLst>
          </p:cNvPr>
          <p:cNvSpPr/>
          <p:nvPr/>
        </p:nvSpPr>
        <p:spPr>
          <a:xfrm>
            <a:off x="6038797" y="3784684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94CCF0E-81A9-45D7-A7F3-E695F5736E76}"/>
              </a:ext>
            </a:extLst>
          </p:cNvPr>
          <p:cNvSpPr/>
          <p:nvPr/>
        </p:nvSpPr>
        <p:spPr>
          <a:xfrm>
            <a:off x="6038797" y="5404357"/>
            <a:ext cx="294374" cy="294374"/>
          </a:xfrm>
          <a:prstGeom prst="ellipse">
            <a:avLst/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A7D8FBC-8D1E-44D8-A463-12ACC467F260}"/>
              </a:ext>
            </a:extLst>
          </p:cNvPr>
          <p:cNvSpPr/>
          <p:nvPr/>
        </p:nvSpPr>
        <p:spPr>
          <a:xfrm>
            <a:off x="6574125" y="1237177"/>
            <a:ext cx="4709265" cy="153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개수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(Observations):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9792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개수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65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Class: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(1) /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정상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(0)    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파산기업 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515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정상기업 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9277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861C20C-B161-411A-A3F2-2BE570EE2902}"/>
              </a:ext>
            </a:extLst>
          </p:cNvPr>
          <p:cNvSpPr/>
          <p:nvPr/>
        </p:nvSpPr>
        <p:spPr>
          <a:xfrm>
            <a:off x="6574125" y="3077168"/>
            <a:ext cx="4709265" cy="153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X1 net profit / total assets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X2 total liabilities / total assets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등과 같이 재무상태표의 내용을 조합한 수치들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B241046-0F6D-4D2E-9EF6-69FB59F28713}"/>
              </a:ext>
            </a:extLst>
          </p:cNvPr>
          <p:cNvSpPr/>
          <p:nvPr/>
        </p:nvSpPr>
        <p:spPr>
          <a:xfrm>
            <a:off x="6574125" y="4917159"/>
            <a:ext cx="4709265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변수들을 통해 기업의 파산여부 예측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기업의 파산여부에 어떠한 변수들이 중요한지 확인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7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58785" y="319116"/>
            <a:ext cx="5274430" cy="6016568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3D3AD-8E6A-4FB6-A756-D53510CF7FAF}"/>
              </a:ext>
            </a:extLst>
          </p:cNvPr>
          <p:cNvSpPr txBox="1"/>
          <p:nvPr/>
        </p:nvSpPr>
        <p:spPr>
          <a:xfrm>
            <a:off x="5158509" y="3244334"/>
            <a:ext cx="1874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997CEF"/>
                </a:solidFill>
                <a:latin typeface="a시네마B" panose="02020600000000000000" pitchFamily="18" charset="-127"/>
                <a:ea typeface="a시네마B" panose="02020600000000000000" pitchFamily="18" charset="-127"/>
              </a:rPr>
              <a:t>EDA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6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A1B66E76-396C-4982-8E5B-45927148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17" y="1939161"/>
            <a:ext cx="9060965" cy="29796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5A89E2-755D-4E29-9DCF-0591AD70602C}"/>
              </a:ext>
            </a:extLst>
          </p:cNvPr>
          <p:cNvSpPr txBox="1"/>
          <p:nvPr/>
        </p:nvSpPr>
        <p:spPr>
          <a:xfrm>
            <a:off x="7167419" y="5338618"/>
            <a:ext cx="441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20-1 ESC</a:t>
            </a:r>
            <a:r>
              <a:rPr lang="ko-KR" altLang="en-US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 </a:t>
            </a:r>
            <a:r>
              <a:rPr lang="en-US" altLang="ko-KR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FINAL PROJECT </a:t>
            </a:r>
            <a:r>
              <a:rPr lang="ko-KR" altLang="en-US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설명에서 발췌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7619B4A-1A9F-4E70-A90E-E048A12750C8}"/>
              </a:ext>
            </a:extLst>
          </p:cNvPr>
          <p:cNvSpPr/>
          <p:nvPr/>
        </p:nvSpPr>
        <p:spPr>
          <a:xfrm>
            <a:off x="1511651" y="2909455"/>
            <a:ext cx="1665658" cy="650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5D5F5E-2F75-4924-9187-A17B39864397}"/>
              </a:ext>
            </a:extLst>
          </p:cNvPr>
          <p:cNvGrpSpPr/>
          <p:nvPr/>
        </p:nvGrpSpPr>
        <p:grpSpPr>
          <a:xfrm>
            <a:off x="6625796" y="1244572"/>
            <a:ext cx="4602301" cy="5578440"/>
            <a:chOff x="696050" y="1345762"/>
            <a:chExt cx="4602301" cy="5578440"/>
          </a:xfrm>
        </p:grpSpPr>
        <p:pic>
          <p:nvPicPr>
            <p:cNvPr id="4" name="그림 3" descr="개체이(가) 표시된 사진&#10;&#10;자동 생성된 설명">
              <a:extLst>
                <a:ext uri="{FF2B5EF4-FFF2-40B4-BE49-F238E27FC236}">
                  <a16:creationId xmlns:a16="http://schemas.microsoft.com/office/drawing/2014/main" id="{2DE28250-2A46-4BB0-82FD-85F04F408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67" y="1345762"/>
              <a:ext cx="2756360" cy="5975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E778AE-A5F5-42B9-BA46-DFB168CB658B}"/>
                </a:ext>
              </a:extLst>
            </p:cNvPr>
            <p:cNvSpPr txBox="1"/>
            <p:nvPr/>
          </p:nvSpPr>
          <p:spPr>
            <a:xfrm>
              <a:off x="696050" y="2030555"/>
              <a:ext cx="1483732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Shape: (6855, 65)</a:t>
              </a:r>
            </a:p>
            <a:p>
              <a:r>
                <a:rPr lang="en-US" altLang="ko-KR" sz="1200" dirty="0"/>
                <a:t>Attr1        0</a:t>
              </a:r>
            </a:p>
            <a:p>
              <a:r>
                <a:rPr lang="en-US" altLang="ko-KR" sz="1200" dirty="0"/>
                <a:t>Attr2        0</a:t>
              </a:r>
            </a:p>
            <a:p>
              <a:r>
                <a:rPr lang="en-US" altLang="ko-KR" sz="1200" dirty="0"/>
                <a:t>Attr3        0</a:t>
              </a:r>
            </a:p>
            <a:p>
              <a:r>
                <a:rPr lang="en-US" altLang="ko-KR" sz="1200" dirty="0"/>
                <a:t>Attr4       28</a:t>
              </a:r>
            </a:p>
            <a:p>
              <a:r>
                <a:rPr lang="en-US" altLang="ko-KR" sz="1200" dirty="0"/>
                <a:t>Attr5       15</a:t>
              </a:r>
            </a:p>
            <a:p>
              <a:r>
                <a:rPr lang="en-US" altLang="ko-KR" sz="1200" dirty="0"/>
                <a:t>Attr6        0</a:t>
              </a:r>
            </a:p>
            <a:p>
              <a:r>
                <a:rPr lang="en-US" altLang="ko-KR" sz="1200" dirty="0"/>
                <a:t>Attr7        0</a:t>
              </a:r>
            </a:p>
            <a:p>
              <a:r>
                <a:rPr lang="en-US" altLang="ko-KR" sz="1200" dirty="0"/>
                <a:t>Attr8       15</a:t>
              </a:r>
            </a:p>
            <a:p>
              <a:r>
                <a:rPr lang="en-US" altLang="ko-KR" sz="1200" dirty="0"/>
                <a:t>Attr9        0</a:t>
              </a:r>
            </a:p>
            <a:p>
              <a:r>
                <a:rPr lang="en-US" altLang="ko-KR" sz="1200" dirty="0"/>
                <a:t>Attr10       0</a:t>
              </a:r>
            </a:p>
            <a:p>
              <a:r>
                <a:rPr lang="en-US" altLang="ko-KR" sz="1200" dirty="0"/>
                <a:t>Attr11       0</a:t>
              </a:r>
            </a:p>
            <a:p>
              <a:r>
                <a:rPr lang="en-US" altLang="ko-KR" sz="1200" dirty="0"/>
                <a:t>Attr12      28</a:t>
              </a:r>
            </a:p>
            <a:p>
              <a:r>
                <a:rPr lang="en-US" altLang="ko-KR" sz="1200" dirty="0"/>
                <a:t>Attr13      14</a:t>
              </a:r>
            </a:p>
            <a:p>
              <a:r>
                <a:rPr lang="en-US" altLang="ko-KR" sz="1200" dirty="0"/>
                <a:t>Attr14       0</a:t>
              </a:r>
            </a:p>
            <a:p>
              <a:r>
                <a:rPr lang="en-US" altLang="ko-KR" sz="1200" dirty="0"/>
                <a:t>Attr15       5</a:t>
              </a:r>
            </a:p>
            <a:p>
              <a:r>
                <a:rPr lang="en-US" altLang="ko-KR" sz="1200" dirty="0"/>
                <a:t>Attr16      15</a:t>
              </a:r>
            </a:p>
            <a:p>
              <a:r>
                <a:rPr lang="en-US" altLang="ko-KR" sz="1200" dirty="0"/>
                <a:t>Attr17      15</a:t>
              </a:r>
            </a:p>
            <a:p>
              <a:r>
                <a:rPr lang="en-US" altLang="ko-KR" sz="1200" dirty="0"/>
                <a:t>Attr18       0</a:t>
              </a:r>
            </a:p>
            <a:p>
              <a:r>
                <a:rPr lang="en-US" altLang="ko-KR" sz="1200" dirty="0"/>
                <a:t>Attr19      14</a:t>
              </a:r>
            </a:p>
            <a:p>
              <a:r>
                <a:rPr lang="en-US" altLang="ko-KR" sz="1200" dirty="0"/>
                <a:t>Attr20      14</a:t>
              </a:r>
            </a:p>
            <a:p>
              <a:r>
                <a:rPr lang="en-US" altLang="ko-KR" sz="1200" dirty="0"/>
                <a:t>Attr21     112</a:t>
              </a:r>
            </a:p>
            <a:p>
              <a:r>
                <a:rPr lang="en-US" altLang="ko-KR" sz="1200" dirty="0"/>
                <a:t>Attr22       0</a:t>
              </a:r>
            </a:p>
            <a:p>
              <a:r>
                <a:rPr lang="en-US" altLang="ko-KR" sz="1200" dirty="0"/>
                <a:t>Attr23      14</a:t>
              </a:r>
            </a:p>
            <a:p>
              <a:r>
                <a:rPr lang="en-US" altLang="ko-KR" sz="1200" dirty="0"/>
                <a:t>Attr24     149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09E287-E4AA-42B2-B766-79AA4F599FE8}"/>
                </a:ext>
              </a:extLst>
            </p:cNvPr>
            <p:cNvSpPr txBox="1"/>
            <p:nvPr/>
          </p:nvSpPr>
          <p:spPr>
            <a:xfrm>
              <a:off x="2373746" y="2030555"/>
              <a:ext cx="1483732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Attr25       0</a:t>
              </a:r>
            </a:p>
            <a:p>
              <a:r>
                <a:rPr lang="en-US" altLang="ko-KR" sz="1200" dirty="0"/>
                <a:t>Attr26      15</a:t>
              </a:r>
            </a:p>
            <a:p>
              <a:r>
                <a:rPr lang="en-US" altLang="ko-KR" sz="1200" dirty="0"/>
                <a:t>Attr27     462</a:t>
              </a:r>
            </a:p>
            <a:p>
              <a:r>
                <a:rPr lang="en-US" altLang="ko-KR" sz="1200" dirty="0"/>
                <a:t>Attr28     162</a:t>
              </a:r>
            </a:p>
            <a:p>
              <a:r>
                <a:rPr lang="en-US" altLang="ko-KR" sz="1200" dirty="0"/>
                <a:t>Attr29       0</a:t>
              </a:r>
            </a:p>
            <a:p>
              <a:r>
                <a:rPr lang="en-US" altLang="ko-KR" sz="1200" dirty="0"/>
                <a:t>Attr30      14</a:t>
              </a:r>
            </a:p>
            <a:p>
              <a:r>
                <a:rPr lang="en-US" altLang="ko-KR" sz="1200" dirty="0"/>
                <a:t>Attr31      14</a:t>
              </a:r>
            </a:p>
            <a:p>
              <a:r>
                <a:rPr lang="en-US" altLang="ko-KR" sz="1200" dirty="0"/>
                <a:t>Attr32      72</a:t>
              </a:r>
            </a:p>
            <a:p>
              <a:r>
                <a:rPr lang="en-US" altLang="ko-KR" sz="1200" dirty="0"/>
                <a:t>Attr33      28</a:t>
              </a:r>
            </a:p>
            <a:p>
              <a:r>
                <a:rPr lang="en-US" altLang="ko-KR" sz="1200" dirty="0"/>
                <a:t>Attr34      15</a:t>
              </a:r>
            </a:p>
            <a:p>
              <a:r>
                <a:rPr lang="en-US" altLang="ko-KR" sz="1200" dirty="0"/>
                <a:t>Attr35       0</a:t>
              </a:r>
            </a:p>
            <a:p>
              <a:r>
                <a:rPr lang="en-US" altLang="ko-KR" sz="1200" dirty="0"/>
                <a:t>Attr36       0</a:t>
              </a:r>
            </a:p>
            <a:p>
              <a:r>
                <a:rPr lang="en-US" altLang="ko-KR" sz="1200" dirty="0"/>
                <a:t>Attr37    3100</a:t>
              </a:r>
            </a:p>
            <a:p>
              <a:r>
                <a:rPr lang="en-US" altLang="ko-KR" sz="1200" dirty="0"/>
                <a:t>Attr38       0</a:t>
              </a:r>
            </a:p>
            <a:p>
              <a:r>
                <a:rPr lang="en-US" altLang="ko-KR" sz="1200" dirty="0"/>
                <a:t>Attr39      14</a:t>
              </a:r>
            </a:p>
            <a:p>
              <a:r>
                <a:rPr lang="en-US" altLang="ko-KR" sz="1200" dirty="0"/>
                <a:t>Attr40      28</a:t>
              </a:r>
            </a:p>
            <a:p>
              <a:r>
                <a:rPr lang="en-US" altLang="ko-KR" sz="1200" dirty="0"/>
                <a:t>Attr41     142</a:t>
              </a:r>
            </a:p>
            <a:p>
              <a:r>
                <a:rPr lang="en-US" altLang="ko-KR" sz="1200" dirty="0"/>
                <a:t>Attr42      14</a:t>
              </a:r>
            </a:p>
            <a:p>
              <a:r>
                <a:rPr lang="en-US" altLang="ko-KR" sz="1200" dirty="0"/>
                <a:t>Attr43      14</a:t>
              </a:r>
            </a:p>
            <a:p>
              <a:r>
                <a:rPr lang="en-US" altLang="ko-KR" sz="1200" dirty="0"/>
                <a:t>Attr44      14</a:t>
              </a:r>
            </a:p>
            <a:p>
              <a:r>
                <a:rPr lang="en-US" altLang="ko-KR" sz="1200" dirty="0"/>
                <a:t>Attr45     418</a:t>
              </a:r>
            </a:p>
            <a:p>
              <a:r>
                <a:rPr lang="en-US" altLang="ko-KR" sz="1200" dirty="0"/>
                <a:t>Attr46      28</a:t>
              </a:r>
            </a:p>
            <a:p>
              <a:r>
                <a:rPr lang="en-US" altLang="ko-KR" sz="1200" dirty="0"/>
                <a:t>Attr47      57</a:t>
              </a:r>
            </a:p>
            <a:p>
              <a:r>
                <a:rPr lang="en-US" altLang="ko-KR" sz="1200" dirty="0"/>
                <a:t>Attr48       0</a:t>
              </a:r>
            </a:p>
            <a:p>
              <a:r>
                <a:rPr lang="en-US" altLang="ko-KR" sz="1200" dirty="0"/>
                <a:t>Attr49      14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1FC847-6C5C-4A20-8CC7-59F6D8D37254}"/>
                </a:ext>
              </a:extLst>
            </p:cNvPr>
            <p:cNvSpPr txBox="1"/>
            <p:nvPr/>
          </p:nvSpPr>
          <p:spPr>
            <a:xfrm>
              <a:off x="3814619" y="2030555"/>
              <a:ext cx="1483732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Attr50      15</a:t>
              </a:r>
            </a:p>
            <a:p>
              <a:r>
                <a:rPr lang="en-US" altLang="ko-KR" sz="1200" dirty="0"/>
                <a:t>Attr51       0</a:t>
              </a:r>
            </a:p>
            <a:p>
              <a:r>
                <a:rPr lang="en-US" altLang="ko-KR" sz="1200" dirty="0"/>
                <a:t>Attr52      60</a:t>
              </a:r>
            </a:p>
            <a:p>
              <a:r>
                <a:rPr lang="en-US" altLang="ko-KR" sz="1200" dirty="0"/>
                <a:t>Attr53     162</a:t>
              </a:r>
            </a:p>
            <a:p>
              <a:r>
                <a:rPr lang="en-US" altLang="ko-KR" sz="1200" dirty="0"/>
                <a:t>Attr54     162</a:t>
              </a:r>
            </a:p>
            <a:p>
              <a:r>
                <a:rPr lang="en-US" altLang="ko-KR" sz="1200" dirty="0"/>
                <a:t>Attr55       0</a:t>
              </a:r>
            </a:p>
            <a:p>
              <a:r>
                <a:rPr lang="en-US" altLang="ko-KR" sz="1200" dirty="0"/>
                <a:t>Attr56      14</a:t>
              </a:r>
            </a:p>
            <a:p>
              <a:r>
                <a:rPr lang="en-US" altLang="ko-KR" sz="1200" dirty="0"/>
                <a:t>Attr57       1</a:t>
              </a:r>
            </a:p>
            <a:p>
              <a:r>
                <a:rPr lang="en-US" altLang="ko-KR" sz="1200" dirty="0"/>
                <a:t>Attr58      10</a:t>
              </a:r>
            </a:p>
            <a:p>
              <a:r>
                <a:rPr lang="en-US" altLang="ko-KR" sz="1200" dirty="0"/>
                <a:t>Attr59       1</a:t>
              </a:r>
            </a:p>
            <a:p>
              <a:r>
                <a:rPr lang="en-US" altLang="ko-KR" sz="1200" dirty="0"/>
                <a:t>Attr60     420</a:t>
              </a:r>
            </a:p>
            <a:p>
              <a:r>
                <a:rPr lang="en-US" altLang="ko-KR" sz="1200" dirty="0"/>
                <a:t>Attr61      20</a:t>
              </a:r>
            </a:p>
            <a:p>
              <a:r>
                <a:rPr lang="en-US" altLang="ko-KR" sz="1200" dirty="0"/>
                <a:t>Attr62      14</a:t>
              </a:r>
            </a:p>
            <a:p>
              <a:r>
                <a:rPr lang="en-US" altLang="ko-KR" sz="1200" dirty="0"/>
                <a:t>Attr63      28</a:t>
              </a:r>
            </a:p>
            <a:p>
              <a:r>
                <a:rPr lang="en-US" altLang="ko-KR" sz="1200" dirty="0"/>
                <a:t>Attr64     162</a:t>
              </a:r>
            </a:p>
            <a:p>
              <a:r>
                <a:rPr lang="en-US" altLang="ko-KR" sz="1200" dirty="0"/>
                <a:t>class        0</a:t>
              </a:r>
            </a:p>
            <a:p>
              <a:r>
                <a:rPr lang="en-US" altLang="ko-KR" sz="1200" dirty="0" err="1"/>
                <a:t>dtype</a:t>
              </a:r>
              <a:r>
                <a:rPr lang="en-US" altLang="ko-KR" sz="1200" dirty="0"/>
                <a:t>: int64</a:t>
              </a:r>
              <a:endParaRPr lang="ko-KR" altLang="en-US" sz="1200" dirty="0"/>
            </a:p>
          </p:txBody>
        </p:sp>
      </p:grpSp>
      <p:pic>
        <p:nvPicPr>
          <p:cNvPr id="12" name="그림 11" descr="방, 시계이(가) 표시된 사진&#10;&#10;자동 생성된 설명">
            <a:extLst>
              <a:ext uri="{FF2B5EF4-FFF2-40B4-BE49-F238E27FC236}">
                <a16:creationId xmlns:a16="http://schemas.microsoft.com/office/drawing/2014/main" id="{5087CB60-C596-41DA-85EF-B12F342B1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1" y="1516932"/>
            <a:ext cx="5019125" cy="4893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6C5BD6-638B-4A5D-AACD-EBAE8B058D0D}"/>
              </a:ext>
            </a:extLst>
          </p:cNvPr>
          <p:cNvSpPr txBox="1"/>
          <p:nvPr/>
        </p:nvSpPr>
        <p:spPr>
          <a:xfrm rot="21001119">
            <a:off x="4245435" y="23463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3EE35F-D469-45CE-84A5-70602DDFCE16}"/>
              </a:ext>
            </a:extLst>
          </p:cNvPr>
          <p:cNvSpPr txBox="1"/>
          <p:nvPr/>
        </p:nvSpPr>
        <p:spPr>
          <a:xfrm rot="20497869">
            <a:off x="4008583" y="33605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0A887-9E55-4843-A2CC-9A2AF90576E7}"/>
              </a:ext>
            </a:extLst>
          </p:cNvPr>
          <p:cNvSpPr txBox="1"/>
          <p:nvPr/>
        </p:nvSpPr>
        <p:spPr>
          <a:xfrm rot="18733320">
            <a:off x="3680618" y="5097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02BBA-2984-487E-BDBC-2CD27DEC166B}"/>
              </a:ext>
            </a:extLst>
          </p:cNvPr>
          <p:cNvSpPr txBox="1"/>
          <p:nvPr/>
        </p:nvSpPr>
        <p:spPr>
          <a:xfrm rot="18188612">
            <a:off x="4096093" y="5910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36319533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1195</Words>
  <Application>Microsoft Office PowerPoint</Application>
  <PresentationFormat>와이드스크린</PresentationFormat>
  <Paragraphs>377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a세고딕</vt:lpstr>
      <vt:lpstr>a시나리오</vt:lpstr>
      <vt:lpstr>a시네마B</vt:lpstr>
      <vt:lpstr>a타이틀고딕1</vt:lpstr>
      <vt:lpstr>a타이틀고딕2</vt:lpstr>
      <vt:lpstr>나눔스퀘어</vt:lpstr>
      <vt:lpstr>나눔스퀘어 Bold</vt:lpstr>
      <vt:lpstr>맑은 고딕</vt:lpstr>
      <vt:lpstr>Abadi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상준 엄</cp:lastModifiedBy>
  <cp:revision>225</cp:revision>
  <dcterms:created xsi:type="dcterms:W3CDTF">2020-05-14T03:14:44Z</dcterms:created>
  <dcterms:modified xsi:type="dcterms:W3CDTF">2020-05-27T13:36:07Z</dcterms:modified>
</cp:coreProperties>
</file>