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8" r:id="rId3"/>
    <p:sldId id="260" r:id="rId4"/>
    <p:sldId id="287" r:id="rId5"/>
    <p:sldId id="293" r:id="rId6"/>
    <p:sldId id="291" r:id="rId7"/>
    <p:sldId id="289" r:id="rId8"/>
    <p:sldId id="294" r:id="rId9"/>
    <p:sldId id="295" r:id="rId10"/>
    <p:sldId id="301" r:id="rId11"/>
    <p:sldId id="296" r:id="rId12"/>
    <p:sldId id="297" r:id="rId13"/>
    <p:sldId id="303" r:id="rId14"/>
    <p:sldId id="304" r:id="rId15"/>
    <p:sldId id="305" r:id="rId16"/>
    <p:sldId id="306" r:id="rId17"/>
    <p:sldId id="310" r:id="rId18"/>
    <p:sldId id="312" r:id="rId19"/>
    <p:sldId id="313" r:id="rId20"/>
    <p:sldId id="300" r:id="rId21"/>
    <p:sldId id="315" r:id="rId22"/>
    <p:sldId id="302" r:id="rId23"/>
    <p:sldId id="316" r:id="rId24"/>
    <p:sldId id="31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j" initials="p" lastIdx="1" clrIdx="0">
    <p:extLst>
      <p:ext uri="{19B8F6BF-5375-455C-9EA6-DF929625EA0E}">
        <p15:presenceInfo xmlns:p15="http://schemas.microsoft.com/office/powerpoint/2012/main" userId="ps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59975" autoAdjust="0"/>
  </p:normalViewPr>
  <p:slideViewPr>
    <p:cSldViewPr snapToGrid="0">
      <p:cViewPr varScale="1">
        <p:scale>
          <a:sx n="48" d="100"/>
          <a:sy n="48" d="100"/>
        </p:scale>
        <p:origin x="17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2F7B-8D0F-4D23-B376-92D6C06139D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5982-56F1-4361-A9D1-B2E57AFA8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7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28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en-US" altLang="ko-KR" dirty="0"/>
              <a:t>- BABIP</a:t>
            </a:r>
            <a:r>
              <a:rPr lang="ko-KR" altLang="en-US" dirty="0"/>
              <a:t> 이론을 기반으로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표에서 볼 수 있듯</a:t>
            </a:r>
            <a:r>
              <a:rPr lang="en-US" altLang="ko-KR" dirty="0"/>
              <a:t>, </a:t>
            </a:r>
            <a:r>
              <a:rPr lang="ko-KR" altLang="en-US" dirty="0"/>
              <a:t>통산 </a:t>
            </a:r>
            <a:r>
              <a:rPr lang="en-US" altLang="ko-KR" dirty="0"/>
              <a:t>BABIP</a:t>
            </a:r>
            <a:r>
              <a:rPr lang="ko-KR" altLang="en-US" dirty="0"/>
              <a:t>보다 높은 </a:t>
            </a:r>
            <a:r>
              <a:rPr lang="en-US" altLang="ko-KR" dirty="0"/>
              <a:t>BABIP</a:t>
            </a:r>
            <a:r>
              <a:rPr lang="ko-KR" altLang="en-US" dirty="0"/>
              <a:t>를 기록하면서 좋은 성적을 낸 선수는 다음 시즌 성적이 떨어지는 경향이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선수의 </a:t>
            </a:r>
            <a:r>
              <a:rPr lang="en-US" altLang="ko-KR" dirty="0"/>
              <a:t>BABIP</a:t>
            </a:r>
            <a:r>
              <a:rPr lang="ko-KR" altLang="en-US" dirty="0"/>
              <a:t>는 통산 </a:t>
            </a:r>
            <a:r>
              <a:rPr lang="en-US" altLang="ko-KR" dirty="0"/>
              <a:t>BABIP</a:t>
            </a:r>
            <a:r>
              <a:rPr lang="ko-KR" altLang="en-US" dirty="0"/>
              <a:t>로 </a:t>
            </a:r>
            <a:r>
              <a:rPr lang="ko-KR" altLang="en-US" dirty="0" err="1"/>
              <a:t>회귀될</a:t>
            </a:r>
            <a:r>
              <a:rPr lang="ko-KR" altLang="en-US" dirty="0"/>
              <a:t> 것이다</a:t>
            </a:r>
            <a:r>
              <a:rPr lang="en-US" altLang="ko-KR" dirty="0"/>
              <a:t>!</a:t>
            </a:r>
            <a:r>
              <a:rPr lang="ko-KR" altLang="en-US" dirty="0"/>
              <a:t>라는 가정으로 시작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위 식에서 미지수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이후 인플레이 </a:t>
            </a:r>
            <a:r>
              <a:rPr lang="ko-KR" altLang="en-US" dirty="0" err="1"/>
              <a:t>안타수</a:t>
            </a:r>
            <a:r>
              <a:rPr lang="en-US" altLang="ko-KR" dirty="0"/>
              <a:t>(</a:t>
            </a:r>
            <a:r>
              <a:rPr lang="ko-KR" altLang="en-US" dirty="0" err="1"/>
              <a:t>피안타수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우리한테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이후 자료가 없기 때문에 이 값을 </a:t>
            </a:r>
            <a:r>
              <a:rPr lang="ko-KR" altLang="en-US" dirty="0" err="1"/>
              <a:t>예측해주어야한다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선수의 기록이 통산 </a:t>
            </a:r>
            <a:r>
              <a:rPr lang="en-US" altLang="ko-KR" dirty="0"/>
              <a:t>BABIP</a:t>
            </a:r>
            <a:r>
              <a:rPr lang="ko-KR" altLang="en-US" dirty="0"/>
              <a:t>를 따른다는 가정으로 만들어진 방정식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페이스북에서</a:t>
            </a:r>
            <a:r>
              <a:rPr lang="ko-KR" altLang="en-US" dirty="0"/>
              <a:t> 만든 시계열 예측 라이브러리인 </a:t>
            </a:r>
            <a:r>
              <a:rPr lang="en-US" altLang="ko-KR" dirty="0"/>
              <a:t>prophet</a:t>
            </a:r>
            <a:r>
              <a:rPr lang="ko-KR" altLang="en-US" dirty="0"/>
              <a:t>을 이용해서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이후 경기당 타석을 예측하였다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경기수 </a:t>
            </a:r>
            <a:r>
              <a:rPr lang="en-US" altLang="ko-KR" dirty="0"/>
              <a:t>* </a:t>
            </a:r>
            <a:r>
              <a:rPr lang="ko-KR" altLang="en-US" dirty="0"/>
              <a:t>경기당 타석 수 를 해서 </a:t>
            </a:r>
            <a:r>
              <a:rPr lang="ko-KR" altLang="en-US" dirty="0" err="1"/>
              <a:t>타석수를</a:t>
            </a:r>
            <a:r>
              <a:rPr lang="ko-KR" altLang="en-US" dirty="0"/>
              <a:t> 구했다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Prophet: </a:t>
            </a:r>
            <a:r>
              <a:rPr lang="ko-KR" altLang="en-US" dirty="0"/>
              <a:t>예언자 </a:t>
            </a:r>
            <a:r>
              <a:rPr lang="en-US" altLang="ko-KR" dirty="0"/>
              <a:t>-&gt; </a:t>
            </a:r>
            <a:r>
              <a:rPr lang="ko-KR" altLang="en-US" dirty="0"/>
              <a:t>뭔가 이름 </a:t>
            </a:r>
            <a:r>
              <a:rPr lang="ko-KR" altLang="en-US" dirty="0" err="1"/>
              <a:t>귀여원</a:t>
            </a:r>
            <a:r>
              <a:rPr lang="ko-KR" altLang="en-US" dirty="0"/>
              <a:t> 것 같아서 같이 설명하면 좋을 것 같아요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크롤링한 경기 일정 데이터를 기반</a:t>
            </a:r>
            <a:r>
              <a:rPr lang="en-US" altLang="ko-KR" dirty="0"/>
              <a:t>”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각 경기당 특정 선수가 가지는 </a:t>
            </a:r>
            <a:r>
              <a:rPr lang="en-US" altLang="ko-KR" dirty="0"/>
              <a:t>PA</a:t>
            </a:r>
            <a:r>
              <a:rPr lang="ko-KR" altLang="en-US" dirty="0"/>
              <a:t>를 예측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58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Fbprophet</a:t>
            </a:r>
            <a:r>
              <a:rPr lang="en-US" altLang="ko-KR" dirty="0"/>
              <a:t> </a:t>
            </a:r>
            <a:r>
              <a:rPr lang="ko-KR" altLang="en-US" dirty="0" err="1"/>
              <a:t>작동원리입니다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67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좌측이 타자 우측이 투수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월별 지표</a:t>
            </a:r>
            <a:r>
              <a:rPr lang="en-US" altLang="ko-KR" dirty="0"/>
              <a:t>(</a:t>
            </a:r>
            <a:r>
              <a:rPr lang="ko-KR" altLang="en-US" dirty="0"/>
              <a:t>이 선수는 </a:t>
            </a:r>
            <a:r>
              <a:rPr lang="en-US" altLang="ko-KR" dirty="0"/>
              <a:t>7</a:t>
            </a:r>
            <a:r>
              <a:rPr lang="ko-KR" altLang="en-US" dirty="0"/>
              <a:t>월에 더 </a:t>
            </a:r>
            <a:r>
              <a:rPr lang="ko-KR" altLang="en-US" dirty="0" err="1"/>
              <a:t>잘하더라와</a:t>
            </a:r>
            <a:r>
              <a:rPr lang="ko-KR" altLang="en-US" dirty="0"/>
              <a:t> 같은</a:t>
            </a:r>
            <a:r>
              <a:rPr lang="en-US" altLang="ko-KR" dirty="0"/>
              <a:t>)</a:t>
            </a:r>
            <a:r>
              <a:rPr lang="ko-KR" altLang="en-US" dirty="0"/>
              <a:t>을 변수로 사용하기 위해 월별로 나누어 인플레이 타수를 계산해주었다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타수를 구하는 것이기 때문에 반올림해서 정수화 시켜주고 </a:t>
            </a:r>
            <a:r>
              <a:rPr lang="en-US" altLang="ko-KR" dirty="0" err="1"/>
              <a:t>na</a:t>
            </a:r>
            <a:r>
              <a:rPr lang="ko-KR" altLang="en-US" dirty="0"/>
              <a:t>값과 음수는</a:t>
            </a:r>
            <a:r>
              <a:rPr lang="en-US" altLang="ko-KR" dirty="0"/>
              <a:t> 0 </a:t>
            </a:r>
            <a:r>
              <a:rPr lang="ko-KR" altLang="en-US" dirty="0"/>
              <a:t>으로 바꿔주었다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06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HI(</a:t>
            </a:r>
            <a:r>
              <a:rPr lang="ko-KR" altLang="en-US" sz="1200" dirty="0"/>
              <a:t>안타</a:t>
            </a:r>
            <a:r>
              <a:rPr lang="en-US" altLang="ko-KR" sz="1200" dirty="0"/>
              <a:t>)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우리가 구한 인플레이 </a:t>
            </a:r>
            <a:r>
              <a:rPr lang="en-US" altLang="ko-KR" sz="1200" dirty="0"/>
              <a:t>hit</a:t>
            </a:r>
            <a:r>
              <a:rPr lang="ko-KR" altLang="en-US" sz="1200" dirty="0"/>
              <a:t>이 </a:t>
            </a:r>
            <a:r>
              <a:rPr lang="en-US" altLang="ko-KR" sz="1200" dirty="0"/>
              <a:t>“hit-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” </a:t>
            </a:r>
            <a:r>
              <a:rPr lang="ko-KR" altLang="en-US" sz="1200" dirty="0"/>
              <a:t>이기 때문에 인플레이</a:t>
            </a:r>
            <a:r>
              <a:rPr lang="en-US" altLang="ko-KR" sz="1200" dirty="0"/>
              <a:t>hit/(1-hr_rate) </a:t>
            </a:r>
            <a:r>
              <a:rPr lang="ko-KR" altLang="en-US" sz="1200" dirty="0"/>
              <a:t>로 구함</a:t>
            </a:r>
            <a:endParaRPr lang="en-US" altLang="ko-KR" sz="1200" dirty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H2, H3, HR</a:t>
            </a:r>
            <a:r>
              <a:rPr lang="ko-KR" altLang="en-US" sz="1200" dirty="0"/>
              <a:t>은 </a:t>
            </a:r>
            <a:r>
              <a:rPr lang="en-US" altLang="ko-KR" sz="1200" dirty="0"/>
              <a:t>HIT </a:t>
            </a:r>
            <a:r>
              <a:rPr lang="ko-KR" altLang="en-US" sz="1200" dirty="0"/>
              <a:t>과의 비율로 구함</a:t>
            </a:r>
            <a:r>
              <a:rPr lang="en-US" altLang="ko-KR" sz="1200" dirty="0"/>
              <a:t>. 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/>
              <a:t>나머지 비율은 </a:t>
            </a:r>
            <a:r>
              <a:rPr lang="en-US" altLang="ko-KR" sz="1200" dirty="0"/>
              <a:t>PA</a:t>
            </a:r>
            <a:r>
              <a:rPr lang="ko-KR" altLang="en-US" sz="1200" dirty="0"/>
              <a:t>와의 비율로 구함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타자 예측 </a:t>
            </a:r>
            <a:r>
              <a:rPr lang="en-US" altLang="ko-KR" dirty="0"/>
              <a:t>table.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대회 주최측에서 제공한 자를 통해 만든 비율지표와 저희 조가 새로 추가한 파생변수들을 계산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우리가 예측하고자 하는 것은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7,8,9,10</a:t>
            </a:r>
            <a:r>
              <a:rPr lang="ko-KR" altLang="en-US" dirty="0"/>
              <a:t>월의 자료</a:t>
            </a:r>
            <a:r>
              <a:rPr lang="en-US" altLang="ko-KR" dirty="0"/>
              <a:t>. (7</a:t>
            </a:r>
            <a:r>
              <a:rPr lang="ko-KR" altLang="en-US" dirty="0"/>
              <a:t>월은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일부터</a:t>
            </a:r>
            <a:r>
              <a:rPr lang="en-US" altLang="ko-KR" dirty="0"/>
              <a:t>) =&gt; </a:t>
            </a:r>
            <a:r>
              <a:rPr lang="ko-KR" altLang="en-US" dirty="0"/>
              <a:t>그래서 한 선수당 </a:t>
            </a:r>
            <a:r>
              <a:rPr lang="en-US" altLang="ko-KR" dirty="0"/>
              <a:t>4</a:t>
            </a:r>
            <a:r>
              <a:rPr lang="ko-KR" altLang="en-US" dirty="0" err="1"/>
              <a:t>줄씩임니다</a:t>
            </a:r>
            <a:r>
              <a:rPr lang="en-US" altLang="ko-KR" dirty="0"/>
              <a:t>! </a:t>
            </a:r>
            <a:r>
              <a:rPr lang="ko-KR" altLang="en-US" dirty="0" err="1"/>
              <a:t>팀아이디랑</a:t>
            </a:r>
            <a:r>
              <a:rPr lang="ko-KR" altLang="en-US" dirty="0"/>
              <a:t> 선수 이름 </a:t>
            </a:r>
            <a:r>
              <a:rPr lang="ko-KR" altLang="en-US" dirty="0" err="1"/>
              <a:t>이런게</a:t>
            </a:r>
            <a:r>
              <a:rPr lang="ko-KR" altLang="en-US" dirty="0"/>
              <a:t> 뒤에 붙어 있어서 </a:t>
            </a:r>
            <a:r>
              <a:rPr lang="ko-KR" altLang="en-US" dirty="0" err="1"/>
              <a:t>안보인는</a:t>
            </a:r>
            <a:r>
              <a:rPr lang="ko-KR" altLang="en-US" dirty="0"/>
              <a:t> </a:t>
            </a:r>
            <a:r>
              <a:rPr lang="ko-KR" altLang="en-US" dirty="0" err="1"/>
              <a:t>것임니다아</a:t>
            </a:r>
            <a:r>
              <a:rPr lang="en-US" altLang="ko-KR" dirty="0"/>
              <a:t>,,</a:t>
            </a:r>
            <a:r>
              <a:rPr lang="ko-KR" altLang="en-US" dirty="0" err="1"/>
              <a:t>ㅎ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오른쪽에 빼놓은 사진은 </a:t>
            </a:r>
            <a:r>
              <a:rPr lang="en-US" altLang="ko-KR" dirty="0"/>
              <a:t>table </a:t>
            </a:r>
            <a:r>
              <a:rPr lang="ko-KR" altLang="en-US" dirty="0"/>
              <a:t>뒷부분인데 일단 사진이 너무 길어져서 앞부분만 넣었어요</a:t>
            </a:r>
            <a:r>
              <a:rPr lang="en-US" altLang="ko-KR" dirty="0"/>
              <a:t>! </a:t>
            </a:r>
            <a:r>
              <a:rPr lang="ko-KR" altLang="en-US" dirty="0"/>
              <a:t>경기 일정 반영해서 어떤 </a:t>
            </a:r>
            <a:r>
              <a:rPr lang="ko-KR" altLang="en-US" dirty="0" err="1"/>
              <a:t>팀이랑</a:t>
            </a:r>
            <a:r>
              <a:rPr lang="ko-KR" altLang="en-US" dirty="0"/>
              <a:t> </a:t>
            </a:r>
            <a:r>
              <a:rPr lang="ko-KR" altLang="en-US" dirty="0" err="1"/>
              <a:t>몇번</a:t>
            </a:r>
            <a:r>
              <a:rPr lang="ko-KR" altLang="en-US" dirty="0"/>
              <a:t> 경기하는지 그리고 그 중 </a:t>
            </a:r>
            <a:r>
              <a:rPr lang="ko-KR" altLang="en-US" dirty="0" err="1"/>
              <a:t>홈경기랑</a:t>
            </a:r>
            <a:r>
              <a:rPr lang="ko-KR" altLang="en-US" dirty="0"/>
              <a:t> 출장 경기 수 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390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위와 동일한 방식으로 </a:t>
            </a:r>
            <a:r>
              <a:rPr lang="ko-KR" altLang="en-US" dirty="0" err="1"/>
              <a:t>구했다아</a:t>
            </a:r>
            <a:r>
              <a:rPr lang="en-US" altLang="ko-KR" dirty="0"/>
              <a:t>. “</a:t>
            </a:r>
            <a:r>
              <a:rPr lang="ko-KR" altLang="en-US" dirty="0"/>
              <a:t>투수</a:t>
            </a:r>
            <a:r>
              <a:rPr lang="en-US" altLang="ko-KR" dirty="0"/>
              <a:t>”</a:t>
            </a:r>
            <a:r>
              <a:rPr lang="ko-KR" altLang="en-US" dirty="0"/>
              <a:t> 예측 테이블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99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Light </a:t>
            </a:r>
            <a:r>
              <a:rPr lang="en-US" altLang="ko-KR" dirty="0" err="1"/>
              <a:t>gbm</a:t>
            </a:r>
            <a:r>
              <a:rPr lang="en-US" altLang="ko-KR" dirty="0"/>
              <a:t> </a:t>
            </a:r>
            <a:r>
              <a:rPr lang="ko-KR" altLang="en-US" dirty="0"/>
              <a:t>모델을 사용해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Grid search</a:t>
            </a:r>
            <a:r>
              <a:rPr lang="ko-KR" altLang="en-US" dirty="0"/>
              <a:t>로 최적 파라미터를 찾고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XR</a:t>
            </a:r>
            <a:r>
              <a:rPr lang="ko-KR" altLang="en-US" dirty="0"/>
              <a:t>과 </a:t>
            </a:r>
            <a:r>
              <a:rPr lang="en-US" altLang="ko-KR" dirty="0"/>
              <a:t>R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1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변수 중요도는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 모두 </a:t>
            </a:r>
            <a:r>
              <a:rPr lang="en-US" altLang="ko-KR" dirty="0"/>
              <a:t>PA, OPS</a:t>
            </a:r>
            <a:r>
              <a:rPr lang="ko-KR" altLang="en-US" dirty="0"/>
              <a:t>가 높게 나타남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554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투수 실점의 경우 선수들이 많아</a:t>
            </a:r>
            <a:r>
              <a:rPr lang="en-US" altLang="ko-KR" dirty="0"/>
              <a:t>(</a:t>
            </a:r>
            <a:r>
              <a:rPr lang="ko-KR" altLang="en-US" dirty="0"/>
              <a:t>투수의 경우는 엔트리가 자주 바뀌므로</a:t>
            </a:r>
            <a:r>
              <a:rPr lang="en-US" altLang="ko-KR" dirty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과대평가 되는 경향이 있어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득점의 </a:t>
            </a:r>
            <a:r>
              <a:rPr lang="en-US" altLang="ko-KR" dirty="0"/>
              <a:t>median</a:t>
            </a:r>
            <a:r>
              <a:rPr lang="ko-KR" altLang="en-US" dirty="0"/>
              <a:t>과 맞는 </a:t>
            </a:r>
            <a:r>
              <a:rPr lang="en-US" altLang="ko-KR" dirty="0"/>
              <a:t>scale</a:t>
            </a:r>
            <a:r>
              <a:rPr lang="ko-KR" altLang="en-US" dirty="0"/>
              <a:t>로 변환하여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피타고리안</a:t>
            </a:r>
            <a:r>
              <a:rPr lang="ko-KR" altLang="en-US" dirty="0"/>
              <a:t> 승률을 구함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795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1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발표를 </a:t>
            </a:r>
            <a:r>
              <a:rPr lang="ko-KR" altLang="en-US" dirty="0" err="1"/>
              <a:t>준비하다보니</a:t>
            </a:r>
            <a:r>
              <a:rPr lang="ko-KR" altLang="en-US" dirty="0"/>
              <a:t> 고려하지 못한 부분들을 발견했다</a:t>
            </a:r>
            <a:r>
              <a:rPr lang="en-US" altLang="ko-KR" dirty="0"/>
              <a:t>. Ex) </a:t>
            </a:r>
            <a:r>
              <a:rPr lang="ko-KR" altLang="en-US" dirty="0"/>
              <a:t>팀들 간에 이루어진 선수 트레이드</a:t>
            </a:r>
            <a:r>
              <a:rPr lang="en-US" altLang="ko-KR" dirty="0"/>
              <a:t>, </a:t>
            </a:r>
            <a:r>
              <a:rPr lang="ko-KR" altLang="en-US" dirty="0"/>
              <a:t>상대팀에 따른 성적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err="1"/>
              <a:t>팀이랑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더 성적이 좋더라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29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95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7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47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36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EA50-E688-478D-8B0E-77D477913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7D445-7196-4C92-B3F8-73AB3CE5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A8709-1F99-44DC-975A-1A4635E0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F642E-4ABD-498B-98B3-D334DA9E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8A727-EF57-4EA3-846A-4DB92D6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6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4D46D-6D65-4285-A06C-D51606DD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85DBD-E514-4540-AC43-37F9AE3B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43EF3-902F-47E8-9545-46C58ACD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DF4F4-AE55-4A6D-AAD3-361D285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22DA3-AAB4-4401-BE0F-4AA17E4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428A4-7DA4-4D70-BC83-88AEBDDE6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307CE-B671-4FB4-BA45-694959A2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9165-7DDB-41C5-A50B-5BE5605A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4AA6E-A6F7-441E-BFB1-D688CBE1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926B-3412-4D7F-BE1D-9BA934B9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2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4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2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1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2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41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61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E42A-AFEA-49E2-9902-A10ED04E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5D459-A33C-43DD-BB21-6A5C4472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94B08-EE78-4353-BF00-1D52FCE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4E915-5859-4155-B435-DDF8B261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51FCC-6327-4F07-B928-36F74110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72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0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98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87D73-5FB6-4A66-B1A0-300F67C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986FA-4148-4CAD-AD59-9CF857F6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295A9-8CE4-4059-98B7-A773604E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2B45C-08C3-47C6-A328-0B24CC3C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139FB-D347-41FC-A176-E13E33E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CE59D-E0D2-43E9-9C37-B140E77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7F1BC-DE0E-4FE3-B9FA-0254F293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D9804-BFB8-4647-8514-59755711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1A72E-6FB5-40B8-8F38-BFF00DEE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7DDEA-9196-4CB9-8C08-8DD6AE1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C4A19-0D1F-46FD-B2E0-EE7B7F0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8A7C6-BD18-4197-9D14-9C42BE4A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1C9D8-65F1-4C6A-8CC5-40B491A5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73D21-3DF4-45E0-84F2-7E5EF884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9A6CE-221F-40DD-BC54-91A9A56C9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6682E-D202-40E0-80D2-FFA524CB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596600-61ED-434E-8B15-292486A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CB29E-1EEC-47A2-9227-83506F9C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31E94-02CA-46AA-9ADF-D67DA40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973A3-1359-430A-A990-BB6A55F0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0D670-8545-41E2-BE2C-86D01897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4AF66-8DE7-4DAF-86D4-4AB227D6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07642-30C2-4264-BB3E-5D7C878A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7A1EC-AB87-4364-A970-7BD076C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D184B-42F7-48B5-9010-B23D1AED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C2C63-6146-46B5-A693-7C67353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B6F8C-EA71-4320-B5E3-A90F6F1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19542-6A86-4F33-BF38-0C171ACA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F0ED1-9280-4927-B1C5-3ED6A48B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97833-5988-4764-BC60-F958996F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87BAC-A8B9-461E-B4E1-DC166AAA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B04-4C95-41BC-B2EB-E8476E32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9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2FFB-12A5-413C-8B45-A7F56040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81DBA-66A4-4DBD-A90F-C3C257D78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DD13F-D90E-4084-95BF-BDE306F3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3BD08-0F67-4862-8422-CC89851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44E1E-6482-4975-873F-DEBCDA94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FA25-764E-4CB1-A832-27E2FB51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4F865-9EF4-4F4B-8B79-20CB4B74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E6465-46B5-4700-B9EE-536A9B6E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03A1B-3AC9-4B9E-8063-815213DDA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BF44-419E-40A5-A51F-1E61A5D01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D5CAF-AEDE-4174-8406-7E2BCEE5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4856" y="2898940"/>
            <a:ext cx="829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빅콘테스트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44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퓨처스리그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최종발표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8555" y="4287570"/>
            <a:ext cx="393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조 곽현지 </a:t>
            </a:r>
            <a:r>
              <a:rPr lang="ko-KR" altLang="en-US" sz="16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김채형</a:t>
            </a: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박상재</a:t>
            </a: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오태환 이승준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50" charset="-127"/>
              </a:rPr>
              <a:t>2020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50" charset="-127"/>
              </a:rPr>
              <a:t>SUMMER ESC 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" name="그림 8" descr="개체, 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7442B4C1-119B-4908-BE83-6C1F67C05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85657" y="5245313"/>
            <a:ext cx="1820685" cy="664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F72B4-5B41-4D73-87A2-61AF2998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3" r="832" b="1"/>
          <a:stretch/>
        </p:blipFill>
        <p:spPr>
          <a:xfrm>
            <a:off x="1841140" y="1879479"/>
            <a:ext cx="4966296" cy="4099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C382D-F9FB-4D22-8332-4DFD8DB5F159}"/>
              </a:ext>
            </a:extLst>
          </p:cNvPr>
          <p:cNvSpPr txBox="1"/>
          <p:nvPr/>
        </p:nvSpPr>
        <p:spPr>
          <a:xfrm>
            <a:off x="3639892" y="1276222"/>
            <a:ext cx="491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타자의 변수 선택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887C4-26BC-42BA-A41E-10719DED9D07}"/>
              </a:ext>
            </a:extLst>
          </p:cNvPr>
          <p:cNvSpPr txBox="1"/>
          <p:nvPr/>
        </p:nvSpPr>
        <p:spPr>
          <a:xfrm>
            <a:off x="6888088" y="2393420"/>
            <a:ext cx="296176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파생변수를 만드는데 사용된 변수 제거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각 변수에 대한 상관관계 고려해서 변수 선택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최종 변수로는 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타석수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볼넷율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2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3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홈런율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AVG, OBP, SLG, OPS, XR,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도루율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BABIP,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그 외 더미변수</a:t>
            </a: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35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E8B80-44B1-463A-8DCC-5284E9125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" r="-5" b="-5"/>
          <a:stretch/>
        </p:blipFill>
        <p:spPr>
          <a:xfrm>
            <a:off x="1839600" y="1879200"/>
            <a:ext cx="4967503" cy="41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4FC19-B36C-4B1A-80C1-8AA8500348C8}"/>
              </a:ext>
            </a:extLst>
          </p:cNvPr>
          <p:cNvSpPr txBox="1"/>
          <p:nvPr/>
        </p:nvSpPr>
        <p:spPr>
          <a:xfrm>
            <a:off x="3639892" y="1276222"/>
            <a:ext cx="491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투수의 변수 선택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2B123-D8DF-45B0-B9DA-7F8E13F49612}"/>
              </a:ext>
            </a:extLst>
          </p:cNvPr>
          <p:cNvSpPr txBox="1"/>
          <p:nvPr/>
        </p:nvSpPr>
        <p:spPr>
          <a:xfrm>
            <a:off x="6888088" y="2393420"/>
            <a:ext cx="296176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파생변수를 만드는데 사용된 변수 제거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각 변수에 대한 상관관계 고려해서 변수 선택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최종 변수로는 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BF, PA, BK, R, AVG, OBP, SLG, OPS, BABIP, 2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3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홈런율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그 외 더미변수들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83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5F896-2E63-4DB9-BBB1-19FEB146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929393"/>
            <a:ext cx="4797968" cy="1597290"/>
          </a:xfrm>
          <a:prstGeom prst="rect">
            <a:avLst/>
          </a:prstGeom>
        </p:spPr>
      </p:pic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DF506963-F862-473F-8923-E22B5185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04" y="3716173"/>
            <a:ext cx="4798276" cy="2238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EA604-ABFF-4C58-954F-B0DF9A38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36" y="1893290"/>
            <a:ext cx="8046720" cy="798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6E6BD-1F6D-4485-9FEA-42D10A4406C1}"/>
              </a:ext>
            </a:extLst>
          </p:cNvPr>
          <p:cNvSpPr txBox="1"/>
          <p:nvPr/>
        </p:nvSpPr>
        <p:spPr>
          <a:xfrm>
            <a:off x="3639892" y="3278882"/>
            <a:ext cx="4912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시계열 분석을 통해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2020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7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17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 이후 선수 별 잔여 타석을 구하자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!</a:t>
            </a:r>
          </a:p>
          <a:p>
            <a:pPr algn="ctr"/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예측한 타석에 해당 선수의 평균 인플레이 타구 비율을 곱해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2020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7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19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 이후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predicted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inplay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를 구하자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!</a:t>
            </a:r>
          </a:p>
          <a:p>
            <a:pPr algn="ctr"/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위의 방정식을 풀어 미지수를 구하자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0B84368D-0AA7-40DA-A314-9C533DE9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13" y="2105068"/>
            <a:ext cx="6310110" cy="3506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3DB3B-EECE-40D1-B209-D46040F752DD}"/>
              </a:ext>
            </a:extLst>
          </p:cNvPr>
          <p:cNvSpPr txBox="1"/>
          <p:nvPr/>
        </p:nvSpPr>
        <p:spPr>
          <a:xfrm>
            <a:off x="4426434" y="1394364"/>
            <a:ext cx="33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Phrophet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을 이용한 잔여 타석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06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prophet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시계열 예측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142A7-67AC-487A-A1F9-E9888139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41" y="1546650"/>
            <a:ext cx="2799399" cy="803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C0ABF-F504-4258-9CD0-1E8EE8FC5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9" b="11027"/>
          <a:stretch/>
        </p:blipFill>
        <p:spPr>
          <a:xfrm>
            <a:off x="4091348" y="2975644"/>
            <a:ext cx="4042383" cy="633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41AC7-192C-43D1-8146-5D07478F5BF4}"/>
              </a:ext>
            </a:extLst>
          </p:cNvPr>
          <p:cNvSpPr txBox="1"/>
          <p:nvPr/>
        </p:nvSpPr>
        <p:spPr>
          <a:xfrm>
            <a:off x="3603888" y="3874940"/>
            <a:ext cx="4912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g(t): ‘Trend’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주기적이지 않는 변화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s(t): ‘Seasonality’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주기적으로 나타나는 패턴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h(t): ‘Holiday’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휴일과 같이 불규칙한 이벤트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정규분포를 따르는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잔차</a:t>
            </a:r>
            <a:endParaRPr lang="ko-KR" altLang="en-US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53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75245A-E52B-4FED-B6A2-5B9D43CE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75" y="2765819"/>
            <a:ext cx="3895538" cy="3364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D1C576C9-EEB9-4DFB-A5FD-54D1A356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32" y="2765818"/>
            <a:ext cx="4165893" cy="3364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388CFC-7423-4B1C-8754-82F6F1E75F3B}"/>
              </a:ext>
            </a:extLst>
          </p:cNvPr>
          <p:cNvSpPr/>
          <p:nvPr/>
        </p:nvSpPr>
        <p:spPr>
          <a:xfrm>
            <a:off x="4452079" y="2601404"/>
            <a:ext cx="809654" cy="363590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E9A30-F926-434A-A6AC-EB9117FA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527" y="2584303"/>
            <a:ext cx="847417" cy="3670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9B7F99-DE84-4F1C-9B92-DF7B46B8544D}"/>
              </a:ext>
            </a:extLst>
          </p:cNvPr>
          <p:cNvSpPr txBox="1"/>
          <p:nvPr/>
        </p:nvSpPr>
        <p:spPr>
          <a:xfrm>
            <a:off x="2245281" y="1765298"/>
            <a:ext cx="56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통산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BABIP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구한 인플레이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안타수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피안타수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78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585E8-330C-40B7-82EF-D484CA58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068" y="2395121"/>
            <a:ext cx="7829550" cy="3181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2237D9-DE7A-4448-9DCE-8F064570E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34" y="2395121"/>
            <a:ext cx="6838950" cy="3419475"/>
          </a:xfrm>
          <a:prstGeom prst="rect">
            <a:avLst/>
          </a:prstGeom>
          <a:ln w="28575">
            <a:solidFill>
              <a:srgbClr val="17375E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B57B3-2F2B-47CF-9E79-10A08B1FD6E9}"/>
              </a:ext>
            </a:extLst>
          </p:cNvPr>
          <p:cNvSpPr txBox="1"/>
          <p:nvPr/>
        </p:nvSpPr>
        <p:spPr>
          <a:xfrm>
            <a:off x="2713434" y="1850305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타자 예측 테이블</a:t>
            </a:r>
          </a:p>
        </p:txBody>
      </p:sp>
    </p:spTree>
    <p:extLst>
      <p:ext uri="{BB962C8B-B14F-4D97-AF65-F5344CB8AC3E}">
        <p14:creationId xmlns:p14="http://schemas.microsoft.com/office/powerpoint/2010/main" val="353950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CB8B7-E1F4-4A23-946D-AF0D3D48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46" y="2267884"/>
            <a:ext cx="6667500" cy="3429000"/>
          </a:xfrm>
          <a:prstGeom prst="rect">
            <a:avLst/>
          </a:prstGeom>
          <a:ln w="28575">
            <a:solidFill>
              <a:srgbClr val="17375E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2C8BB-78F6-4BEE-8E0B-3F910D8CE288}"/>
              </a:ext>
            </a:extLst>
          </p:cNvPr>
          <p:cNvSpPr txBox="1"/>
          <p:nvPr/>
        </p:nvSpPr>
        <p:spPr>
          <a:xfrm>
            <a:off x="2726246" y="1643090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 예측 테이블</a:t>
            </a:r>
          </a:p>
        </p:txBody>
      </p:sp>
    </p:spTree>
    <p:extLst>
      <p:ext uri="{BB962C8B-B14F-4D97-AF65-F5344CB8AC3E}">
        <p14:creationId xmlns:p14="http://schemas.microsoft.com/office/powerpoint/2010/main" val="231363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DF92E-6B29-43F2-B52A-9A92548C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2032605"/>
            <a:ext cx="7362825" cy="4149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D8E83-E840-4C7D-B49B-10BB1F2D2E35}"/>
              </a:ext>
            </a:extLst>
          </p:cNvPr>
          <p:cNvSpPr txBox="1"/>
          <p:nvPr/>
        </p:nvSpPr>
        <p:spPr>
          <a:xfrm>
            <a:off x="2413665" y="1468516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LGBM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08422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CONTENTS</a:t>
            </a:r>
            <a:endParaRPr lang="ko-KR" altLang="en-US" sz="24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6F0E83-ADF4-4C1F-9D04-51AE6C8C660E}"/>
              </a:ext>
            </a:extLst>
          </p:cNvPr>
          <p:cNvGrpSpPr/>
          <p:nvPr/>
        </p:nvGrpSpPr>
        <p:grpSpPr>
          <a:xfrm>
            <a:off x="1942993" y="1748039"/>
            <a:ext cx="8306013" cy="3077541"/>
            <a:chOff x="2391345" y="1795908"/>
            <a:chExt cx="8306013" cy="307754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D7399A-82B6-4DD6-ABB3-A5BFCD431A3D}"/>
                </a:ext>
              </a:extLst>
            </p:cNvPr>
            <p:cNvGrpSpPr/>
            <p:nvPr/>
          </p:nvGrpSpPr>
          <p:grpSpPr>
            <a:xfrm>
              <a:off x="2391345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B1D8356-EF53-4276-AF87-FF40FE3D443B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692E8C1-D6C8-4210-8AAD-EFCA777190EF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B264242-5A2B-4BCD-A6E4-8F4CE984D42D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86A2B79-2A6B-48B0-8A7E-FD5695F25828}"/>
                    </a:ext>
                  </a:extLst>
                </p:cNvPr>
                <p:cNvSpPr txBox="1"/>
                <p:nvPr/>
              </p:nvSpPr>
              <p:spPr>
                <a:xfrm>
                  <a:off x="1775492" y="3993632"/>
                  <a:ext cx="1368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Review</a:t>
                  </a:r>
                  <a:endParaRPr lang="ko-KR" altLang="en-US" sz="2400" b="1" spc="-15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5A6E8-E6B5-49B8-8BE6-3689FFA8A207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01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E8A7E23-66B0-49CF-9092-18972F3DBC0E}"/>
                </a:ext>
              </a:extLst>
            </p:cNvPr>
            <p:cNvGrpSpPr/>
            <p:nvPr/>
          </p:nvGrpSpPr>
          <p:grpSpPr>
            <a:xfrm>
              <a:off x="4620016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D9911BA-A954-444C-89FD-1777F93B3D24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1A97F9C-973B-4FDC-B432-0092C4E3DF81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E9CDFBA9-BAAF-4423-93A7-E8627AB4FD2B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E53613A-BDD7-43BC-86F0-6106A144AD86}"/>
                    </a:ext>
                  </a:extLst>
                </p:cNvPr>
                <p:cNvSpPr txBox="1"/>
                <p:nvPr/>
              </p:nvSpPr>
              <p:spPr>
                <a:xfrm>
                  <a:off x="1775492" y="3983755"/>
                  <a:ext cx="1368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EDA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2F5FFC-DD2B-42C9-869A-421391FC3AB6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02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78B920A-BD80-486A-ABF2-86CE0532134F}"/>
                </a:ext>
              </a:extLst>
            </p:cNvPr>
            <p:cNvGrpSpPr/>
            <p:nvPr/>
          </p:nvGrpSpPr>
          <p:grpSpPr>
            <a:xfrm>
              <a:off x="6848687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979FB03-DC65-4F76-999E-7FBAA7B8782C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3776C35-4205-4697-A0AF-5CBAF1594006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7CD57EE0-3B04-425C-A165-7AE1BC015776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34525B-030D-4BDE-B831-56504513CEBA}"/>
                    </a:ext>
                  </a:extLst>
                </p:cNvPr>
                <p:cNvSpPr txBox="1"/>
                <p:nvPr/>
              </p:nvSpPr>
              <p:spPr>
                <a:xfrm>
                  <a:off x="1775492" y="3993632"/>
                  <a:ext cx="13681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Prediction</a:t>
                  </a:r>
                  <a:endParaRPr lang="ko-KR" altLang="en-US" sz="2200" b="1" spc="-15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6E0265-C68A-4BE8-8C11-EED2524C762F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03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78E6CC-4340-4567-9C2F-E2F30B73E346}"/>
                </a:ext>
              </a:extLst>
            </p:cNvPr>
            <p:cNvGrpSpPr/>
            <p:nvPr/>
          </p:nvGrpSpPr>
          <p:grpSpPr>
            <a:xfrm>
              <a:off x="9077358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B5B1FFE-C3A8-4F10-834F-F2D42392F549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50E1EC0-C8BC-4167-ADD6-4C45316F1ABD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DADA46D-B114-4FC0-BEF8-71FE8022E124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44153D-977D-4D5F-A1C9-0DACAFC3A7CE}"/>
                    </a:ext>
                  </a:extLst>
                </p:cNvPr>
                <p:cNvSpPr txBox="1"/>
                <p:nvPr/>
              </p:nvSpPr>
              <p:spPr>
                <a:xfrm>
                  <a:off x="1775492" y="3993632"/>
                  <a:ext cx="13681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Conclusion</a:t>
                  </a:r>
                  <a:endParaRPr lang="ko-KR" altLang="en-US" sz="2000" b="1" spc="-15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060B74-31D0-4C15-9173-D4F84344FE9B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04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1CA4E-1414-4D74-8733-1375B175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31" y="2042326"/>
            <a:ext cx="2839305" cy="4112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2EC688-F4EA-44E2-91DC-FD21122C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042327"/>
            <a:ext cx="3101583" cy="411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62ACE-FFE0-4892-8EDE-8F1D336529BE}"/>
              </a:ext>
            </a:extLst>
          </p:cNvPr>
          <p:cNvSpPr txBox="1"/>
          <p:nvPr/>
        </p:nvSpPr>
        <p:spPr>
          <a:xfrm>
            <a:off x="2680631" y="1507683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importance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36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95271-22E8-4493-9E40-BEABD921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60" y="1820196"/>
            <a:ext cx="3928880" cy="4417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52192-5BEA-45BF-B260-AFCEF9A17DC0}"/>
              </a:ext>
            </a:extLst>
          </p:cNvPr>
          <p:cNvSpPr txBox="1"/>
          <p:nvPr/>
        </p:nvSpPr>
        <p:spPr>
          <a:xfrm>
            <a:off x="2485673" y="1151796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승률 예측</a:t>
            </a:r>
          </a:p>
        </p:txBody>
      </p:sp>
    </p:spTree>
    <p:extLst>
      <p:ext uri="{BB962C8B-B14F-4D97-AF65-F5344CB8AC3E}">
        <p14:creationId xmlns:p14="http://schemas.microsoft.com/office/powerpoint/2010/main" val="57639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F9369-0551-4B21-B63D-D36B424BC25E}"/>
              </a:ext>
            </a:extLst>
          </p:cNvPr>
          <p:cNvSpPr txBox="1"/>
          <p:nvPr/>
        </p:nvSpPr>
        <p:spPr>
          <a:xfrm>
            <a:off x="3368586" y="1820222"/>
            <a:ext cx="538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피타고리안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승률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(PE)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통한 승률 계산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54C64-104E-40E7-B763-B5B2C364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58" y="2476500"/>
            <a:ext cx="260985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06B95-7233-4E26-B325-389490400A69}"/>
              </a:ext>
            </a:extLst>
          </p:cNvPr>
          <p:cNvSpPr txBox="1"/>
          <p:nvPr/>
        </p:nvSpPr>
        <p:spPr>
          <a:xfrm>
            <a:off x="5432612" y="3281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2816E-2D99-46AF-9B7A-CD23F36BCA3D}"/>
              </a:ext>
            </a:extLst>
          </p:cNvPr>
          <p:cNvSpPr txBox="1"/>
          <p:nvPr/>
        </p:nvSpPr>
        <p:spPr>
          <a:xfrm>
            <a:off x="3368586" y="3969445"/>
            <a:ext cx="538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W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는 득점이고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L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은 실점을 의미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득점과 실점을 기준으로 만들어진 지표이므로 득실점이 많이 나고 경기 수가 많을수록 신뢰도가 좋음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위 식에서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은 보통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를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넣는다고 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조금 더 정확하게 하기 위해서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1.83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을 대입하는 경우도 있음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44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C64D6-CBB1-4ECD-9D8D-2C8C86A411EE}"/>
              </a:ext>
            </a:extLst>
          </p:cNvPr>
          <p:cNvSpPr txBox="1"/>
          <p:nvPr/>
        </p:nvSpPr>
        <p:spPr>
          <a:xfrm>
            <a:off x="2805807" y="2578154"/>
            <a:ext cx="6508377" cy="252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팀 간 선수 트레이드 반영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팀에 따른 성적 변동 반영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모델링을 통한 최적의 모델 선택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예측에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사용할 수 없을까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투수의 경우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mse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가 낮아서 변수 추가 필요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XR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과 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득전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간의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차이커서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타자 예측 변수 수정필요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07890-58CD-426C-AEC1-3AEFB505525D}"/>
              </a:ext>
            </a:extLst>
          </p:cNvPr>
          <p:cNvSpPr txBox="1"/>
          <p:nvPr/>
        </p:nvSpPr>
        <p:spPr>
          <a:xfrm>
            <a:off x="2726246" y="1671195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계획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9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1299E-999C-44EB-8C42-5B5E680D7A46}"/>
              </a:ext>
            </a:extLst>
          </p:cNvPr>
          <p:cNvSpPr txBox="1"/>
          <p:nvPr/>
        </p:nvSpPr>
        <p:spPr>
          <a:xfrm>
            <a:off x="2746702" y="4257750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선수 개개인 성적의 합으로 예측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2B092-1C04-48EB-90D8-E2FBAB37406F}"/>
              </a:ext>
            </a:extLst>
          </p:cNvPr>
          <p:cNvSpPr txBox="1"/>
          <p:nvPr/>
        </p:nvSpPr>
        <p:spPr>
          <a:xfrm>
            <a:off x="2782706" y="2060291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 기록을 이용해서 예측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96C76-81D3-4B80-A0FA-06A7C1E605FC}"/>
              </a:ext>
            </a:extLst>
          </p:cNvPr>
          <p:cNvSpPr txBox="1"/>
          <p:nvPr/>
        </p:nvSpPr>
        <p:spPr>
          <a:xfrm>
            <a:off x="2782706" y="3161255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vs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1299E-999C-44EB-8C42-5B5E680D7A46}"/>
              </a:ext>
            </a:extLst>
          </p:cNvPr>
          <p:cNvSpPr txBox="1"/>
          <p:nvPr/>
        </p:nvSpPr>
        <p:spPr>
          <a:xfrm>
            <a:off x="2039097" y="4180450"/>
            <a:ext cx="8113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선수 개개인 성적의 합으로 예측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”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2B092-1C04-48EB-90D8-E2FBAB37406F}"/>
              </a:ext>
            </a:extLst>
          </p:cNvPr>
          <p:cNvSpPr txBox="1"/>
          <p:nvPr/>
        </p:nvSpPr>
        <p:spPr>
          <a:xfrm>
            <a:off x="2782706" y="2060291"/>
            <a:ext cx="662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팀 기록을 이용해서 예측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”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96C76-81D3-4B80-A0FA-06A7C1E605FC}"/>
              </a:ext>
            </a:extLst>
          </p:cNvPr>
          <p:cNvSpPr txBox="1"/>
          <p:nvPr/>
        </p:nvSpPr>
        <p:spPr>
          <a:xfrm>
            <a:off x="2782706" y="3161255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vs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3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5A80795-B559-44A7-9829-1E254161C467}"/>
              </a:ext>
            </a:extLst>
          </p:cNvPr>
          <p:cNvGrpSpPr/>
          <p:nvPr/>
        </p:nvGrpSpPr>
        <p:grpSpPr>
          <a:xfrm>
            <a:off x="2392038" y="1665293"/>
            <a:ext cx="7588618" cy="3764925"/>
            <a:chOff x="940240" y="324937"/>
            <a:chExt cx="10526852" cy="4981690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BA121DA4-0A89-40DB-BB8C-88278C7FFCFE}"/>
                </a:ext>
              </a:extLst>
            </p:cNvPr>
            <p:cNvSpPr/>
            <p:nvPr/>
          </p:nvSpPr>
          <p:spPr>
            <a:xfrm>
              <a:off x="972292" y="1705261"/>
              <a:ext cx="1605292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7FE34C8-28E2-48AC-B016-89A7808E8FC9}"/>
                </a:ext>
              </a:extLst>
            </p:cNvPr>
            <p:cNvGrpSpPr/>
            <p:nvPr/>
          </p:nvGrpSpPr>
          <p:grpSpPr>
            <a:xfrm>
              <a:off x="1130292" y="1855361"/>
              <a:ext cx="1605292" cy="902968"/>
              <a:chOff x="2893219" y="153171"/>
              <a:chExt cx="1605292" cy="902968"/>
            </a:xfrm>
          </p:grpSpPr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ADA8F4-642F-4587-B206-CBADB4319863}"/>
                  </a:ext>
                </a:extLst>
              </p:cNvPr>
              <p:cNvSpPr/>
              <p:nvPr/>
            </p:nvSpPr>
            <p:spPr>
              <a:xfrm>
                <a:off x="2893219" y="153171"/>
                <a:ext cx="1605292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3" name="사각형: 둥근 모서리 5">
                <a:extLst>
                  <a:ext uri="{FF2B5EF4-FFF2-40B4-BE49-F238E27FC236}">
                    <a16:creationId xmlns:a16="http://schemas.microsoft.com/office/drawing/2014/main" id="{CBF9BD77-FABC-431F-88AB-301DEB808E7E}"/>
                  </a:ext>
                </a:extLst>
              </p:cNvPr>
              <p:cNvSpPr txBox="1"/>
              <p:nvPr/>
            </p:nvSpPr>
            <p:spPr>
              <a:xfrm>
                <a:off x="2919666" y="179618"/>
                <a:ext cx="1552398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/>
                  <a:t>2020</a:t>
                </a:r>
                <a:r>
                  <a:rPr lang="ko-KR" altLang="en-US" sz="1400" b="1" kern="1200" dirty="0"/>
                  <a:t>년 </a:t>
                </a:r>
                <a:r>
                  <a:rPr lang="en-US" altLang="ko-KR" sz="1400" b="1" kern="1200" dirty="0"/>
                  <a:t>7</a:t>
                </a:r>
                <a:r>
                  <a:rPr lang="ko-KR" altLang="en-US" sz="1400" b="1" kern="1200" dirty="0"/>
                  <a:t>월 이전의 데이터</a:t>
                </a:r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610F470-F4AF-4340-BDEC-8C778D1E9113}"/>
                </a:ext>
              </a:extLst>
            </p:cNvPr>
            <p:cNvSpPr/>
            <p:nvPr/>
          </p:nvSpPr>
          <p:spPr>
            <a:xfrm>
              <a:off x="940240" y="3864000"/>
              <a:ext cx="1637344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701D690-9A65-4558-98FB-A8E1BFF5ED3E}"/>
                </a:ext>
              </a:extLst>
            </p:cNvPr>
            <p:cNvGrpSpPr/>
            <p:nvPr/>
          </p:nvGrpSpPr>
          <p:grpSpPr>
            <a:xfrm>
              <a:off x="1098240" y="4014100"/>
              <a:ext cx="1637344" cy="902968"/>
              <a:chOff x="6142656" y="153171"/>
              <a:chExt cx="1637344" cy="902968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47967CCB-AF3E-4699-B070-061472E148EE}"/>
                  </a:ext>
                </a:extLst>
              </p:cNvPr>
              <p:cNvSpPr/>
              <p:nvPr/>
            </p:nvSpPr>
            <p:spPr>
              <a:xfrm>
                <a:off x="6142656" y="153171"/>
                <a:ext cx="1637344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1" name="사각형: 둥근 모서리 5">
                <a:extLst>
                  <a:ext uri="{FF2B5EF4-FFF2-40B4-BE49-F238E27FC236}">
                    <a16:creationId xmlns:a16="http://schemas.microsoft.com/office/drawing/2014/main" id="{5E401A6E-75F0-40B8-AAA1-AEAF155790A3}"/>
                  </a:ext>
                </a:extLst>
              </p:cNvPr>
              <p:cNvSpPr txBox="1"/>
              <p:nvPr/>
            </p:nvSpPr>
            <p:spPr>
              <a:xfrm>
                <a:off x="6169103" y="179618"/>
                <a:ext cx="1584450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/>
                  <a:t>7</a:t>
                </a:r>
                <a:r>
                  <a:rPr lang="ko-KR" altLang="en-US" sz="1400" b="1" kern="1200" dirty="0"/>
                  <a:t>월 이후 데이터</a:t>
                </a:r>
                <a:r>
                  <a:rPr lang="en-US" altLang="ko-KR" sz="1400" b="1" kern="1200" dirty="0"/>
                  <a:t>(</a:t>
                </a:r>
                <a:r>
                  <a:rPr lang="ko-KR" altLang="en-US" sz="1400" b="1" kern="1200" dirty="0"/>
                  <a:t>년도 통합</a:t>
                </a:r>
                <a:r>
                  <a:rPr lang="en-US" altLang="ko-KR" sz="1400" b="1" kern="1200" dirty="0"/>
                  <a:t>)</a:t>
                </a:r>
                <a:endParaRPr lang="ko-KR" altLang="en-US" sz="1400" b="1" kern="1200" dirty="0"/>
              </a:p>
            </p:txBody>
          </p: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6A79504-0E38-4539-B03E-30845CDE8A8A}"/>
                </a:ext>
              </a:extLst>
            </p:cNvPr>
            <p:cNvSpPr/>
            <p:nvPr/>
          </p:nvSpPr>
          <p:spPr>
            <a:xfrm>
              <a:off x="3288666" y="1705261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191DF50-3838-4244-93F1-E15FE7D9AE0A}"/>
                </a:ext>
              </a:extLst>
            </p:cNvPr>
            <p:cNvGrpSpPr/>
            <p:nvPr/>
          </p:nvGrpSpPr>
          <p:grpSpPr>
            <a:xfrm>
              <a:off x="3446666" y="1855361"/>
              <a:ext cx="1421996" cy="902968"/>
              <a:chOff x="4175903" y="1469703"/>
              <a:chExt cx="1421996" cy="902968"/>
            </a:xfrm>
          </p:grpSpPr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FEFFB3D6-74AD-4389-9096-5B7C47EDBB56}"/>
                  </a:ext>
                </a:extLst>
              </p:cNvPr>
              <p:cNvSpPr/>
              <p:nvPr/>
            </p:nvSpPr>
            <p:spPr>
              <a:xfrm>
                <a:off x="4175903" y="1469703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9" name="사각형: 둥근 모서리 5">
                <a:extLst>
                  <a:ext uri="{FF2B5EF4-FFF2-40B4-BE49-F238E27FC236}">
                    <a16:creationId xmlns:a16="http://schemas.microsoft.com/office/drawing/2014/main" id="{1088165A-165B-46F6-B5F6-BEA95E884A60}"/>
                  </a:ext>
                </a:extLst>
              </p:cNvPr>
              <p:cNvSpPr txBox="1"/>
              <p:nvPr/>
            </p:nvSpPr>
            <p:spPr>
              <a:xfrm>
                <a:off x="4202350" y="1496150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kern="1200" dirty="0"/>
                  <a:t>X</a:t>
                </a:r>
                <a:r>
                  <a:rPr lang="ko-KR" altLang="en-US" sz="1200" kern="1200" dirty="0"/>
                  <a:t>변수 </a:t>
                </a:r>
                <a:r>
                  <a:rPr lang="en-US" altLang="ko-KR" sz="1200" kern="1200" dirty="0"/>
                  <a:t>+ </a:t>
                </a:r>
                <a:r>
                  <a:rPr lang="ko-KR" altLang="en-US" sz="1200" kern="1200" dirty="0"/>
                  <a:t>파생변수</a:t>
                </a: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33224A6-78C4-4A0F-873C-93329648141F}"/>
                </a:ext>
              </a:extLst>
            </p:cNvPr>
            <p:cNvSpPr/>
            <p:nvPr/>
          </p:nvSpPr>
          <p:spPr>
            <a:xfrm>
              <a:off x="7323340" y="1705261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75B9136-6D2A-4CA7-AFFF-015D260C74A7}"/>
                </a:ext>
              </a:extLst>
            </p:cNvPr>
            <p:cNvGrpSpPr/>
            <p:nvPr/>
          </p:nvGrpSpPr>
          <p:grpSpPr>
            <a:xfrm>
              <a:off x="7481340" y="1855361"/>
              <a:ext cx="1421996" cy="902968"/>
              <a:chOff x="4175903" y="2786235"/>
              <a:chExt cx="1421996" cy="902968"/>
            </a:xfrm>
          </p:grpSpPr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4A5A1F82-03DE-4DAC-8916-B5317F3817BE}"/>
                  </a:ext>
                </a:extLst>
              </p:cNvPr>
              <p:cNvSpPr/>
              <p:nvPr/>
            </p:nvSpPr>
            <p:spPr>
              <a:xfrm>
                <a:off x="4175903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7" name="사각형: 둥근 모서리 5">
                <a:extLst>
                  <a:ext uri="{FF2B5EF4-FFF2-40B4-BE49-F238E27FC236}">
                    <a16:creationId xmlns:a16="http://schemas.microsoft.com/office/drawing/2014/main" id="{4313C143-DA22-4547-8CB5-3E149AEC1A50}"/>
                  </a:ext>
                </a:extLst>
              </p:cNvPr>
              <p:cNvSpPr txBox="1"/>
              <p:nvPr/>
            </p:nvSpPr>
            <p:spPr>
              <a:xfrm>
                <a:off x="4202350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kern="1200" dirty="0"/>
                  <a:t>모델링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A31DD55-8997-4B7F-A921-0E1D06F34398}"/>
                </a:ext>
              </a:extLst>
            </p:cNvPr>
            <p:cNvGrpSpPr/>
            <p:nvPr/>
          </p:nvGrpSpPr>
          <p:grpSpPr>
            <a:xfrm>
              <a:off x="3446666" y="324937"/>
              <a:ext cx="1375387" cy="501340"/>
              <a:chOff x="4175903" y="4102767"/>
              <a:chExt cx="1421996" cy="902968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BA7DEBB4-A2F1-4A6E-B8F7-7D122153CC40}"/>
                  </a:ext>
                </a:extLst>
              </p:cNvPr>
              <p:cNvSpPr/>
              <p:nvPr/>
            </p:nvSpPr>
            <p:spPr>
              <a:xfrm>
                <a:off x="4175903" y="4102767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5" name="사각형: 둥근 모서리 5">
                <a:extLst>
                  <a:ext uri="{FF2B5EF4-FFF2-40B4-BE49-F238E27FC236}">
                    <a16:creationId xmlns:a16="http://schemas.microsoft.com/office/drawing/2014/main" id="{9AE8DB43-D42F-4653-BE15-A63CD886E9A6}"/>
                  </a:ext>
                </a:extLst>
              </p:cNvPr>
              <p:cNvSpPr txBox="1"/>
              <p:nvPr/>
            </p:nvSpPr>
            <p:spPr>
              <a:xfrm>
                <a:off x="4202350" y="4129214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kern="1200" dirty="0"/>
                  <a:t>Y</a:t>
                </a:r>
                <a:r>
                  <a:rPr lang="ko-KR" altLang="en-US" sz="1200" kern="1200" dirty="0"/>
                  <a:t>변수 </a:t>
                </a:r>
                <a:r>
                  <a:rPr lang="en-US" altLang="ko-KR" sz="1200" kern="1200" dirty="0"/>
                  <a:t>: </a:t>
                </a:r>
                <a:r>
                  <a:rPr lang="ko-KR" altLang="en-US" sz="1200" kern="1200" dirty="0"/>
                  <a:t>타자 </a:t>
                </a:r>
                <a:r>
                  <a:rPr lang="en-US" altLang="ko-KR" sz="1200" kern="1200" dirty="0"/>
                  <a:t>XR</a:t>
                </a:r>
                <a:endParaRPr lang="ko-KR" altLang="en-US" sz="1200" kern="1200" dirty="0"/>
              </a:p>
            </p:txBody>
          </p:sp>
        </p:grp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3589C04-2813-409B-AA56-9083283C0DA1}"/>
                </a:ext>
              </a:extLst>
            </p:cNvPr>
            <p:cNvSpPr/>
            <p:nvPr/>
          </p:nvSpPr>
          <p:spPr>
            <a:xfrm>
              <a:off x="3288666" y="3864000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EDFC1E3-DFDB-4D0C-A535-E7B3681D0FC4}"/>
                </a:ext>
              </a:extLst>
            </p:cNvPr>
            <p:cNvGrpSpPr/>
            <p:nvPr/>
          </p:nvGrpSpPr>
          <p:grpSpPr>
            <a:xfrm>
              <a:off x="3446666" y="4014100"/>
              <a:ext cx="1421996" cy="902968"/>
              <a:chOff x="5913899" y="1469703"/>
              <a:chExt cx="1421996" cy="902968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0E94568B-0EA5-4EFB-BF33-3389DB7B94E0}"/>
                  </a:ext>
                </a:extLst>
              </p:cNvPr>
              <p:cNvSpPr/>
              <p:nvPr/>
            </p:nvSpPr>
            <p:spPr>
              <a:xfrm>
                <a:off x="5913899" y="1469703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3" name="사각형: 둥근 모서리 5">
                <a:extLst>
                  <a:ext uri="{FF2B5EF4-FFF2-40B4-BE49-F238E27FC236}">
                    <a16:creationId xmlns:a16="http://schemas.microsoft.com/office/drawing/2014/main" id="{1272A8EF-3901-4B81-8B7B-DBA419B0B208}"/>
                  </a:ext>
                </a:extLst>
              </p:cNvPr>
              <p:cNvSpPr txBox="1"/>
              <p:nvPr/>
            </p:nvSpPr>
            <p:spPr>
              <a:xfrm>
                <a:off x="5940346" y="1496150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시계열</a:t>
                </a:r>
                <a:r>
                  <a:rPr lang="en-US" altLang="ko-KR" sz="1200" kern="1200" dirty="0"/>
                  <a:t>:  </a:t>
                </a:r>
              </a:p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 </a:t>
                </a:r>
                <a:r>
                  <a:rPr lang="ko-KR" altLang="en-US" sz="1200" kern="1200" dirty="0" err="1"/>
                  <a:t>타석수</a:t>
                </a:r>
                <a:r>
                  <a:rPr lang="ko-KR" altLang="en-US" sz="1200" kern="1200" dirty="0"/>
                  <a:t> 예측 </a:t>
                </a:r>
                <a:r>
                  <a:rPr lang="en-US" altLang="ko-KR" sz="1200" kern="1200" dirty="0"/>
                  <a:t>+ BABIP </a:t>
                </a:r>
                <a:r>
                  <a:rPr lang="ko-KR" altLang="en-US" sz="1200" kern="1200" dirty="0"/>
                  <a:t>이용</a:t>
                </a:r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3610E84-051F-4091-8A1F-B34BAAE7FADE}"/>
                </a:ext>
              </a:extLst>
            </p:cNvPr>
            <p:cNvSpPr/>
            <p:nvPr/>
          </p:nvSpPr>
          <p:spPr>
            <a:xfrm>
              <a:off x="5385002" y="3864000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A2BEF58-7AE9-4623-BE50-74DFDA25E2E0}"/>
                </a:ext>
              </a:extLst>
            </p:cNvPr>
            <p:cNvGrpSpPr/>
            <p:nvPr/>
          </p:nvGrpSpPr>
          <p:grpSpPr>
            <a:xfrm>
              <a:off x="5543002" y="4014100"/>
              <a:ext cx="1421996" cy="902968"/>
              <a:chOff x="5913899" y="2786235"/>
              <a:chExt cx="1421996" cy="90296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79E93BF-9998-4A5F-9DD4-7B7766CFA56E}"/>
                  </a:ext>
                </a:extLst>
              </p:cNvPr>
              <p:cNvSpPr/>
              <p:nvPr/>
            </p:nvSpPr>
            <p:spPr>
              <a:xfrm>
                <a:off x="5913899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1" name="사각형: 둥근 모서리 5">
                <a:extLst>
                  <a:ext uri="{FF2B5EF4-FFF2-40B4-BE49-F238E27FC236}">
                    <a16:creationId xmlns:a16="http://schemas.microsoft.com/office/drawing/2014/main" id="{5E78620D-9872-4751-B367-076FDF6E7F67}"/>
                  </a:ext>
                </a:extLst>
              </p:cNvPr>
              <p:cNvSpPr txBox="1"/>
              <p:nvPr/>
            </p:nvSpPr>
            <p:spPr>
              <a:xfrm>
                <a:off x="5940346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안타</a:t>
                </a:r>
                <a:r>
                  <a:rPr lang="en-US" altLang="ko-KR" sz="1200" kern="1200" dirty="0"/>
                  <a:t>/</a:t>
                </a:r>
                <a:r>
                  <a:rPr lang="ko-KR" altLang="en-US" sz="1200" kern="1200" dirty="0" err="1"/>
                  <a:t>피안타수</a:t>
                </a:r>
                <a:r>
                  <a:rPr lang="ko-KR" altLang="en-US" sz="1200" kern="1200" dirty="0"/>
                  <a:t> </a:t>
                </a:r>
                <a:endParaRPr lang="en-US" altLang="ko-KR" sz="1200" kern="1200" dirty="0"/>
              </a:p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예측</a:t>
                </a:r>
              </a:p>
            </p:txBody>
          </p:sp>
        </p:grp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4E26747-9F89-4284-AA07-ED3878FDD53C}"/>
                </a:ext>
              </a:extLst>
            </p:cNvPr>
            <p:cNvSpPr/>
            <p:nvPr/>
          </p:nvSpPr>
          <p:spPr>
            <a:xfrm>
              <a:off x="7360080" y="3864000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7F0DBE6-AF89-4194-86AE-C5DDAE4DDD67}"/>
                </a:ext>
              </a:extLst>
            </p:cNvPr>
            <p:cNvGrpSpPr/>
            <p:nvPr/>
          </p:nvGrpSpPr>
          <p:grpSpPr>
            <a:xfrm>
              <a:off x="7518080" y="4014100"/>
              <a:ext cx="1421996" cy="902968"/>
              <a:chOff x="5913899" y="4102767"/>
              <a:chExt cx="1421996" cy="902968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B079032A-D73E-4D77-95B0-68E47A5DEA79}"/>
                  </a:ext>
                </a:extLst>
              </p:cNvPr>
              <p:cNvSpPr/>
              <p:nvPr/>
            </p:nvSpPr>
            <p:spPr>
              <a:xfrm>
                <a:off x="5913899" y="4102767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9" name="사각형: 둥근 모서리 5">
                <a:extLst>
                  <a:ext uri="{FF2B5EF4-FFF2-40B4-BE49-F238E27FC236}">
                    <a16:creationId xmlns:a16="http://schemas.microsoft.com/office/drawing/2014/main" id="{176A3CFE-D524-4151-8E78-9E9CFBA5A3BB}"/>
                  </a:ext>
                </a:extLst>
              </p:cNvPr>
              <p:cNvSpPr txBox="1"/>
              <p:nvPr/>
            </p:nvSpPr>
            <p:spPr>
              <a:xfrm>
                <a:off x="5940346" y="4129214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평균비율 곱해서 </a:t>
                </a:r>
                <a:r>
                  <a:rPr lang="ko-KR" altLang="en-US" sz="1200" kern="1200" dirty="0" err="1"/>
                  <a:t>안타율</a:t>
                </a:r>
                <a:r>
                  <a:rPr lang="en-US" altLang="ko-KR" sz="1200" kern="1200" dirty="0"/>
                  <a:t>, </a:t>
                </a:r>
                <a:r>
                  <a:rPr lang="ko-KR" altLang="en-US" sz="1200" kern="1200" dirty="0" err="1"/>
                  <a:t>홈런율</a:t>
                </a:r>
                <a:r>
                  <a:rPr lang="ko-KR" altLang="en-US" sz="1200" kern="1200" dirty="0"/>
                  <a:t> 등 예측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B81686-D8E7-4F32-BC3C-F26E891AE7CA}"/>
                </a:ext>
              </a:extLst>
            </p:cNvPr>
            <p:cNvSpPr txBox="1"/>
            <p:nvPr/>
          </p:nvSpPr>
          <p:spPr>
            <a:xfrm>
              <a:off x="7444540" y="4998850"/>
              <a:ext cx="212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= 7</a:t>
              </a:r>
              <a:r>
                <a:rPr lang="ko-KR" altLang="en-US" sz="1400" dirty="0"/>
                <a:t>월 이후 데이터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예측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7D997B8-2457-4E90-ABD1-C41DEB4FC8F9}"/>
                </a:ext>
              </a:extLst>
            </p:cNvPr>
            <p:cNvGrpSpPr/>
            <p:nvPr/>
          </p:nvGrpSpPr>
          <p:grpSpPr>
            <a:xfrm>
              <a:off x="3466828" y="977235"/>
              <a:ext cx="1375387" cy="501340"/>
              <a:chOff x="4175903" y="4102767"/>
              <a:chExt cx="1421996" cy="902968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34586280-7AAA-4285-BD2D-302F16D73ACC}"/>
                  </a:ext>
                </a:extLst>
              </p:cNvPr>
              <p:cNvSpPr/>
              <p:nvPr/>
            </p:nvSpPr>
            <p:spPr>
              <a:xfrm>
                <a:off x="4175903" y="4102767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사각형: 둥근 모서리 5">
                <a:extLst>
                  <a:ext uri="{FF2B5EF4-FFF2-40B4-BE49-F238E27FC236}">
                    <a16:creationId xmlns:a16="http://schemas.microsoft.com/office/drawing/2014/main" id="{D8786BFF-3E62-46B0-94C7-13FA92358CF3}"/>
                  </a:ext>
                </a:extLst>
              </p:cNvPr>
              <p:cNvSpPr txBox="1"/>
              <p:nvPr/>
            </p:nvSpPr>
            <p:spPr>
              <a:xfrm>
                <a:off x="4202350" y="4129214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kern="1200" dirty="0"/>
                  <a:t>Y</a:t>
                </a:r>
                <a:r>
                  <a:rPr lang="ko-KR" altLang="en-US" sz="1200" kern="1200" dirty="0"/>
                  <a:t>변수 </a:t>
                </a:r>
                <a:r>
                  <a:rPr lang="en-US" altLang="ko-KR" sz="1200" kern="1200" dirty="0"/>
                  <a:t>: </a:t>
                </a:r>
                <a:r>
                  <a:rPr lang="ko-KR" altLang="en-US" sz="1200" kern="1200" dirty="0"/>
                  <a:t>투수 </a:t>
                </a:r>
                <a:r>
                  <a:rPr lang="en-US" altLang="ko-KR" sz="1200" kern="1200" dirty="0"/>
                  <a:t>R</a:t>
                </a:r>
                <a:endParaRPr lang="ko-KR" altLang="en-US" sz="1200" kern="1200" dirty="0"/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72A0E85-E6C8-4EBD-A423-D43D63C24418}"/>
                </a:ext>
              </a:extLst>
            </p:cNvPr>
            <p:cNvCxnSpPr>
              <a:stCxn id="123" idx="3"/>
            </p:cNvCxnSpPr>
            <p:nvPr/>
          </p:nvCxnSpPr>
          <p:spPr>
            <a:xfrm>
              <a:off x="2709137" y="2306845"/>
              <a:ext cx="579529" cy="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EA53E7-A1C3-4C31-93C7-FCC08474F37D}"/>
                </a:ext>
              </a:extLst>
            </p:cNvPr>
            <p:cNvCxnSpPr/>
            <p:nvPr/>
          </p:nvCxnSpPr>
          <p:spPr>
            <a:xfrm>
              <a:off x="4868662" y="556181"/>
              <a:ext cx="438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341BD95-9A04-4CA3-9B1D-90B089BD02E8}"/>
                </a:ext>
              </a:extLst>
            </p:cNvPr>
            <p:cNvCxnSpPr/>
            <p:nvPr/>
          </p:nvCxnSpPr>
          <p:spPr>
            <a:xfrm>
              <a:off x="4868662" y="1293042"/>
              <a:ext cx="438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0A1C011-5183-4264-B96B-0E1CB4498EBB}"/>
                </a:ext>
              </a:extLst>
            </p:cNvPr>
            <p:cNvCxnSpPr/>
            <p:nvPr/>
          </p:nvCxnSpPr>
          <p:spPr>
            <a:xfrm>
              <a:off x="4868662" y="2338266"/>
              <a:ext cx="438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C7A0EE0-0D7A-4C31-84F0-910A7AC2077A}"/>
                </a:ext>
              </a:extLst>
            </p:cNvPr>
            <p:cNvCxnSpPr/>
            <p:nvPr/>
          </p:nvCxnSpPr>
          <p:spPr>
            <a:xfrm>
              <a:off x="5307291" y="556181"/>
              <a:ext cx="0" cy="1782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38E9F17-F81F-4870-A977-134959ADA9C9}"/>
                </a:ext>
              </a:extLst>
            </p:cNvPr>
            <p:cNvCxnSpPr/>
            <p:nvPr/>
          </p:nvCxnSpPr>
          <p:spPr>
            <a:xfrm>
              <a:off x="5307291" y="2092751"/>
              <a:ext cx="19136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043A5C0-EA7C-4187-B69D-2E2C3FF0D20B}"/>
                </a:ext>
              </a:extLst>
            </p:cNvPr>
            <p:cNvCxnSpPr>
              <a:stCxn id="121" idx="3"/>
            </p:cNvCxnSpPr>
            <p:nvPr/>
          </p:nvCxnSpPr>
          <p:spPr>
            <a:xfrm>
              <a:off x="2709137" y="4465584"/>
              <a:ext cx="579529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FA942AC-EA3F-4B27-9314-96E61398C658}"/>
                </a:ext>
              </a:extLst>
            </p:cNvPr>
            <p:cNvCxnSpPr>
              <a:stCxn id="113" idx="3"/>
            </p:cNvCxnSpPr>
            <p:nvPr/>
          </p:nvCxnSpPr>
          <p:spPr>
            <a:xfrm>
              <a:off x="4842215" y="4465584"/>
              <a:ext cx="4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B032916-90FA-4899-A975-9683F13A47AC}"/>
                </a:ext>
              </a:extLst>
            </p:cNvPr>
            <p:cNvCxnSpPr>
              <a:stCxn id="111" idx="3"/>
            </p:cNvCxnSpPr>
            <p:nvPr/>
          </p:nvCxnSpPr>
          <p:spPr>
            <a:xfrm>
              <a:off x="6938551" y="4465584"/>
              <a:ext cx="421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69B9E01-E066-4D38-95B0-73BC1FBD5173}"/>
                </a:ext>
              </a:extLst>
            </p:cNvPr>
            <p:cNvCxnSpPr/>
            <p:nvPr/>
          </p:nvCxnSpPr>
          <p:spPr>
            <a:xfrm flipV="1">
              <a:off x="8191893" y="2865748"/>
              <a:ext cx="0" cy="923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316BC6A6-19C6-472F-A2E8-9DD8BD04114F}"/>
                </a:ext>
              </a:extLst>
            </p:cNvPr>
            <p:cNvCxnSpPr>
              <a:stCxn id="117" idx="3"/>
            </p:cNvCxnSpPr>
            <p:nvPr/>
          </p:nvCxnSpPr>
          <p:spPr>
            <a:xfrm>
              <a:off x="8876889" y="2306845"/>
              <a:ext cx="697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07DF2F5-CC3E-4C93-A901-FAB8172B73BD}"/>
                </a:ext>
              </a:extLst>
            </p:cNvPr>
            <p:cNvSpPr/>
            <p:nvPr/>
          </p:nvSpPr>
          <p:spPr>
            <a:xfrm>
              <a:off x="9639712" y="1678814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C32869E-41F3-4C8F-ABD9-890B391074A7}"/>
                </a:ext>
              </a:extLst>
            </p:cNvPr>
            <p:cNvGrpSpPr/>
            <p:nvPr/>
          </p:nvGrpSpPr>
          <p:grpSpPr>
            <a:xfrm>
              <a:off x="9797712" y="1828914"/>
              <a:ext cx="1421996" cy="902968"/>
              <a:chOff x="4175903" y="2786235"/>
              <a:chExt cx="1421996" cy="902968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E38AF4D8-2FAC-4680-9398-00C4FF379F09}"/>
                  </a:ext>
                </a:extLst>
              </p:cNvPr>
              <p:cNvSpPr/>
              <p:nvPr/>
            </p:nvSpPr>
            <p:spPr>
              <a:xfrm>
                <a:off x="4175903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5" name="사각형: 둥근 모서리 5">
                <a:extLst>
                  <a:ext uri="{FF2B5EF4-FFF2-40B4-BE49-F238E27FC236}">
                    <a16:creationId xmlns:a16="http://schemas.microsoft.com/office/drawing/2014/main" id="{BAE99204-E737-4BE6-A896-7F861CF743D4}"/>
                  </a:ext>
                </a:extLst>
              </p:cNvPr>
              <p:cNvSpPr txBox="1"/>
              <p:nvPr/>
            </p:nvSpPr>
            <p:spPr>
              <a:xfrm>
                <a:off x="4202350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/>
                  <a:t>7</a:t>
                </a:r>
                <a:r>
                  <a:rPr lang="ko-KR" altLang="en-US" sz="1400" b="1" dirty="0"/>
                  <a:t>월 이후 </a:t>
                </a:r>
                <a:r>
                  <a:rPr lang="en-US" altLang="ko-KR" sz="1400" b="1" dirty="0"/>
                  <a:t>XR,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R</a:t>
                </a:r>
                <a:endParaRPr lang="ko-KR" altLang="en-US" sz="1400" b="1" kern="1200" dirty="0"/>
              </a:p>
            </p:txBody>
          </p:sp>
        </p:grp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0865C55-6987-4330-850A-9F8D4546DBFD}"/>
                </a:ext>
              </a:extLst>
            </p:cNvPr>
            <p:cNvSpPr/>
            <p:nvPr/>
          </p:nvSpPr>
          <p:spPr>
            <a:xfrm>
              <a:off x="9671763" y="3412516"/>
              <a:ext cx="1637329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2AA5921-64B5-45B3-AE94-4E4BC07FCA35}"/>
                </a:ext>
              </a:extLst>
            </p:cNvPr>
            <p:cNvGrpSpPr/>
            <p:nvPr/>
          </p:nvGrpSpPr>
          <p:grpSpPr>
            <a:xfrm>
              <a:off x="9829763" y="3562616"/>
              <a:ext cx="1637329" cy="902968"/>
              <a:chOff x="4175903" y="2786235"/>
              <a:chExt cx="1421996" cy="902968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5BEC1CAC-3F53-492D-9340-8EF6D5B30FA6}"/>
                  </a:ext>
                </a:extLst>
              </p:cNvPr>
              <p:cNvSpPr/>
              <p:nvPr/>
            </p:nvSpPr>
            <p:spPr>
              <a:xfrm>
                <a:off x="4175903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사각형: 둥근 모서리 5">
                <a:extLst>
                  <a:ext uri="{FF2B5EF4-FFF2-40B4-BE49-F238E27FC236}">
                    <a16:creationId xmlns:a16="http://schemas.microsoft.com/office/drawing/2014/main" id="{BFC2E26E-BA94-4BE3-9CD3-01953B504925}"/>
                  </a:ext>
                </a:extLst>
              </p:cNvPr>
              <p:cNvSpPr txBox="1"/>
              <p:nvPr/>
            </p:nvSpPr>
            <p:spPr>
              <a:xfrm>
                <a:off x="4202350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 err="1"/>
                  <a:t>피타고리안</a:t>
                </a:r>
                <a:r>
                  <a:rPr lang="ko-KR" altLang="en-US" sz="1400" b="1" kern="1200" dirty="0"/>
                  <a:t> 승률 이용</a:t>
                </a:r>
                <a:r>
                  <a:rPr lang="en-US" altLang="ko-KR" sz="1400" b="1" kern="1200" dirty="0"/>
                  <a:t>!</a:t>
                </a:r>
                <a:endParaRPr lang="ko-KR" altLang="en-US" sz="1400" b="1" kern="1200" dirty="0"/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F237AA5-882A-4AA7-B9E6-3E5507DB6133}"/>
                </a:ext>
              </a:extLst>
            </p:cNvPr>
            <p:cNvCxnSpPr/>
            <p:nvPr/>
          </p:nvCxnSpPr>
          <p:spPr>
            <a:xfrm>
              <a:off x="10416619" y="2865748"/>
              <a:ext cx="0" cy="471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09654"/>
            <a:ext cx="8640960" cy="5976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F4375-0F5F-40FE-B296-DB4778C715CC}"/>
              </a:ext>
            </a:extLst>
          </p:cNvPr>
          <p:cNvSpPr txBox="1"/>
          <p:nvPr/>
        </p:nvSpPr>
        <p:spPr>
          <a:xfrm>
            <a:off x="2746702" y="1263102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새로운 변수 생성</a:t>
            </a:r>
          </a:p>
        </p:txBody>
      </p:sp>
      <p:sp>
        <p:nvSpPr>
          <p:cNvPr id="22" name="모서리가 둥근 직사각형 25">
            <a:extLst>
              <a:ext uri="{FF2B5EF4-FFF2-40B4-BE49-F238E27FC236}">
                <a16:creationId xmlns:a16="http://schemas.microsoft.com/office/drawing/2014/main" id="{DAB79CAD-3157-4054-93FC-20666F7491D5}"/>
              </a:ext>
            </a:extLst>
          </p:cNvPr>
          <p:cNvSpPr/>
          <p:nvPr/>
        </p:nvSpPr>
        <p:spPr>
          <a:xfrm>
            <a:off x="3791744" y="2431631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5">
            <a:extLst>
              <a:ext uri="{FF2B5EF4-FFF2-40B4-BE49-F238E27FC236}">
                <a16:creationId xmlns:a16="http://schemas.microsoft.com/office/drawing/2014/main" id="{FDB55F7C-FFEF-4E2A-8FFB-8200F9A54D88}"/>
              </a:ext>
            </a:extLst>
          </p:cNvPr>
          <p:cNvSpPr/>
          <p:nvPr/>
        </p:nvSpPr>
        <p:spPr>
          <a:xfrm>
            <a:off x="3791744" y="3818278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>
            <a:extLst>
              <a:ext uri="{FF2B5EF4-FFF2-40B4-BE49-F238E27FC236}">
                <a16:creationId xmlns:a16="http://schemas.microsoft.com/office/drawing/2014/main" id="{92B9AE05-CF36-48F3-A964-1539D7DD977A}"/>
              </a:ext>
            </a:extLst>
          </p:cNvPr>
          <p:cNvSpPr/>
          <p:nvPr/>
        </p:nvSpPr>
        <p:spPr>
          <a:xfrm rot="10800000" flipH="1">
            <a:off x="3272096" y="2722433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1">
            <a:extLst>
              <a:ext uri="{FF2B5EF4-FFF2-40B4-BE49-F238E27FC236}">
                <a16:creationId xmlns:a16="http://schemas.microsoft.com/office/drawing/2014/main" id="{50214658-548F-41A4-9E98-C2C97A975E59}"/>
              </a:ext>
            </a:extLst>
          </p:cNvPr>
          <p:cNvSpPr/>
          <p:nvPr/>
        </p:nvSpPr>
        <p:spPr>
          <a:xfrm rot="10800000" flipH="1">
            <a:off x="3272096" y="4106310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25">
            <a:extLst>
              <a:ext uri="{FF2B5EF4-FFF2-40B4-BE49-F238E27FC236}">
                <a16:creationId xmlns:a16="http://schemas.microsoft.com/office/drawing/2014/main" id="{C4C87819-C7A6-43D6-A4F7-E1E829EE8117}"/>
              </a:ext>
            </a:extLst>
          </p:cNvPr>
          <p:cNvSpPr/>
          <p:nvPr/>
        </p:nvSpPr>
        <p:spPr>
          <a:xfrm>
            <a:off x="2035133" y="3818278"/>
            <a:ext cx="1077356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4B262EE-1765-450F-B9B1-1DA9FB08A9BD}"/>
              </a:ext>
            </a:extLst>
          </p:cNvPr>
          <p:cNvGrpSpPr/>
          <p:nvPr/>
        </p:nvGrpSpPr>
        <p:grpSpPr>
          <a:xfrm>
            <a:off x="2035133" y="2431631"/>
            <a:ext cx="1077356" cy="1152128"/>
            <a:chOff x="2035133" y="2431631"/>
            <a:chExt cx="1077356" cy="1152128"/>
          </a:xfrm>
        </p:grpSpPr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E49EB0E6-8474-43EE-BC10-9E86E789A76C}"/>
                </a:ext>
              </a:extLst>
            </p:cNvPr>
            <p:cNvSpPr/>
            <p:nvPr/>
          </p:nvSpPr>
          <p:spPr>
            <a:xfrm>
              <a:off x="2035133" y="2431631"/>
              <a:ext cx="1077356" cy="115212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B913F5-5561-4551-9890-DEAAE2BF2259}"/>
                </a:ext>
              </a:extLst>
            </p:cNvPr>
            <p:cNvSpPr txBox="1"/>
            <p:nvPr/>
          </p:nvSpPr>
          <p:spPr>
            <a:xfrm>
              <a:off x="2252812" y="2823029"/>
              <a:ext cx="71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투 수</a:t>
              </a:r>
              <a:endParaRPr lang="ko-KR" alt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22DB560-A617-415C-8A3D-AD3E9BABBDC5}"/>
              </a:ext>
            </a:extLst>
          </p:cNvPr>
          <p:cNvSpPr txBox="1"/>
          <p:nvPr/>
        </p:nvSpPr>
        <p:spPr>
          <a:xfrm>
            <a:off x="2214238" y="4209676"/>
            <a:ext cx="7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 자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8FAB02-337F-4195-A84C-1357E7C01794}"/>
              </a:ext>
            </a:extLst>
          </p:cNvPr>
          <p:cNvSpPr txBox="1"/>
          <p:nvPr/>
        </p:nvSpPr>
        <p:spPr>
          <a:xfrm>
            <a:off x="5142322" y="2822647"/>
            <a:ext cx="47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AVG, OBP, SLG, OPS, KBB, BABIP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36BBA7-402C-4C11-AE0D-4F6A8D26FCAE}"/>
              </a:ext>
            </a:extLst>
          </p:cNvPr>
          <p:cNvSpPr txBox="1"/>
          <p:nvPr/>
        </p:nvSpPr>
        <p:spPr>
          <a:xfrm>
            <a:off x="4489655" y="4071176"/>
            <a:ext cx="479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AVG, OBP, SLG, OPS, XR, KBB,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SB_rate,KK_rate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BB_rate,HR_rate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BABIP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E23CB-098A-44F3-957F-1719AAD4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71" y="3689347"/>
            <a:ext cx="2800350" cy="93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DC3C80-2D71-4A6E-90C5-FFAB8B2E1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71" y="2423805"/>
            <a:ext cx="794385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2169A-7E84-4CD4-A24F-5C7AC66EA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071" y="4961356"/>
            <a:ext cx="7118312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/>
              <a:t>AVG, OBP, SLG, OPS, BABIP, 2</a:t>
            </a:r>
            <a:r>
              <a:rPr lang="ko-KR" altLang="en-US" sz="1800"/>
              <a:t>루타율</a:t>
            </a:r>
            <a:r>
              <a:rPr lang="en-US" altLang="ko-KR" sz="1800"/>
              <a:t>, 3</a:t>
            </a:r>
            <a:r>
              <a:rPr lang="ko-KR" altLang="en-US" sz="1800"/>
              <a:t>루타율</a:t>
            </a:r>
            <a:r>
              <a:rPr lang="en-US" altLang="ko-KR" sz="1800"/>
              <a:t>, </a:t>
            </a:r>
            <a:r>
              <a:rPr lang="ko-KR" altLang="en-US" sz="1800"/>
              <a:t>홈런율</a:t>
            </a:r>
            <a:r>
              <a:rPr lang="en-US" altLang="ko-KR" sz="1800"/>
              <a:t>, </a:t>
            </a:r>
            <a:r>
              <a:rPr lang="ko-KR" altLang="en-US" sz="1800"/>
              <a:t>그 외 더미변수들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60215-EAD7-4BED-A9CA-0082CBF2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64" y="1627237"/>
            <a:ext cx="2971800" cy="35909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D6C2668-E06C-4AE4-83D9-37B400862267}"/>
              </a:ext>
            </a:extLst>
          </p:cNvPr>
          <p:cNvSpPr/>
          <p:nvPr/>
        </p:nvSpPr>
        <p:spPr>
          <a:xfrm>
            <a:off x="5691539" y="3261824"/>
            <a:ext cx="434371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35C53-098D-460B-B1C9-2BA989C97123}"/>
              </a:ext>
            </a:extLst>
          </p:cNvPr>
          <p:cNvSpPr txBox="1"/>
          <p:nvPr/>
        </p:nvSpPr>
        <p:spPr>
          <a:xfrm>
            <a:off x="5815087" y="2808949"/>
            <a:ext cx="491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선수 </a:t>
            </a: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스탯을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비율 </a:t>
            </a: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스탯으로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바꾸는 과정에서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NAN, INF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문제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06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8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11048-DC19-4B2B-9BA3-F0A981E2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11" y="1103337"/>
            <a:ext cx="1857375" cy="51339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CB804F2-E804-4B40-A573-5AE34EF25BD1}"/>
              </a:ext>
            </a:extLst>
          </p:cNvPr>
          <p:cNvSpPr/>
          <p:nvPr/>
        </p:nvSpPr>
        <p:spPr>
          <a:xfrm>
            <a:off x="5691539" y="3261824"/>
            <a:ext cx="434371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BF7E-E975-4D9F-BDEA-A77E1E35B7E6}"/>
              </a:ext>
            </a:extLst>
          </p:cNvPr>
          <p:cNvSpPr txBox="1"/>
          <p:nvPr/>
        </p:nvSpPr>
        <p:spPr>
          <a:xfrm>
            <a:off x="5815087" y="2808949"/>
            <a:ext cx="491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NAN, INF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의 경우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타석수가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0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이거나 매우 작은 수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0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으로 바꾸어도 큰 영향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61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969</Words>
  <Application>Microsoft Office PowerPoint</Application>
  <PresentationFormat>와이드스크린</PresentationFormat>
  <Paragraphs>194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HY헤드라인M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psj</dc:creator>
  <cp:lastModifiedBy>psj</cp:lastModifiedBy>
  <cp:revision>42</cp:revision>
  <dcterms:created xsi:type="dcterms:W3CDTF">2020-08-21T10:27:00Z</dcterms:created>
  <dcterms:modified xsi:type="dcterms:W3CDTF">2020-08-22T04:06:15Z</dcterms:modified>
</cp:coreProperties>
</file>