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56" r:id="rId2"/>
    <p:sldId id="323" r:id="rId3"/>
    <p:sldId id="257" r:id="rId4"/>
    <p:sldId id="318" r:id="rId5"/>
    <p:sldId id="320" r:id="rId6"/>
    <p:sldId id="319" r:id="rId7"/>
    <p:sldId id="341" r:id="rId8"/>
    <p:sldId id="342" r:id="rId9"/>
    <p:sldId id="343" r:id="rId10"/>
    <p:sldId id="321" r:id="rId11"/>
    <p:sldId id="324" r:id="rId12"/>
    <p:sldId id="325" r:id="rId13"/>
    <p:sldId id="326" r:id="rId14"/>
    <p:sldId id="327" r:id="rId15"/>
    <p:sldId id="329" r:id="rId16"/>
    <p:sldId id="331" r:id="rId17"/>
    <p:sldId id="332" r:id="rId18"/>
    <p:sldId id="282" r:id="rId19"/>
    <p:sldId id="335" r:id="rId20"/>
    <p:sldId id="334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816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  <p15:guide id="7" orient="horz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272"/>
    <a:srgbClr val="32C77F"/>
    <a:srgbClr val="FF2600"/>
    <a:srgbClr val="7030A0"/>
    <a:srgbClr val="33C77F"/>
    <a:srgbClr val="19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38" d="100"/>
          <a:sy n="38" d="100"/>
        </p:scale>
        <p:origin x="1136" y="48"/>
      </p:cViewPr>
      <p:guideLst>
        <p:guide orient="horz" pos="2160"/>
        <p:guide pos="288"/>
        <p:guide pos="7392"/>
        <p:guide orient="horz" pos="816"/>
        <p:guide orient="horz" pos="936"/>
        <p:guide orient="horz" pos="3840"/>
        <p:guide orient="horz"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02-864C-BC79-968177D41A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02-864C-BC79-968177D41A06}"/>
              </c:ext>
            </c:extLst>
          </c:dPt>
          <c:dLbls>
            <c:dLbl>
              <c:idx val="0"/>
              <c:layout>
                <c:manualLayout>
                  <c:x val="-0.12924833905978259"/>
                  <c:y val="4.23625668717558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02-864C-BC79-968177D41A06}"/>
                </c:ext>
              </c:extLst>
            </c:dLbl>
            <c:dLbl>
              <c:idx val="1"/>
              <c:layout>
                <c:manualLayout>
                  <c:x val="0.12332662660704845"/>
                  <c:y val="4.23625668717558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02-864C-BC79-968177D41A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14497</c:v>
                </c:pt>
                <c:pt idx="1">
                  <c:v>14497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864C-BC79-968177D41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0814-E5E2-4718-A45E-6294863DB44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AD66-9271-48EA-93F9-D030EDF6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9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forecast_base_bill_ele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forecast_base_bill_year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forecast_cons</a:t>
            </a:r>
            <a:r>
              <a:rPr lang="en-US" altLang="ko-KR" dirty="0">
                <a:solidFill>
                  <a:schemeClr val="tx1"/>
                </a:solidFill>
              </a:rPr>
              <a:t> forecast_cons_12m </a:t>
            </a:r>
            <a:r>
              <a:rPr lang="en-US" altLang="ko-KR" dirty="0" err="1">
                <a:solidFill>
                  <a:schemeClr val="tx1"/>
                </a:solidFill>
              </a:rPr>
              <a:t>forecast_cons_year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forecast_discount_energy</a:t>
            </a:r>
            <a:endParaRPr lang="ko-KR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imp_cons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sz="1200" dirty="0" err="1"/>
              <a:t>forecast_cons_year</a:t>
            </a:r>
            <a:r>
              <a:rPr lang="en-US" altLang="ko-KR" sz="1200" dirty="0"/>
              <a:t> 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latin typeface="Garamond" panose="02020404030301010803" pitchFamily="18" charset="0"/>
              </a:rPr>
              <a:t>margin_gross_pow_ele</a:t>
            </a:r>
            <a:r>
              <a:rPr lang="en-US" altLang="ko-KR" sz="1200" b="1" dirty="0">
                <a:latin typeface="Garamond" panose="02020404030301010803" pitchFamily="18" charset="0"/>
              </a:rPr>
              <a:t> &amp; </a:t>
            </a:r>
            <a:r>
              <a:rPr lang="en-US" altLang="ko-KR" sz="1200" b="1" dirty="0" err="1">
                <a:latin typeface="Garamond" panose="02020404030301010803" pitchFamily="18" charset="0"/>
              </a:rPr>
              <a:t>net_pow_ele</a:t>
            </a:r>
            <a:r>
              <a:rPr lang="en-US" altLang="ko-KR" sz="1200" b="1" dirty="0">
                <a:latin typeface="Garamond" panose="02020404030301010803" pitchFamily="18" charset="0"/>
              </a:rPr>
              <a:t> -&gt; </a:t>
            </a:r>
            <a:r>
              <a:rPr lang="en-US" altLang="ko-KR" sz="1200" b="1" dirty="0" err="1">
                <a:latin typeface="Garamond" panose="02020404030301010803" pitchFamily="18" charset="0"/>
              </a:rPr>
              <a:t>net_pow_ele</a:t>
            </a:r>
            <a:r>
              <a:rPr lang="en-US" altLang="ko-KR" sz="1200" b="1" dirty="0">
                <a:latin typeface="Garamond" panose="02020404030301010803" pitchFamily="18" charset="0"/>
              </a:rPr>
              <a:t> </a:t>
            </a:r>
          </a:p>
          <a:p>
            <a:r>
              <a:rPr lang="en-US" altLang="ko-KR" sz="1200" b="1" dirty="0" err="1">
                <a:latin typeface="Garamond" panose="02020404030301010803" pitchFamily="18" charset="0"/>
              </a:rPr>
              <a:t>Num_years_antig</a:t>
            </a:r>
            <a:r>
              <a:rPr lang="en-US" altLang="ko-KR" sz="1200" b="1" dirty="0">
                <a:latin typeface="Garamond" panose="02020404030301010803" pitchFamily="18" charset="0"/>
              </a:rPr>
              <a:t> &amp; </a:t>
            </a:r>
            <a:r>
              <a:rPr lang="en-US" altLang="ko-KR" sz="1200" b="1" dirty="0" err="1">
                <a:latin typeface="Garamond" panose="02020404030301010803" pitchFamily="18" charset="0"/>
              </a:rPr>
              <a:t>days_active</a:t>
            </a:r>
            <a:r>
              <a:rPr lang="en-US" altLang="ko-KR" sz="1200" b="1" dirty="0">
                <a:latin typeface="Garamond" panose="02020404030301010803" pitchFamily="18" charset="0"/>
              </a:rPr>
              <a:t> -&gt; </a:t>
            </a:r>
            <a:r>
              <a:rPr lang="en-US" altLang="ko-KR" sz="1200" b="1" dirty="0" err="1">
                <a:latin typeface="Garamond" panose="02020404030301010803" pitchFamily="18" charset="0"/>
              </a:rPr>
              <a:t>days_active</a:t>
            </a:r>
            <a:r>
              <a:rPr lang="en-US" altLang="ko-KR" sz="1200" b="1" dirty="0">
                <a:latin typeface="Garamond" panose="02020404030301010803" pitchFamily="18" charset="0"/>
              </a:rPr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AD66-9271-48EA-93F9-D030EDF613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33C4-CAC7-4822-AA95-A07AA950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64C2-F66A-422A-93A0-73F282B27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3C07-1378-43A6-9B1E-969A8D83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FF53-CDAF-42CB-A0D8-5D2E11E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0C45-0891-45A1-AE39-AD5DBF6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0E61-30FA-429A-907F-992ED8A496E6}"/>
              </a:ext>
            </a:extLst>
          </p:cNvPr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DAD5A-DAD9-4A2E-861D-A6EE6D6D1BED}"/>
              </a:ext>
            </a:extLst>
          </p:cNvPr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998B-7731-49D8-A9F9-F7E064F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089C3-7B5C-4BF4-9878-811D6C7A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33A5-5C3F-4F36-9092-B585E76A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E53F-C57A-424C-9549-3D52DE3B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0E89-4759-42E2-AA0A-5868B09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38233-0E5B-4829-B64E-18793C05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370C-F03C-478A-8811-D7A8BAF8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EC5E-9C6E-4AD7-AECF-5D96991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75F6-3848-4A49-A76A-617B67A7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0487-F3EE-44AB-8598-6528F12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1F-047A-41FA-A505-7BDF9D81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9712-DA87-4190-9897-BDE23CD5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>
            <a:lvl1pPr marL="2286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400"/>
            </a:lvl1pPr>
            <a:lvl2pPr marL="6858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000"/>
            </a:lvl2pPr>
            <a:lvl3pPr marL="11430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800"/>
            </a:lvl3pPr>
            <a:lvl4pPr marL="16002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4pPr>
            <a:lvl5pPr marL="20574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A4C-CAF4-4AC8-BC96-979A5023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6400-71B2-43FB-B52F-6BEB216A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DF-B17D-49D6-BBFB-081D423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32058-3A69-4EED-A95C-8CE3E468D5F4}"/>
              </a:ext>
            </a:extLst>
          </p:cNvPr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08D89-ED37-434B-A2F2-03E250E5C800}"/>
              </a:ext>
            </a:extLst>
          </p:cNvPr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784-5D3D-4A89-9743-016545F7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E6E4-8F7E-4D2D-9A31-09FE0FFC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F94F-146F-4254-9683-A237849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7125-5D2D-47F9-B1DF-2FEC4F8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1DCF-EA37-44D9-ABB6-4E736C8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EE8B-070E-4F48-84E7-FDD9B944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9EB8-DA43-43BE-8362-2CBF31B5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62796-9DEE-4719-8FA1-54192A3F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5666-12FF-4D81-8CCD-7EE1BDF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7C3E-C4DA-4E7B-B8D4-A96FC8E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71A7-8681-4C73-88C4-F443770B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E85A-7FBC-45B1-A6ED-961B4C0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D2F0-F8F8-471A-A431-2FB79258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3F63-23FB-41EB-9F6C-17215C96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60AB-0E9A-43C7-B8E1-916D1DB9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8988A-B3E7-402B-923D-283C29CB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52A8-34EA-412E-8561-F2FBD0F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27615-022C-4CF8-843B-3D51D62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5BA90-ABE5-491C-9B80-5D90EF4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FB4-568A-4E86-890A-7F512357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B4AB5-BCD9-4C04-9E53-88E45F5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0CDA4-F48E-45AE-B835-157CD2F7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87577-B7F5-4D72-B8BA-65045D4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35A1A-9AFB-4F3B-ACCE-DFFEC44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E2B9C-CBAE-402D-866B-1CC016EF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A987-F9BF-47C6-B4A3-AFE7A4ED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D0EB-1914-43D0-B2D5-AD0EA3A0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5E38-34C5-4C35-9447-5F76DF3E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00DC3-964C-4027-96DF-A5F78D99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63E5-6A42-4E9A-BB01-4FEBBC7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0F8E-FBB1-4BAF-9210-188B1E49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3150-92D6-43D7-864C-7AB4567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1B0C-FA5B-406F-870D-E4DE531C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F2128-7920-4FFE-8651-293FB36F2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8870-5E54-4530-8B49-5D96D259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4D9C-CFDB-496A-A4BB-3A79047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AB2A-0EA1-4530-912C-5B3A2189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525F-775C-438F-8FFC-7A7D724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B619-FF4E-4C76-A3C9-AF7CD0C2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87A5-8FFA-4BBB-9F6D-795BBE76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AA2E-4254-494F-87C7-9D7F8791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CE26-4923-44E9-BA00-361998D10B2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B9F3-F5E8-49F8-86E9-4E9C13FB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D23F-08E4-4D8A-BD41-1E307E39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CB74392-F7C9-4F7E-86DE-AD52DDF06918}"/>
              </a:ext>
            </a:extLst>
          </p:cNvPr>
          <p:cNvSpPr/>
          <p:nvPr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19CA8-8A5A-4D49-A151-0BD7078AB6EC}"/>
              </a:ext>
            </a:extLst>
          </p:cNvPr>
          <p:cNvSpPr/>
          <p:nvPr/>
        </p:nvSpPr>
        <p:spPr>
          <a:xfrm>
            <a:off x="701677" y="1609272"/>
            <a:ext cx="8674552" cy="45974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39D053-866F-4731-B632-DC46A5ECC021}"/>
              </a:ext>
            </a:extLst>
          </p:cNvPr>
          <p:cNvGrpSpPr/>
          <p:nvPr/>
        </p:nvGrpSpPr>
        <p:grpSpPr>
          <a:xfrm>
            <a:off x="1630194" y="2596416"/>
            <a:ext cx="7049349" cy="2380738"/>
            <a:chOff x="2109932" y="2148868"/>
            <a:chExt cx="7049349" cy="23807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B6C2A4-F7C3-423E-B3AD-C8D35FC9D4A6}"/>
                </a:ext>
              </a:extLst>
            </p:cNvPr>
            <p:cNvGrpSpPr/>
            <p:nvPr/>
          </p:nvGrpSpPr>
          <p:grpSpPr>
            <a:xfrm>
              <a:off x="2183668" y="2730050"/>
              <a:ext cx="6975613" cy="1799556"/>
              <a:chOff x="2183668" y="2300923"/>
              <a:chExt cx="6975613" cy="1799556"/>
            </a:xfrm>
          </p:grpSpPr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32B5CB1-07A0-4139-8E76-CE5C56D11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3668" y="2300923"/>
                <a:ext cx="6975613" cy="128047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6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Boston Consulting Group Customer Churn Prediction</a:t>
                </a:r>
              </a:p>
            </p:txBody>
          </p:sp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728EFE25-5E18-4943-BD47-1D63DED1B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3669" y="3844255"/>
                <a:ext cx="6670044" cy="2562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Team 3 </a:t>
                </a:r>
                <a:r>
                  <a:rPr lang="ko-KR" altLang="en-US" sz="1800" dirty="0" err="1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박한빈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김관석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1800" dirty="0" err="1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이미르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최정윤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전형준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Apple SD Gothic Neo UltraLight" panose="02000300000000000000" pitchFamily="2" charset="-127"/>
                    <a:ea typeface="Apple SD Gothic Neo UltraLight" panose="02000300000000000000" pitchFamily="2" charset="-127"/>
                    <a:cs typeface="Segoe UI" panose="020B0502040204020203" pitchFamily="34" charset="0"/>
                  </a:rPr>
                  <a:t>이승준</a:t>
                </a:r>
                <a:endParaRPr lang="en-US" sz="1800" dirty="0">
                  <a:solidFill>
                    <a:schemeClr val="bg1"/>
                  </a:solidFill>
                  <a:latin typeface="Apple SD Gothic Neo UltraLight" panose="02000300000000000000" pitchFamily="2" charset="-127"/>
                  <a:ea typeface="Apple SD Gothic Neo UltraLight" panose="02000300000000000000" pitchFamily="2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50A713-47C4-48DE-B3AF-AAE0AAFAC803}"/>
                </a:ext>
              </a:extLst>
            </p:cNvPr>
            <p:cNvGrpSpPr/>
            <p:nvPr/>
          </p:nvGrpSpPr>
          <p:grpSpPr>
            <a:xfrm>
              <a:off x="2109932" y="2148868"/>
              <a:ext cx="2154920" cy="346249"/>
              <a:chOff x="9302400" y="5399597"/>
              <a:chExt cx="2154920" cy="346249"/>
            </a:xfrm>
          </p:grpSpPr>
          <p:sp>
            <p:nvSpPr>
              <p:cNvPr id="26" name="Subtitle 63">
                <a:extLst>
                  <a:ext uri="{FF2B5EF4-FFF2-40B4-BE49-F238E27FC236}">
                    <a16:creationId xmlns:a16="http://schemas.microsoft.com/office/drawing/2014/main" id="{5B31A13B-8223-494D-B551-3F352072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7803" y="5399597"/>
                <a:ext cx="809517" cy="34624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Presented by:</a:t>
                </a:r>
                <a:br>
                  <a:rPr lang="en-US" sz="12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14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Team 3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3017232-B965-464C-95D9-3E6D043D7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957" y="5422365"/>
                <a:ext cx="0" cy="323481"/>
              </a:xfrm>
              <a:prstGeom prst="line">
                <a:avLst/>
              </a:prstGeom>
              <a:ln>
                <a:solidFill>
                  <a:srgbClr val="32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Subtitle 63">
                <a:extLst>
                  <a:ext uri="{FF2B5EF4-FFF2-40B4-BE49-F238E27FC236}">
                    <a16:creationId xmlns:a16="http://schemas.microsoft.com/office/drawing/2014/main" id="{730A70A6-9BBA-4B94-A6B3-82EFE30B3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2400" y="5448073"/>
                <a:ext cx="913712" cy="24929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ESC 21-1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0E2482-B38C-45B0-AB0B-DD79AEEBBE7B}"/>
              </a:ext>
            </a:extLst>
          </p:cNvPr>
          <p:cNvGrpSpPr/>
          <p:nvPr/>
        </p:nvGrpSpPr>
        <p:grpSpPr>
          <a:xfrm>
            <a:off x="1398364" y="2351315"/>
            <a:ext cx="7281180" cy="3171372"/>
            <a:chOff x="1471702" y="2413137"/>
            <a:chExt cx="7134503" cy="30477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9B9C9C-C961-4A02-951F-68FA7326A0B3}"/>
                </a:ext>
              </a:extLst>
            </p:cNvPr>
            <p:cNvGrpSpPr/>
            <p:nvPr/>
          </p:nvGrpSpPr>
          <p:grpSpPr>
            <a:xfrm>
              <a:off x="1471702" y="2413137"/>
              <a:ext cx="2538664" cy="525565"/>
              <a:chOff x="5921829" y="2844800"/>
              <a:chExt cx="3487198" cy="584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4EA0D06-9F76-4A51-A86E-8E01D2D476EB}"/>
                  </a:ext>
                </a:extLst>
              </p:cNvPr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881CE3B-C600-4348-B625-559EA9262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829" y="2844800"/>
                <a:ext cx="34871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31FB573-E882-4C9A-9679-915F6322F9E7}"/>
                </a:ext>
              </a:extLst>
            </p:cNvPr>
            <p:cNvGrpSpPr/>
            <p:nvPr/>
          </p:nvGrpSpPr>
          <p:grpSpPr>
            <a:xfrm rot="10800000">
              <a:off x="4010366" y="4935299"/>
              <a:ext cx="4595839" cy="525565"/>
              <a:chOff x="5921829" y="2844800"/>
              <a:chExt cx="6313006" cy="58420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0DC6F-C8C0-419A-A43B-0779B2EC0234}"/>
                  </a:ext>
                </a:extLst>
              </p:cNvPr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2A35341-A07E-4658-AAD7-B2156BA23C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921829" y="2844800"/>
                <a:ext cx="631300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1814BC-FA36-4EEF-ADC0-44992E046556}"/>
              </a:ext>
            </a:extLst>
          </p:cNvPr>
          <p:cNvCxnSpPr>
            <a:cxnSpLocks/>
          </p:cNvCxnSpPr>
          <p:nvPr/>
        </p:nvCxnSpPr>
        <p:spPr>
          <a:xfrm>
            <a:off x="1703931" y="4589229"/>
            <a:ext cx="6670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9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Frequentist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B1EF9-ED2B-4F62-B3DF-651D9BF75329}"/>
              </a:ext>
            </a:extLst>
          </p:cNvPr>
          <p:cNvSpPr/>
          <p:nvPr/>
        </p:nvSpPr>
        <p:spPr>
          <a:xfrm>
            <a:off x="457200" y="5010530"/>
            <a:ext cx="10881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Predictor</a:t>
            </a:r>
            <a:r>
              <a:rPr lang="ko-KR" altLang="en-US" dirty="0"/>
              <a:t>의 개수를 결정하기 위해 </a:t>
            </a:r>
            <a:r>
              <a:rPr lang="en-US" altLang="ko-KR" dirty="0"/>
              <a:t>Stepwise AIC method</a:t>
            </a:r>
            <a:r>
              <a:rPr lang="ko-KR" altLang="en-US" dirty="0"/>
              <a:t>를 사용하여 </a:t>
            </a:r>
            <a:r>
              <a:rPr lang="en-US" altLang="ko-KR" dirty="0"/>
              <a:t>AIC</a:t>
            </a:r>
            <a:r>
              <a:rPr lang="ko-KR" altLang="en-US" dirty="0"/>
              <a:t>를 최소화하는 </a:t>
            </a:r>
            <a:r>
              <a:rPr lang="en-US" altLang="ko-KR" dirty="0"/>
              <a:t>Model</a:t>
            </a:r>
            <a:r>
              <a:rPr lang="ko-KR" altLang="en-US" dirty="0"/>
              <a:t>을 탐색</a:t>
            </a:r>
            <a:endParaRPr lang="en-US" altLang="ko-KR" dirty="0"/>
          </a:p>
          <a:p>
            <a:pPr>
              <a:buClr>
                <a:srgbClr val="32C77F"/>
              </a:buClr>
            </a:pPr>
            <a:r>
              <a:rPr lang="en-US" altLang="ko-KR" sz="1800" b="0" i="0" u="none" strike="noStrike" baseline="0" dirty="0">
                <a:solidFill>
                  <a:srgbClr val="007DBC"/>
                </a:solidFill>
                <a:latin typeface="CIDFont+F2"/>
              </a:rPr>
              <a:t>      (AIC = -2loglikelihood + 2p)</a:t>
            </a: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Backward, Forward, </a:t>
            </a:r>
            <a:r>
              <a:rPr lang="en-US" altLang="ko-KR" dirty="0" err="1"/>
              <a:t>Bidirection</a:t>
            </a:r>
            <a:r>
              <a:rPr lang="en-US" altLang="ko-KR" dirty="0"/>
              <a:t> </a:t>
            </a:r>
            <a:r>
              <a:rPr lang="ko-KR" altLang="en-US" dirty="0"/>
              <a:t>모두 같은 결과를 보임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3D3872-7FBF-4426-957D-3CF5CAFC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763314"/>
            <a:ext cx="5067922" cy="31276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8234BE-1D61-4ED7-BC4E-6BF1AD61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9879"/>
            <a:ext cx="5067922" cy="31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10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Frequentist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B1EF9-ED2B-4F62-B3DF-651D9BF75329}"/>
              </a:ext>
            </a:extLst>
          </p:cNvPr>
          <p:cNvSpPr/>
          <p:nvPr/>
        </p:nvSpPr>
        <p:spPr>
          <a:xfrm>
            <a:off x="457200" y="5010530"/>
            <a:ext cx="10881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Predictor</a:t>
            </a:r>
            <a:r>
              <a:rPr lang="ko-KR" altLang="en-US" dirty="0"/>
              <a:t>의 개수를 결정하기 위해 </a:t>
            </a:r>
            <a:r>
              <a:rPr lang="en-US" altLang="ko-KR" dirty="0"/>
              <a:t>Stepwise AIC method</a:t>
            </a:r>
            <a:r>
              <a:rPr lang="ko-KR" altLang="en-US" dirty="0"/>
              <a:t>를 사용하여 </a:t>
            </a:r>
            <a:r>
              <a:rPr lang="en-US" altLang="ko-KR" dirty="0"/>
              <a:t>AIC</a:t>
            </a:r>
            <a:r>
              <a:rPr lang="ko-KR" altLang="en-US" dirty="0"/>
              <a:t>를 최소화하는 </a:t>
            </a:r>
            <a:r>
              <a:rPr lang="en-US" altLang="ko-KR" dirty="0"/>
              <a:t>Model</a:t>
            </a:r>
            <a:r>
              <a:rPr lang="ko-KR" altLang="en-US" dirty="0"/>
              <a:t>을 탐색</a:t>
            </a:r>
            <a:endParaRPr lang="en-US" altLang="ko-KR" dirty="0"/>
          </a:p>
          <a:p>
            <a:pPr>
              <a:buClr>
                <a:srgbClr val="32C77F"/>
              </a:buClr>
            </a:pPr>
            <a:r>
              <a:rPr lang="en-US" altLang="ko-KR" sz="1800" b="0" i="0" u="none" strike="noStrike" baseline="0" dirty="0">
                <a:solidFill>
                  <a:srgbClr val="007DBC"/>
                </a:solidFill>
                <a:latin typeface="CIDFont+F2"/>
              </a:rPr>
              <a:t>      (AIC = -2loglikelihood + 2p)</a:t>
            </a: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Backward, Forward, </a:t>
            </a:r>
            <a:r>
              <a:rPr lang="en-US" altLang="ko-KR" dirty="0" err="1"/>
              <a:t>Bidirection</a:t>
            </a:r>
            <a:r>
              <a:rPr lang="en-US" altLang="ko-KR" dirty="0"/>
              <a:t> </a:t>
            </a:r>
            <a:r>
              <a:rPr lang="ko-KR" altLang="en-US" dirty="0"/>
              <a:t>모두 같은 결과를 보임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1EE199-01AE-4078-A2B2-5FE1957A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0616"/>
            <a:ext cx="4999795" cy="3085588"/>
          </a:xfrm>
          <a:prstGeom prst="rect">
            <a:avLst/>
          </a:prstGeom>
        </p:spPr>
      </p:pic>
      <p:sp>
        <p:nvSpPr>
          <p:cNvPr id="19" name="Rectangle 39">
            <a:extLst>
              <a:ext uri="{FF2B5EF4-FFF2-40B4-BE49-F238E27FC236}">
                <a16:creationId xmlns:a16="http://schemas.microsoft.com/office/drawing/2014/main" id="{F21BD626-ADEE-4374-B80F-9373255DBFA9}"/>
              </a:ext>
            </a:extLst>
          </p:cNvPr>
          <p:cNvSpPr/>
          <p:nvPr/>
        </p:nvSpPr>
        <p:spPr>
          <a:xfrm>
            <a:off x="5717955" y="1636559"/>
            <a:ext cx="5886534" cy="3265313"/>
          </a:xfrm>
          <a:prstGeom prst="rect">
            <a:avLst/>
          </a:prstGeom>
          <a:noFill/>
          <a:ln>
            <a:solidFill>
              <a:srgbClr val="32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56">
            <a:extLst>
              <a:ext uri="{FF2B5EF4-FFF2-40B4-BE49-F238E27FC236}">
                <a16:creationId xmlns:a16="http://schemas.microsoft.com/office/drawing/2014/main" id="{A46755A3-34BE-48A9-8DF6-A8985E507074}"/>
              </a:ext>
            </a:extLst>
          </p:cNvPr>
          <p:cNvGrpSpPr/>
          <p:nvPr/>
        </p:nvGrpSpPr>
        <p:grpSpPr>
          <a:xfrm>
            <a:off x="6096000" y="1734790"/>
            <a:ext cx="4894639" cy="3002193"/>
            <a:chOff x="4231730" y="1490319"/>
            <a:chExt cx="10881145" cy="2601145"/>
          </a:xfrm>
        </p:grpSpPr>
        <p:sp>
          <p:nvSpPr>
            <p:cNvPr id="22" name="Rectangle 60">
              <a:extLst>
                <a:ext uri="{FF2B5EF4-FFF2-40B4-BE49-F238E27FC236}">
                  <a16:creationId xmlns:a16="http://schemas.microsoft.com/office/drawing/2014/main" id="{CED35FCC-1092-4243-88DB-D44D5090CD58}"/>
                </a:ext>
              </a:extLst>
            </p:cNvPr>
            <p:cNvSpPr/>
            <p:nvPr/>
          </p:nvSpPr>
          <p:spPr>
            <a:xfrm>
              <a:off x="5449279" y="1490319"/>
              <a:ext cx="142603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b="1" dirty="0">
                  <a:solidFill>
                    <a:srgbClr val="32C7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Observations</a:t>
              </a:r>
            </a:p>
          </p:txBody>
        </p:sp>
        <p:sp>
          <p:nvSpPr>
            <p:cNvPr id="23" name="Rectangle 61">
              <a:extLst>
                <a:ext uri="{FF2B5EF4-FFF2-40B4-BE49-F238E27FC236}">
                  <a16:creationId xmlns:a16="http://schemas.microsoft.com/office/drawing/2014/main" id="{2568135D-0181-4D6A-87B1-21AAACE4CCE7}"/>
                </a:ext>
              </a:extLst>
            </p:cNvPr>
            <p:cNvSpPr/>
            <p:nvPr/>
          </p:nvSpPr>
          <p:spPr>
            <a:xfrm>
              <a:off x="4231730" y="1851502"/>
              <a:ext cx="10881145" cy="22399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Segoe UI" panose="020B0502040204020203" pitchFamily="34" charset="0"/>
                </a:rPr>
                <a:t>intercept : 29.25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origin_ka</a:t>
              </a:r>
              <a:r>
                <a:rPr lang="en-US" altLang="ko-KR" sz="1200" dirty="0">
                  <a:cs typeface="Segoe UI" panose="020B0502040204020203" pitchFamily="34" charset="0"/>
                </a:rPr>
                <a:t>~ : -19.79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origin_ld</a:t>
              </a:r>
              <a:r>
                <a:rPr lang="en-US" altLang="ko-KR" sz="1200" dirty="0">
                  <a:cs typeface="Segoe UI" panose="020B0502040204020203" pitchFamily="34" charset="0"/>
                </a:rPr>
                <a:t>~ : -19.28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origin_lx</a:t>
              </a:r>
              <a:r>
                <a:rPr lang="en-US" altLang="ko-KR" sz="1200" dirty="0">
                  <a:cs typeface="Segoe UI" panose="020B0502040204020203" pitchFamily="34" charset="0"/>
                </a:rPr>
                <a:t>~ : -18.45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origin_us</a:t>
              </a:r>
              <a:r>
                <a:rPr lang="en-US" altLang="ko-KR" sz="1200" dirty="0">
                  <a:cs typeface="Segoe UI" panose="020B0502040204020203" pitchFamily="34" charset="0"/>
                </a:rPr>
                <a:t>~ : -37.26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origin_ew</a:t>
              </a:r>
              <a:r>
                <a:rPr lang="en-US" altLang="ko-KR" sz="1200" dirty="0">
                  <a:cs typeface="Segoe UI" panose="020B0502040204020203" pitchFamily="34" charset="0"/>
                </a:rPr>
                <a:t>~ : -37.66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channel_E</a:t>
              </a:r>
              <a:r>
                <a:rPr lang="en-US" altLang="ko-KR" sz="1200" dirty="0">
                  <a:cs typeface="Segoe UI" panose="020B0502040204020203" pitchFamily="34" charset="0"/>
                </a:rPr>
                <a:t> : -19.63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channel_D</a:t>
              </a:r>
              <a:r>
                <a:rPr lang="en-US" altLang="ko-KR" sz="1200" dirty="0">
                  <a:cs typeface="Segoe UI" panose="020B0502040204020203" pitchFamily="34" charset="0"/>
                </a:rPr>
                <a:t> : -19.02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channel_G</a:t>
              </a:r>
              <a:r>
                <a:rPr lang="en-US" altLang="ko-KR" sz="1200" dirty="0">
                  <a:cs typeface="Segoe UI" panose="020B0502040204020203" pitchFamily="34" charset="0"/>
                </a:rPr>
                <a:t> : -20.05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channel_B</a:t>
              </a:r>
              <a:r>
                <a:rPr lang="en-US" altLang="ko-KR" sz="1200" dirty="0">
                  <a:cs typeface="Segoe UI" panose="020B0502040204020203" pitchFamily="34" charset="0"/>
                </a:rPr>
                <a:t> : -19.97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u="sng" dirty="0" err="1">
                  <a:cs typeface="Segoe UI" panose="020B0502040204020203" pitchFamily="34" charset="0"/>
                </a:rPr>
                <a:t>margin_net_pow_ele</a:t>
              </a:r>
              <a:r>
                <a:rPr lang="en-US" altLang="ko-KR" sz="1200" u="sng" dirty="0">
                  <a:cs typeface="Segoe UI" panose="020B0502040204020203" pitchFamily="34" charset="0"/>
                </a:rPr>
                <a:t> : 8.10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u="sng" dirty="0" err="1">
                  <a:cs typeface="Segoe UI" panose="020B0502040204020203" pitchFamily="34" charset="0"/>
                </a:rPr>
                <a:t>net_margin</a:t>
              </a:r>
              <a:r>
                <a:rPr lang="en-US" altLang="ko-KR" sz="1200" u="sng" dirty="0">
                  <a:cs typeface="Segoe UI" panose="020B0502040204020203" pitchFamily="34" charset="0"/>
                </a:rPr>
                <a:t> : 17.03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pow_max</a:t>
              </a:r>
              <a:r>
                <a:rPr lang="en-US" altLang="ko-KR" sz="1200" dirty="0">
                  <a:cs typeface="Segoe UI" panose="020B0502040204020203" pitchFamily="34" charset="0"/>
                </a:rPr>
                <a:t> : -3.9</a:t>
              </a:r>
            </a:p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cs typeface="Segoe UI" panose="020B0502040204020203" pitchFamily="34" charset="0"/>
                </a:rPr>
                <a:t>nb_prod_act</a:t>
              </a:r>
              <a:r>
                <a:rPr lang="en-US" altLang="ko-KR" sz="1200" dirty="0">
                  <a:cs typeface="Segoe UI" panose="020B0502040204020203" pitchFamily="34" charset="0"/>
                </a:rPr>
                <a:t> : -27.72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99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11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Frequentist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B1EF9-ED2B-4F62-B3DF-651D9BF75329}"/>
              </a:ext>
            </a:extLst>
          </p:cNvPr>
          <p:cNvSpPr/>
          <p:nvPr/>
        </p:nvSpPr>
        <p:spPr>
          <a:xfrm>
            <a:off x="457200" y="5010530"/>
            <a:ext cx="10881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Model fit</a:t>
            </a:r>
            <a:r>
              <a:rPr lang="ko-KR" altLang="en-US" dirty="0"/>
              <a:t>의 정확도는 </a:t>
            </a:r>
            <a:r>
              <a:rPr lang="en-US" altLang="ko-KR" dirty="0"/>
              <a:t>90% </a:t>
            </a:r>
            <a:r>
              <a:rPr lang="ko-KR" altLang="en-US" dirty="0"/>
              <a:t>이상으로 높았음</a:t>
            </a: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그러나 </a:t>
            </a:r>
            <a:r>
              <a:rPr lang="en-US" altLang="ko-KR" dirty="0" err="1"/>
              <a:t>stepAIC</a:t>
            </a:r>
            <a:r>
              <a:rPr lang="ko-KR" altLang="en-US" dirty="0"/>
              <a:t>의 초기값에 따라 다른 </a:t>
            </a:r>
            <a:r>
              <a:rPr lang="en-US" altLang="ko-KR" dirty="0"/>
              <a:t>Model</a:t>
            </a:r>
            <a:r>
              <a:rPr lang="ko-KR" altLang="en-US" dirty="0"/>
              <a:t>이 나올 수 있음</a:t>
            </a:r>
            <a:r>
              <a:rPr lang="en-US" altLang="ko-KR" dirty="0"/>
              <a:t>(</a:t>
            </a:r>
            <a:r>
              <a:rPr lang="ko-KR" altLang="en-US" dirty="0"/>
              <a:t>실험자의 주관 개입</a:t>
            </a:r>
            <a:r>
              <a:rPr lang="en-US" altLang="ko-KR" dirty="0"/>
              <a:t>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C33952-7C86-409C-BFB8-2BB2FC93C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1676"/>
            <a:ext cx="5235807" cy="3231241"/>
          </a:xfrm>
          <a:prstGeom prst="rect">
            <a:avLst/>
          </a:prstGeom>
        </p:spPr>
      </p:pic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8AEABECD-267E-4A2C-88C5-9CE744CC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77683"/>
              </p:ext>
            </p:extLst>
          </p:nvPr>
        </p:nvGraphicFramePr>
        <p:xfrm>
          <a:off x="6579705" y="1847470"/>
          <a:ext cx="4632744" cy="2185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248">
                  <a:extLst>
                    <a:ext uri="{9D8B030D-6E8A-4147-A177-3AD203B41FA5}">
                      <a16:colId xmlns:a16="http://schemas.microsoft.com/office/drawing/2014/main" val="3111027720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3694165395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2445231525"/>
                    </a:ext>
                  </a:extLst>
                </a:gridCol>
              </a:tblGrid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59588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13898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29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5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9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12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BB8879B7-2F9B-4D42-AEC4-F506C54B1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2311" y="3386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344A6B3A-1EEB-4B4B-9E75-542C95E3AEBB}"/>
              </a:ext>
            </a:extLst>
          </p:cNvPr>
          <p:cNvSpPr/>
          <p:nvPr/>
        </p:nvSpPr>
        <p:spPr>
          <a:xfrm>
            <a:off x="514265" y="1593842"/>
            <a:ext cx="8828517" cy="4190732"/>
          </a:xfrm>
          <a:prstGeom prst="rect">
            <a:avLst/>
          </a:prstGeom>
          <a:noFill/>
          <a:ln>
            <a:solidFill>
              <a:srgbClr val="32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56">
            <a:extLst>
              <a:ext uri="{FF2B5EF4-FFF2-40B4-BE49-F238E27FC236}">
                <a16:creationId xmlns:a16="http://schemas.microsoft.com/office/drawing/2014/main" id="{2D273F76-0103-4CE2-BDEE-AEBAB68F2964}"/>
              </a:ext>
            </a:extLst>
          </p:cNvPr>
          <p:cNvGrpSpPr/>
          <p:nvPr/>
        </p:nvGrpSpPr>
        <p:grpSpPr>
          <a:xfrm>
            <a:off x="722983" y="1712389"/>
            <a:ext cx="5131565" cy="642517"/>
            <a:chOff x="3705026" y="1508146"/>
            <a:chExt cx="11407849" cy="556686"/>
          </a:xfrm>
        </p:grpSpPr>
        <p:sp>
          <p:nvSpPr>
            <p:cNvPr id="19" name="Rectangle 60">
              <a:extLst>
                <a:ext uri="{FF2B5EF4-FFF2-40B4-BE49-F238E27FC236}">
                  <a16:creationId xmlns:a16="http://schemas.microsoft.com/office/drawing/2014/main" id="{527C963E-82CB-4C63-9C2B-C67CACFE319C}"/>
                </a:ext>
              </a:extLst>
            </p:cNvPr>
            <p:cNvSpPr/>
            <p:nvPr/>
          </p:nvSpPr>
          <p:spPr>
            <a:xfrm>
              <a:off x="3705026" y="1508146"/>
              <a:ext cx="4838794" cy="2399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b="1" dirty="0" err="1">
                  <a:solidFill>
                    <a:srgbClr val="32C7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Losgistic</a:t>
              </a:r>
              <a:r>
                <a:rPr lang="en-US" b="1" dirty="0">
                  <a:solidFill>
                    <a:srgbClr val="32C7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Regression</a:t>
              </a:r>
            </a:p>
          </p:txBody>
        </p:sp>
        <p:sp>
          <p:nvSpPr>
            <p:cNvPr id="20" name="Rectangle 61">
              <a:extLst>
                <a:ext uri="{FF2B5EF4-FFF2-40B4-BE49-F238E27FC236}">
                  <a16:creationId xmlns:a16="http://schemas.microsoft.com/office/drawing/2014/main" id="{C42A41D4-9936-4AFB-9C67-FF89204C7CE9}"/>
                </a:ext>
              </a:extLst>
            </p:cNvPr>
            <p:cNvSpPr/>
            <p:nvPr/>
          </p:nvSpPr>
          <p:spPr>
            <a:xfrm>
              <a:off x="4231730" y="1851502"/>
              <a:ext cx="10881145" cy="213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Clr>
                  <a:srgbClr val="32C77F"/>
                </a:buClr>
                <a:buFont typeface="Arial" panose="020B0604020202020204" pitchFamily="34" charset="0"/>
                <a:buChar char="•"/>
              </a:pPr>
              <a:endParaRPr lang="en-US" altLang="ko-KR" sz="1600" dirty="0"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1">
                <a:extLst>
                  <a:ext uri="{FF2B5EF4-FFF2-40B4-BE49-F238E27FC236}">
                    <a16:creationId xmlns:a16="http://schemas.microsoft.com/office/drawing/2014/main" id="{A42E453F-858D-451D-918A-008C6EF2AFD9}"/>
                  </a:ext>
                </a:extLst>
              </p:cNvPr>
              <p:cNvSpPr/>
              <p:nvPr/>
            </p:nvSpPr>
            <p:spPr>
              <a:xfrm>
                <a:off x="869590" y="2210242"/>
                <a:ext cx="4894639" cy="304711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g</m:t>
                    </m:r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 </m:t>
                    </m:r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ko-KR" altLang="en-US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(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g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is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logit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function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 </m:t>
                    </m:r>
                  </m:oMath>
                </a14:m>
                <a:endParaRPr lang="en-US" altLang="ko-KR" sz="1600" b="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altLang="ko-KR" sz="16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16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𝑌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𝛼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 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</m:e>
                    </m:nary>
                  </m:oMath>
                </a14:m>
                <a:endParaRPr lang="en-US" altLang="ko-KR" sz="1600" b="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cs typeface="Segoe UI" panose="020B0502040204020203" pitchFamily="34" charset="0"/>
                  </a:rPr>
                  <a:t> Normal distribution</a:t>
                </a:r>
                <a:r>
                  <a:rPr lang="ko-KR" altLang="en-US" sz="1600" dirty="0">
                    <a:cs typeface="Segoe UI" panose="020B0502040204020203" pitchFamily="34" charset="0"/>
                  </a:rPr>
                  <a:t>으로 근사</a:t>
                </a:r>
                <a:r>
                  <a:rPr lang="en-US" altLang="ko-KR" sz="1600" dirty="0">
                    <a:cs typeface="Segoe UI" panose="020B0502040204020203" pitchFamily="34" charset="0"/>
                  </a:rPr>
                  <a:t>(INLA)</a:t>
                </a: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𝐵𝑒𝑡𝑎𝑝𝑟𝑖𝑜𝑟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𝑝𝑟𝑖𝑜𝑟</m:t>
                    </m:r>
                  </m:oMath>
                </a14:m>
                <a:endParaRPr lang="en-US" altLang="ko-KR" sz="1600" b="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𝑀𝑜𝑑𝑒𝑙𝑝𝑟𝑖𝑜𝑟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𝑈𝑛𝑖𝑓𝑜𝑟𝑚</m:t>
                    </m:r>
                  </m:oMath>
                </a14:m>
                <a:endParaRPr lang="en-US" altLang="ko-KR" sz="1600" dirty="0">
                  <a:cs typeface="Segoe UI" panose="020B0502040204020203" pitchFamily="34" charset="0"/>
                </a:endParaRP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61">
                <a:extLst>
                  <a:ext uri="{FF2B5EF4-FFF2-40B4-BE49-F238E27FC236}">
                    <a16:creationId xmlns:a16="http://schemas.microsoft.com/office/drawing/2014/main" id="{A42E453F-858D-451D-918A-008C6EF2A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90" y="2210242"/>
                <a:ext cx="4894639" cy="3047116"/>
              </a:xfrm>
              <a:prstGeom prst="rect">
                <a:avLst/>
              </a:prstGeom>
              <a:blipFill>
                <a:blip r:embed="rId3"/>
                <a:stretch>
                  <a:fillRect l="-2366" t="-10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7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13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</a:t>
            </a:r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4FB1EF9-ED2B-4F62-B3DF-651D9BF75329}"/>
                  </a:ext>
                </a:extLst>
              </p:cNvPr>
              <p:cNvSpPr/>
              <p:nvPr/>
            </p:nvSpPr>
            <p:spPr>
              <a:xfrm>
                <a:off x="457200" y="5010530"/>
                <a:ext cx="1088114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변수 선택 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값을 </a:t>
                </a:r>
                <a:r>
                  <a:rPr lang="en-US" altLang="ko-KR" dirty="0"/>
                  <a:t>BMA</a:t>
                </a:r>
                <a:r>
                  <a:rPr lang="ko-KR" altLang="en-US" dirty="0"/>
                  <a:t>로 구할 것인가</a:t>
                </a:r>
                <a:r>
                  <a:rPr lang="en-US" altLang="ko-KR" dirty="0"/>
                  <a:t>, HPM</a:t>
                </a:r>
                <a:r>
                  <a:rPr lang="ko-KR" altLang="en-US" dirty="0"/>
                  <a:t>으로 구할 것인가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BMA(Bayesian Model Averaging)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가능한 모든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에서의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값의 가중평균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4FB1EF9-ED2B-4F62-B3DF-651D9BF7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0530"/>
                <a:ext cx="10881145" cy="923330"/>
              </a:xfrm>
              <a:prstGeom prst="rect">
                <a:avLst/>
              </a:prstGeom>
              <a:blipFill>
                <a:blip r:embed="rId3"/>
                <a:stretch>
                  <a:fillRect l="-336" t="-3974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CEDB64F-6919-4A28-A8BB-C54D81E2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76039"/>
              </p:ext>
            </p:extLst>
          </p:nvPr>
        </p:nvGraphicFramePr>
        <p:xfrm>
          <a:off x="6574113" y="1847470"/>
          <a:ext cx="4632744" cy="2185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248">
                  <a:extLst>
                    <a:ext uri="{9D8B030D-6E8A-4147-A177-3AD203B41FA5}">
                      <a16:colId xmlns:a16="http://schemas.microsoft.com/office/drawing/2014/main" val="3111027720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3694165395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2445231525"/>
                    </a:ext>
                  </a:extLst>
                </a:gridCol>
              </a:tblGrid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59588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29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10489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52364"/>
                  </a:ext>
                </a:extLst>
              </a:tr>
            </a:tbl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FAF43C53-0BBE-46EE-8E15-4DAFDDCD1A45}"/>
              </a:ext>
            </a:extLst>
          </p:cNvPr>
          <p:cNvSpPr/>
          <p:nvPr/>
        </p:nvSpPr>
        <p:spPr>
          <a:xfrm>
            <a:off x="557733" y="4557092"/>
            <a:ext cx="1668631" cy="3720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BMA vs HPM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3FD9F-6DC4-4AC0-A0B9-05D04CB7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71" y="1620071"/>
            <a:ext cx="4831105" cy="29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8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14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</a:t>
            </a:r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4FB1EF9-ED2B-4F62-B3DF-651D9BF75329}"/>
                  </a:ext>
                </a:extLst>
              </p:cNvPr>
              <p:cNvSpPr/>
              <p:nvPr/>
            </p:nvSpPr>
            <p:spPr>
              <a:xfrm>
                <a:off x="457200" y="5010530"/>
                <a:ext cx="1088114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HPM(highest posterior probability model)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posterior probability</a:t>
                </a:r>
                <a:r>
                  <a:rPr lang="ko-KR" altLang="en-US" sz="1600" dirty="0"/>
                  <a:t>가 가장 높은 </a:t>
                </a:r>
                <a:r>
                  <a:rPr lang="en-US" altLang="ko-KR" sz="1600" dirty="0"/>
                  <a:t>Model</a:t>
                </a:r>
                <a:r>
                  <a:rPr lang="ko-KR" altLang="en-US" sz="1600" dirty="0"/>
                  <a:t>에서의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600" dirty="0"/>
                  <a:t>값</a:t>
                </a:r>
                <a:endParaRPr lang="en-US" altLang="ko-KR" sz="1600" dirty="0"/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두 방법의 </a:t>
                </a:r>
                <a:r>
                  <a:rPr lang="en-US" altLang="ko-KR" sz="1600" dirty="0"/>
                  <a:t>fitted value</a:t>
                </a:r>
                <a:r>
                  <a:rPr lang="ko-KR" altLang="en-US" sz="1600" dirty="0"/>
                  <a:t>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600" dirty="0"/>
                  <a:t>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모두 큰 차이를 보이지 않음</a:t>
                </a:r>
                <a:endParaRPr lang="en-US" altLang="ko-KR" sz="1600" dirty="0"/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Clr>
                    <a:srgbClr val="32C77F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모든 </a:t>
                </a:r>
                <a:r>
                  <a:rPr lang="en-US" altLang="ko-KR" sz="1600" dirty="0"/>
                  <a:t>Model</a:t>
                </a:r>
                <a:r>
                  <a:rPr lang="ko-KR" altLang="en-US" sz="1600" dirty="0"/>
                  <a:t>을 반영하기 위해 </a:t>
                </a:r>
                <a:r>
                  <a:rPr lang="en-US" altLang="ko-KR" sz="1600" dirty="0"/>
                  <a:t>BMA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4FB1EF9-ED2B-4F62-B3DF-651D9BF7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0530"/>
                <a:ext cx="10881145" cy="1323439"/>
              </a:xfrm>
              <a:prstGeom prst="rect">
                <a:avLst/>
              </a:prstGeom>
              <a:blipFill>
                <a:blip r:embed="rId3"/>
                <a:stretch>
                  <a:fillRect l="-224" t="-1382"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CEDB64F-6919-4A28-A8BB-C54D81E2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77433"/>
              </p:ext>
            </p:extLst>
          </p:nvPr>
        </p:nvGraphicFramePr>
        <p:xfrm>
          <a:off x="6579705" y="1847470"/>
          <a:ext cx="4632744" cy="2185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248">
                  <a:extLst>
                    <a:ext uri="{9D8B030D-6E8A-4147-A177-3AD203B41FA5}">
                      <a16:colId xmlns:a16="http://schemas.microsoft.com/office/drawing/2014/main" val="3111027720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3694165395"/>
                    </a:ext>
                  </a:extLst>
                </a:gridCol>
                <a:gridCol w="1544248">
                  <a:extLst>
                    <a:ext uri="{9D8B030D-6E8A-4147-A177-3AD203B41FA5}">
                      <a16:colId xmlns:a16="http://schemas.microsoft.com/office/drawing/2014/main" val="2445231525"/>
                    </a:ext>
                  </a:extLst>
                </a:gridCol>
              </a:tblGrid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59588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29"/>
                  </a:ext>
                </a:extLst>
              </a:tr>
              <a:tr h="72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10487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52364"/>
                  </a:ext>
                </a:extLst>
              </a:tr>
            </a:tbl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FAF43C53-0BBE-46EE-8E15-4DAFDDCD1A45}"/>
              </a:ext>
            </a:extLst>
          </p:cNvPr>
          <p:cNvSpPr/>
          <p:nvPr/>
        </p:nvSpPr>
        <p:spPr>
          <a:xfrm>
            <a:off x="557733" y="4557092"/>
            <a:ext cx="1668631" cy="3720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BMA vs HPM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2A125-D60E-4C0B-A8A4-397CAE831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3" y="1617642"/>
            <a:ext cx="4677202" cy="28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15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</a:t>
            </a:r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7CA15-2903-4D67-B230-2047DD2CACB9}"/>
              </a:ext>
            </a:extLst>
          </p:cNvPr>
          <p:cNvSpPr/>
          <p:nvPr/>
        </p:nvSpPr>
        <p:spPr>
          <a:xfrm>
            <a:off x="457200" y="5010530"/>
            <a:ext cx="10881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Model</a:t>
            </a:r>
            <a:r>
              <a:rPr lang="ko-KR" altLang="en-US" dirty="0"/>
              <a:t>과 각 변수의 </a:t>
            </a:r>
            <a:r>
              <a:rPr lang="en-US" altLang="ko-KR" dirty="0"/>
              <a:t>Posterior distribution</a:t>
            </a:r>
            <a:r>
              <a:rPr lang="ko-KR" altLang="en-US" dirty="0"/>
              <a:t>을 근사할 수 있음</a:t>
            </a: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Inclusion Probability(</a:t>
            </a:r>
            <a:r>
              <a:rPr lang="ko-KR" altLang="en-US" dirty="0"/>
              <a:t>각 변수가 </a:t>
            </a:r>
            <a:r>
              <a:rPr lang="en-US" altLang="ko-KR" dirty="0"/>
              <a:t>Model</a:t>
            </a:r>
            <a:r>
              <a:rPr lang="ko-KR" altLang="en-US" dirty="0"/>
              <a:t>에 포함된 비율</a:t>
            </a:r>
            <a:r>
              <a:rPr lang="en-US" altLang="ko-KR" dirty="0"/>
              <a:t>)</a:t>
            </a:r>
            <a:r>
              <a:rPr lang="ko-KR" altLang="en-US" dirty="0"/>
              <a:t>을 계산할 수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B0FFC-230E-4325-AD67-623771CA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0" y="1637498"/>
            <a:ext cx="5452750" cy="3365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C036FB-5CEA-4B10-96E0-5C5B0E9F2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485"/>
            <a:ext cx="4863315" cy="3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16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</a:t>
            </a:r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Approach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selection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CE992-C712-4ECC-BE50-54ACEA14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62" y="3964063"/>
            <a:ext cx="3804419" cy="23478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B39135-6C8F-4991-83BC-D83752B8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29" y="4003161"/>
            <a:ext cx="3628754" cy="2239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673013-B1EE-4F9B-AEC5-4C4E5CA2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563" y="1699042"/>
            <a:ext cx="3804419" cy="23478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BCA0C6-806E-49D7-809E-ED41A2983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429" y="1830701"/>
            <a:ext cx="3333334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6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17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C5D350-95EC-9C4C-94C9-F0AEC013A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78883"/>
              </p:ext>
            </p:extLst>
          </p:nvPr>
        </p:nvGraphicFramePr>
        <p:xfrm>
          <a:off x="708990" y="1792947"/>
          <a:ext cx="10774020" cy="44289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5670">
                  <a:extLst>
                    <a:ext uri="{9D8B030D-6E8A-4147-A177-3AD203B41FA5}">
                      <a16:colId xmlns:a16="http://schemas.microsoft.com/office/drawing/2014/main" val="614153126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3846160512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2477333043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2426668342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4051429870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4099461386"/>
                    </a:ext>
                  </a:extLst>
                </a:gridCol>
              </a:tblGrid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cons_gas_12m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cons_last_month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>
                          <a:solidFill>
                            <a:schemeClr val="tx1"/>
                          </a:solidFill>
                        </a:rPr>
                        <a:t>days_active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forecast_</a:t>
                      </a:r>
                    </a:p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discount_energy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forecast_meter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rent_12m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forecast_price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energy_p2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715414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forecast_price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pow_p1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margin_net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pow_ele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nb_prod_act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net_margin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pow_max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53440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99074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Origin_ka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Origin_ld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Origin_lx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88439"/>
                  </a:ext>
                </a:extLst>
              </a:tr>
            </a:tbl>
          </a:graphicData>
        </a:graphic>
      </p:graphicFrame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BAD23A28-EA70-1D43-84D7-06EBAA58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6601E7-B6A4-4079-B02F-AF52B34B2ECE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Description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FC5A518-1271-40B0-A11A-16D8018FC2DC}"/>
              </a:ext>
            </a:extLst>
          </p:cNvPr>
          <p:cNvSpPr/>
          <p:nvPr/>
        </p:nvSpPr>
        <p:spPr>
          <a:xfrm>
            <a:off x="718160" y="1166959"/>
            <a:ext cx="5091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effect</a:t>
            </a:r>
          </a:p>
        </p:txBody>
      </p:sp>
    </p:spTree>
    <p:extLst>
      <p:ext uri="{BB962C8B-B14F-4D97-AF65-F5344CB8AC3E}">
        <p14:creationId xmlns:p14="http://schemas.microsoft.com/office/powerpoint/2010/main" val="211605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18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C5D350-95EC-9C4C-94C9-F0AEC013A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36528"/>
              </p:ext>
            </p:extLst>
          </p:nvPr>
        </p:nvGraphicFramePr>
        <p:xfrm>
          <a:off x="708990" y="1792947"/>
          <a:ext cx="10774020" cy="44289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5670">
                  <a:extLst>
                    <a:ext uri="{9D8B030D-6E8A-4147-A177-3AD203B41FA5}">
                      <a16:colId xmlns:a16="http://schemas.microsoft.com/office/drawing/2014/main" val="614153126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3846160512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2477333043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2426668342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4051429870"/>
                    </a:ext>
                  </a:extLst>
                </a:gridCol>
                <a:gridCol w="1795670">
                  <a:extLst>
                    <a:ext uri="{9D8B030D-6E8A-4147-A177-3AD203B41FA5}">
                      <a16:colId xmlns:a16="http://schemas.microsoft.com/office/drawing/2014/main" val="4099461386"/>
                    </a:ext>
                  </a:extLst>
                </a:gridCol>
              </a:tblGrid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cons_gas_12m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cons_last_month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>
                          <a:solidFill>
                            <a:schemeClr val="tx1"/>
                          </a:solidFill>
                        </a:rPr>
                        <a:t>days_active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forecast_</a:t>
                      </a:r>
                    </a:p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discount_energy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forecast_meter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rent_12m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forecast_price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energy_p2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715414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forecast_price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pow_p1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margin_net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pow_ele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nb_prod_act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net_margin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pow_max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53440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Channel_G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99074"/>
                  </a:ext>
                </a:extLst>
              </a:tr>
              <a:tr h="11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Origin_ka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Origin_ld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Origin_lx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Origin_us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88439"/>
                  </a:ext>
                </a:extLst>
              </a:tr>
            </a:tbl>
          </a:graphicData>
        </a:graphic>
      </p:graphicFrame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BAD23A28-EA70-1D43-84D7-06EBAA58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6601E7-B6A4-4079-B02F-AF52B34B2ECE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Description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FC5A518-1271-40B0-A11A-16D8018FC2DC}"/>
              </a:ext>
            </a:extLst>
          </p:cNvPr>
          <p:cNvSpPr/>
          <p:nvPr/>
        </p:nvSpPr>
        <p:spPr>
          <a:xfrm>
            <a:off x="718160" y="1166959"/>
            <a:ext cx="5091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65299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Contents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A482B7A-401D-400D-9B2D-D94836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8FA496-9C31-4799-A4AA-D255495E5B38}"/>
              </a:ext>
            </a:extLst>
          </p:cNvPr>
          <p:cNvGrpSpPr/>
          <p:nvPr/>
        </p:nvGrpSpPr>
        <p:grpSpPr>
          <a:xfrm>
            <a:off x="457201" y="2575666"/>
            <a:ext cx="11277598" cy="2372573"/>
            <a:chOff x="457201" y="1485901"/>
            <a:chExt cx="11277598" cy="23725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8C21E7-27C0-4D3F-A4AE-F0C3650D5C32}"/>
                </a:ext>
              </a:extLst>
            </p:cNvPr>
            <p:cNvGrpSpPr/>
            <p:nvPr/>
          </p:nvGrpSpPr>
          <p:grpSpPr>
            <a:xfrm>
              <a:off x="457201" y="1485901"/>
              <a:ext cx="3599332" cy="2372573"/>
              <a:chOff x="457201" y="1485901"/>
              <a:chExt cx="3287484" cy="216701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402852-89FB-4C6D-92E5-21862DAB14FA}"/>
                  </a:ext>
                </a:extLst>
              </p:cNvPr>
              <p:cNvSpPr/>
              <p:nvPr/>
            </p:nvSpPr>
            <p:spPr>
              <a:xfrm>
                <a:off x="1081022" y="1494954"/>
                <a:ext cx="2663663" cy="2157958"/>
              </a:xfrm>
              <a:prstGeom prst="rect">
                <a:avLst/>
              </a:prstGeom>
              <a:noFill/>
              <a:ln>
                <a:solidFill>
                  <a:srgbClr val="32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9392FC-4DD3-4784-8216-25BCC149D12D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AAA3177-638E-4A8B-9EB6-1EA9283551C8}"/>
                </a:ext>
              </a:extLst>
            </p:cNvPr>
            <p:cNvGrpSpPr/>
            <p:nvPr/>
          </p:nvGrpSpPr>
          <p:grpSpPr>
            <a:xfrm>
              <a:off x="4296334" y="1485901"/>
              <a:ext cx="3658992" cy="2372573"/>
              <a:chOff x="457201" y="1485901"/>
              <a:chExt cx="3341975" cy="216701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C37A53A-538B-4EB4-BDD9-21058C168BAB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718154" cy="2157957"/>
                <a:chOff x="7168582" y="-2032016"/>
                <a:chExt cx="2718154" cy="215795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69D302D-B1F2-435F-8286-38CA33B017C8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2157957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6E2BF48-4B1A-4784-94E7-AC9CFC4344E7}"/>
                    </a:ext>
                  </a:extLst>
                </p:cNvPr>
                <p:cNvSpPr/>
                <p:nvPr/>
              </p:nvSpPr>
              <p:spPr>
                <a:xfrm>
                  <a:off x="7386975" y="-1861842"/>
                  <a:ext cx="2499761" cy="253000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b="1" dirty="0">
                      <a:solidFill>
                        <a:srgbClr val="32C7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B4CF7E-67E9-4932-A42F-198F5A082074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C47707-BEDF-4C93-92BB-B07B0D4AA460}"/>
                </a:ext>
              </a:extLst>
            </p:cNvPr>
            <p:cNvGrpSpPr/>
            <p:nvPr/>
          </p:nvGrpSpPr>
          <p:grpSpPr>
            <a:xfrm>
              <a:off x="8135467" y="1485901"/>
              <a:ext cx="3599332" cy="2372573"/>
              <a:chOff x="457201" y="1485901"/>
              <a:chExt cx="3287484" cy="21670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CE49F54-8CD5-4197-9FC6-6A507B973CAC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2157957"/>
                <a:chOff x="7168582" y="-2032016"/>
                <a:chExt cx="2663663" cy="215795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E9290C1-4B3E-4A83-9FCD-3224CAB6DEB0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2157957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C50851C-A478-4E32-BD5C-1512BB789A38}"/>
                    </a:ext>
                  </a:extLst>
                </p:cNvPr>
                <p:cNvSpPr/>
                <p:nvPr/>
              </p:nvSpPr>
              <p:spPr>
                <a:xfrm>
                  <a:off x="7386974" y="-1861842"/>
                  <a:ext cx="1554169" cy="253000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b="1" dirty="0">
                      <a:solidFill>
                        <a:srgbClr val="32C7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Model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70FC066-B850-4457-81A7-3B6DEA1F1F27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</p:grpSp>
      <p:sp>
        <p:nvSpPr>
          <p:cNvPr id="57" name="Rectangle 47">
            <a:extLst>
              <a:ext uri="{FF2B5EF4-FFF2-40B4-BE49-F238E27FC236}">
                <a16:creationId xmlns:a16="http://schemas.microsoft.com/office/drawing/2014/main" id="{3537B5B1-FF11-2641-8C4A-67C8E1B1AAF6}"/>
              </a:ext>
            </a:extLst>
          </p:cNvPr>
          <p:cNvSpPr/>
          <p:nvPr/>
        </p:nvSpPr>
        <p:spPr>
          <a:xfrm>
            <a:off x="1282542" y="2770496"/>
            <a:ext cx="17015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58" name="Rectangle 61">
            <a:extLst>
              <a:ext uri="{FF2B5EF4-FFF2-40B4-BE49-F238E27FC236}">
                <a16:creationId xmlns:a16="http://schemas.microsoft.com/office/drawing/2014/main" id="{E0E94901-42B4-2E48-81BB-CA041D8B9182}"/>
              </a:ext>
            </a:extLst>
          </p:cNvPr>
          <p:cNvSpPr/>
          <p:nvPr/>
        </p:nvSpPr>
        <p:spPr>
          <a:xfrm>
            <a:off x="1313727" y="3532107"/>
            <a:ext cx="2315430" cy="90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Segoe UI" panose="020B0502040204020203" pitchFamily="34" charset="0"/>
              </a:rPr>
              <a:t>Case Description</a:t>
            </a:r>
          </a:p>
          <a:p>
            <a:pPr marL="285750" indent="-285750">
              <a:lnSpc>
                <a:spcPct val="200000"/>
              </a:lnSpc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80" name="Rectangle 61">
            <a:extLst>
              <a:ext uri="{FF2B5EF4-FFF2-40B4-BE49-F238E27FC236}">
                <a16:creationId xmlns:a16="http://schemas.microsoft.com/office/drawing/2014/main" id="{F4DC920C-D3BE-EC4D-8EF1-02CB4D792F54}"/>
              </a:ext>
            </a:extLst>
          </p:cNvPr>
          <p:cNvSpPr/>
          <p:nvPr/>
        </p:nvSpPr>
        <p:spPr>
          <a:xfrm>
            <a:off x="5218440" y="3532107"/>
            <a:ext cx="2473828" cy="90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Segoe UI" panose="020B0502040204020203" pitchFamily="34" charset="0"/>
              </a:rPr>
              <a:t>Data processing</a:t>
            </a:r>
          </a:p>
          <a:p>
            <a:pPr>
              <a:lnSpc>
                <a:spcPct val="200000"/>
              </a:lnSpc>
              <a:buClr>
                <a:srgbClr val="32C77F"/>
              </a:buClr>
            </a:pPr>
            <a:endParaRPr lang="en-US" altLang="ko-KR" sz="1600" dirty="0">
              <a:cs typeface="Segoe UI" panose="020B0502040204020203" pitchFamily="34" charset="0"/>
            </a:endParaRPr>
          </a:p>
        </p:txBody>
      </p:sp>
      <p:sp>
        <p:nvSpPr>
          <p:cNvPr id="83" name="Rectangle 61">
            <a:extLst>
              <a:ext uri="{FF2B5EF4-FFF2-40B4-BE49-F238E27FC236}">
                <a16:creationId xmlns:a16="http://schemas.microsoft.com/office/drawing/2014/main" id="{E4B1DD71-B927-554A-BF07-86CEE08271B8}"/>
              </a:ext>
            </a:extLst>
          </p:cNvPr>
          <p:cNvSpPr/>
          <p:nvPr/>
        </p:nvSpPr>
        <p:spPr>
          <a:xfrm>
            <a:off x="9132037" y="3376558"/>
            <a:ext cx="2473828" cy="90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Segoe UI" panose="020B0502040204020203" pitchFamily="34" charset="0"/>
              </a:rPr>
              <a:t>Model Selection</a:t>
            </a:r>
          </a:p>
          <a:p>
            <a:pPr marL="285750" indent="-285750">
              <a:lnSpc>
                <a:spcPct val="200000"/>
              </a:lnSpc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Segoe UI" panose="020B0502040204020203" pitchFamily="34" charset="0"/>
              </a:rPr>
              <a:t>Model Description</a:t>
            </a:r>
          </a:p>
        </p:txBody>
      </p:sp>
    </p:spTree>
    <p:extLst>
      <p:ext uri="{BB962C8B-B14F-4D97-AF65-F5344CB8AC3E}">
        <p14:creationId xmlns:p14="http://schemas.microsoft.com/office/powerpoint/2010/main" val="339846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19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Model Description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F232FAE-CCFE-435A-87A1-810D2DDC3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C083CAF-7EDA-4FC2-B1B6-569F280318D9}"/>
              </a:ext>
            </a:extLst>
          </p:cNvPr>
          <p:cNvSpPr/>
          <p:nvPr/>
        </p:nvSpPr>
        <p:spPr>
          <a:xfrm>
            <a:off x="718160" y="1166959"/>
            <a:ext cx="50914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D93FC4-C91F-4E9C-A678-635EA8B5EC48}"/>
              </a:ext>
            </a:extLst>
          </p:cNvPr>
          <p:cNvSpPr/>
          <p:nvPr/>
        </p:nvSpPr>
        <p:spPr>
          <a:xfrm>
            <a:off x="718159" y="1767379"/>
            <a:ext cx="10562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순이익률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↑ → churn ↑</a:t>
            </a: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할인을 통해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 margin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낮추는 것이 고객 이탈 방지에 도움이 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Pow_max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GB" altLang="ko-KR" sz="180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subscribed power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 → churn ↓</a:t>
            </a: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많은 전기량을 제공하는 요금제를 사용할 수 있도록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요금제 업그레이드를 제공하는 것이 고객 이탈방지에 도움이 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nb_prod_act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(number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active product and services) ↑ → churn ↓</a:t>
            </a:r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고객이 우리 회사의 다양한 요금제에 가입할 수 있도록 여러 상품을 동시에 가입하면 할인을 주는 것이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이탈 방지에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도움이 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dirty="0"/>
          </a:p>
          <a:p>
            <a:pPr marL="285750" indent="-285750">
              <a:buClr>
                <a:srgbClr val="32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29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CB74392-F7C9-4F7E-86DE-AD52DDF06918}"/>
              </a:ext>
            </a:extLst>
          </p:cNvPr>
          <p:cNvSpPr/>
          <p:nvPr/>
        </p:nvSpPr>
        <p:spPr>
          <a:xfrm>
            <a:off x="0" y="4458078"/>
            <a:ext cx="12192000" cy="2399922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19CA8-8A5A-4D49-A151-0BD7078AB6EC}"/>
              </a:ext>
            </a:extLst>
          </p:cNvPr>
          <p:cNvSpPr/>
          <p:nvPr/>
        </p:nvSpPr>
        <p:spPr>
          <a:xfrm>
            <a:off x="701677" y="2510971"/>
            <a:ext cx="8674552" cy="3734838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B6C2A4-F7C3-423E-B3AD-C8D35FC9D4A6}"/>
              </a:ext>
            </a:extLst>
          </p:cNvPr>
          <p:cNvGrpSpPr/>
          <p:nvPr/>
        </p:nvGrpSpPr>
        <p:grpSpPr>
          <a:xfrm>
            <a:off x="1703931" y="3786675"/>
            <a:ext cx="6670045" cy="1266654"/>
            <a:chOff x="2183669" y="2910000"/>
            <a:chExt cx="6670045" cy="1266654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32B5CB1-07A0-4139-8E76-CE5C56D1123B}"/>
                </a:ext>
              </a:extLst>
            </p:cNvPr>
            <p:cNvSpPr txBox="1">
              <a:spLocks/>
            </p:cNvSpPr>
            <p:nvPr/>
          </p:nvSpPr>
          <p:spPr>
            <a:xfrm>
              <a:off x="2183670" y="2910000"/>
              <a:ext cx="6670044" cy="671402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8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28EFE25-5E18-4943-BD47-1D63DED1B2A1}"/>
                </a:ext>
              </a:extLst>
            </p:cNvPr>
            <p:cNvSpPr txBox="1">
              <a:spLocks/>
            </p:cNvSpPr>
            <p:nvPr/>
          </p:nvSpPr>
          <p:spPr>
            <a:xfrm>
              <a:off x="2183669" y="3844255"/>
              <a:ext cx="6670044" cy="3323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bg1"/>
                  </a:solidFill>
                  <a:cs typeface="Segoe UI" panose="020B0502040204020203" pitchFamily="34" charset="0"/>
                </a:rPr>
                <a:t>ESC Team 3</a:t>
              </a:r>
              <a:endParaRPr lang="en-US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9B9C9C-C961-4A02-951F-68FA7326A0B3}"/>
              </a:ext>
            </a:extLst>
          </p:cNvPr>
          <p:cNvGrpSpPr/>
          <p:nvPr/>
        </p:nvGrpSpPr>
        <p:grpSpPr>
          <a:xfrm>
            <a:off x="1398364" y="3280229"/>
            <a:ext cx="2590856" cy="546887"/>
            <a:chOff x="5921829" y="2844800"/>
            <a:chExt cx="3487198" cy="584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EA0D06-9F76-4A51-A86E-8E01D2D476EB}"/>
                </a:ext>
              </a:extLst>
            </p:cNvPr>
            <p:cNvCxnSpPr/>
            <p:nvPr/>
          </p:nvCxnSpPr>
          <p:spPr>
            <a:xfrm>
              <a:off x="5921829" y="2844800"/>
              <a:ext cx="0" cy="584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81CE3B-C600-4348-B625-559EA9262C3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9" y="2844800"/>
              <a:ext cx="348719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1FB573-E882-4C9A-9679-915F6322F9E7}"/>
              </a:ext>
            </a:extLst>
          </p:cNvPr>
          <p:cNvGrpSpPr/>
          <p:nvPr/>
        </p:nvGrpSpPr>
        <p:grpSpPr>
          <a:xfrm rot="10800000">
            <a:off x="3989220" y="4975800"/>
            <a:ext cx="4690324" cy="546887"/>
            <a:chOff x="5921829" y="2844800"/>
            <a:chExt cx="6313006" cy="584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A0DC6F-C8C0-419A-A43B-0779B2EC0234}"/>
                </a:ext>
              </a:extLst>
            </p:cNvPr>
            <p:cNvCxnSpPr/>
            <p:nvPr/>
          </p:nvCxnSpPr>
          <p:spPr>
            <a:xfrm>
              <a:off x="5921829" y="2844800"/>
              <a:ext cx="0" cy="584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A35341-A07E-4658-AAD7-B2156BA23C0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21829" y="2844800"/>
              <a:ext cx="631300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1814BC-FA36-4EEF-ADC0-44992E046556}"/>
              </a:ext>
            </a:extLst>
          </p:cNvPr>
          <p:cNvCxnSpPr>
            <a:cxnSpLocks/>
          </p:cNvCxnSpPr>
          <p:nvPr/>
        </p:nvCxnSpPr>
        <p:spPr>
          <a:xfrm>
            <a:off x="1703931" y="4589229"/>
            <a:ext cx="6670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5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77C16CD-9082-104A-A2D6-06E3D21E8D21}"/>
              </a:ext>
            </a:extLst>
          </p:cNvPr>
          <p:cNvSpPr/>
          <p:nvPr/>
        </p:nvSpPr>
        <p:spPr>
          <a:xfrm>
            <a:off x="457201" y="1909849"/>
            <a:ext cx="5456711" cy="4065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Case description</a:t>
            </a:r>
            <a:r>
              <a:rPr lang="ko-KR" altLang="en-US" sz="3600" b="1" dirty="0">
                <a:latin typeface="Garamond" panose="02020404030301010803" pitchFamily="18" charset="0"/>
              </a:rPr>
              <a:t> </a:t>
            </a:r>
            <a:r>
              <a:rPr lang="en-US" altLang="ko-KR" sz="3600" b="1" dirty="0">
                <a:latin typeface="Garamond" panose="02020404030301010803" pitchFamily="18" charset="0"/>
              </a:rPr>
              <a:t>:</a:t>
            </a:r>
            <a:r>
              <a:rPr lang="ko-KR" altLang="en-US" sz="3600" b="1" dirty="0">
                <a:latin typeface="Garamond" panose="02020404030301010803" pitchFamily="18" charset="0"/>
              </a:rPr>
              <a:t> </a:t>
            </a:r>
            <a:r>
              <a:rPr lang="en-US" altLang="ko-KR" sz="3600" b="1" dirty="0" err="1">
                <a:latin typeface="Garamond" panose="02020404030301010803" pitchFamily="18" charset="0"/>
              </a:rPr>
              <a:t>PowerCo</a:t>
            </a:r>
            <a:r>
              <a:rPr lang="en-US" altLang="ko-KR" sz="3600" b="1" dirty="0">
                <a:latin typeface="Garamond" panose="02020404030301010803" pitchFamily="18" charset="0"/>
              </a:rPr>
              <a:t> problem context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2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16BB4A8-1075-8F43-BDD8-D5D2FD5D6351}"/>
              </a:ext>
            </a:extLst>
          </p:cNvPr>
          <p:cNvSpPr/>
          <p:nvPr/>
        </p:nvSpPr>
        <p:spPr>
          <a:xfrm>
            <a:off x="457201" y="1502417"/>
            <a:ext cx="114172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E01D30-E930-D140-BC45-84F4043ECB1C}"/>
              </a:ext>
            </a:extLst>
          </p:cNvPr>
          <p:cNvSpPr/>
          <p:nvPr/>
        </p:nvSpPr>
        <p:spPr>
          <a:xfrm>
            <a:off x="547687" y="2056713"/>
            <a:ext cx="52268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ko-KR" b="1" dirty="0"/>
              <a:t>Client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major</a:t>
            </a:r>
            <a:r>
              <a:rPr lang="ko-KR" altLang="en-US" b="1" dirty="0"/>
              <a:t> </a:t>
            </a:r>
            <a:r>
              <a:rPr lang="en-US" altLang="ko-KR" b="1" dirty="0"/>
              <a:t>gas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electricity</a:t>
            </a:r>
            <a:r>
              <a:rPr lang="ko-KR" altLang="en-US" b="1" dirty="0"/>
              <a:t> </a:t>
            </a:r>
            <a:r>
              <a:rPr lang="en-US" altLang="ko-KR" b="1" dirty="0"/>
              <a:t>utility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/>
              <a:t>Supplies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corporate,</a:t>
            </a:r>
            <a:r>
              <a:rPr lang="ko-KR" altLang="en-US" sz="1600" dirty="0"/>
              <a:t> </a:t>
            </a:r>
            <a:r>
              <a:rPr lang="en-US" altLang="ko-KR" sz="1600" dirty="0"/>
              <a:t>SME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</a:t>
            </a:r>
            <a:r>
              <a:rPr lang="en-US" altLang="ko-KR" sz="1600" dirty="0"/>
              <a:t>residential</a:t>
            </a:r>
            <a:r>
              <a:rPr lang="ko-KR" altLang="en-US" sz="1600" dirty="0"/>
              <a:t> </a:t>
            </a:r>
            <a:r>
              <a:rPr lang="en-US" altLang="ko-KR" sz="1600" dirty="0"/>
              <a:t>customers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Char char="-"/>
            </a:pPr>
            <a:endParaRPr lang="en-US" altLang="ko-KR" sz="1000" dirty="0"/>
          </a:p>
          <a:p>
            <a:pPr>
              <a:spcBef>
                <a:spcPts val="1800"/>
              </a:spcBef>
            </a:pPr>
            <a:r>
              <a:rPr lang="en-US" altLang="ko-KR" b="1" dirty="0"/>
              <a:t>Significant</a:t>
            </a:r>
            <a:r>
              <a:rPr lang="ko-KR" altLang="en-US" b="1" dirty="0"/>
              <a:t> </a:t>
            </a:r>
            <a:r>
              <a:rPr lang="en-US" altLang="ko-KR" b="1" dirty="0"/>
              <a:t>churn</a:t>
            </a:r>
            <a:r>
              <a:rPr lang="ko-KR" altLang="en-US" b="1" dirty="0"/>
              <a:t> </a:t>
            </a:r>
            <a:r>
              <a:rPr lang="en-US" altLang="ko-KR" b="1" dirty="0"/>
              <a:t>problem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/>
              <a:t>Driven</a:t>
            </a:r>
            <a:r>
              <a:rPr lang="ko-KR" altLang="en-US" sz="1600" dirty="0"/>
              <a:t> </a:t>
            </a:r>
            <a:r>
              <a:rPr lang="en-US" altLang="ko-KR" sz="1600" dirty="0"/>
              <a:t>by</a:t>
            </a:r>
            <a:r>
              <a:rPr lang="ko-KR" altLang="en-US" sz="1600" dirty="0"/>
              <a:t> </a:t>
            </a:r>
            <a:r>
              <a:rPr lang="en-US" altLang="ko-KR" sz="1600" dirty="0"/>
              <a:t>power-liberalization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energy</a:t>
            </a:r>
            <a:r>
              <a:rPr lang="ko-KR" altLang="en-US" sz="1600" dirty="0"/>
              <a:t> </a:t>
            </a:r>
            <a:r>
              <a:rPr lang="en-US" altLang="ko-KR" sz="1600" dirty="0"/>
              <a:t>market</a:t>
            </a:r>
            <a:r>
              <a:rPr lang="ko-KR" altLang="en-US" sz="1600" dirty="0"/>
              <a:t> </a:t>
            </a:r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Europe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/>
              <a:t>Problem</a:t>
            </a:r>
            <a:r>
              <a:rPr lang="ko-KR" altLang="en-US" sz="1600" dirty="0"/>
              <a:t> </a:t>
            </a:r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largest</a:t>
            </a:r>
            <a:r>
              <a:rPr lang="ko-KR" altLang="en-US" sz="1600" dirty="0"/>
              <a:t> </a:t>
            </a:r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SME</a:t>
            </a:r>
            <a:r>
              <a:rPr lang="ko-KR" altLang="en-US" sz="1600" dirty="0"/>
              <a:t> </a:t>
            </a:r>
            <a:r>
              <a:rPr lang="en-US" altLang="ko-KR" sz="1600" dirty="0"/>
              <a:t>segment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Char char="-"/>
            </a:pPr>
            <a:endParaRPr lang="en-US" altLang="ko-KR" sz="1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ko-KR" b="1" dirty="0"/>
              <a:t>Has engaged BCG to help with the SME segment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Char char="-"/>
            </a:pPr>
            <a:endParaRPr lang="en-US" altLang="ko-KR" sz="1600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F8F67F9-0A40-4948-B234-9DCF49AE0E6F}"/>
              </a:ext>
            </a:extLst>
          </p:cNvPr>
          <p:cNvSpPr/>
          <p:nvPr/>
        </p:nvSpPr>
        <p:spPr>
          <a:xfrm>
            <a:off x="6278088" y="1532097"/>
            <a:ext cx="2486258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hypothesis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3D4EDFF-B697-E64A-B3D9-ED3D3D19E331}"/>
              </a:ext>
            </a:extLst>
          </p:cNvPr>
          <p:cNvSpPr/>
          <p:nvPr/>
        </p:nvSpPr>
        <p:spPr>
          <a:xfrm>
            <a:off x="6278088" y="1909849"/>
            <a:ext cx="5456711" cy="4065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DC6A23-4EFB-DC4F-834F-7F78A4E7C64D}"/>
              </a:ext>
            </a:extLst>
          </p:cNvPr>
          <p:cNvSpPr/>
          <p:nvPr/>
        </p:nvSpPr>
        <p:spPr>
          <a:xfrm>
            <a:off x="6376492" y="2056713"/>
            <a:ext cx="52678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ko-KR" b="1" dirty="0"/>
              <a:t>It is possible to predict customer likely to churn using a predictive model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ko-KR" sz="1000" dirty="0"/>
          </a:p>
          <a:p>
            <a:pPr>
              <a:spcBef>
                <a:spcPts val="1800"/>
              </a:spcBef>
            </a:pPr>
            <a:r>
              <a:rPr lang="en-US" altLang="ko-KR" b="1" dirty="0"/>
              <a:t>Hypothesis that churn is driven by customer price sensitivity</a:t>
            </a:r>
          </a:p>
          <a:p>
            <a:pPr>
              <a:spcBef>
                <a:spcPts val="1800"/>
              </a:spcBef>
            </a:pPr>
            <a:endParaRPr lang="en-US" altLang="ko-KR" b="1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ko-KR" b="1" dirty="0"/>
              <a:t>Has engaged BCG to help with the SME segment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32C77F"/>
              </a:buClr>
              <a:buFont typeface="Arial" panose="020B0604020202020204" pitchFamily="34" charset="0"/>
              <a:buChar char="•"/>
            </a:pPr>
            <a:r>
              <a:rPr lang="en-US" altLang="ko-KR" sz="1600" dirty="0"/>
              <a:t>SME division head suggests that offering customers at high propensity to churn discount might be effective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Char char="-"/>
            </a:pPr>
            <a:endParaRPr lang="en-US" altLang="ko-KR" sz="1600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55192BB7-2243-A949-B202-5A29B438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</p:spTree>
    <p:extLst>
      <p:ext uri="{BB962C8B-B14F-4D97-AF65-F5344CB8AC3E}">
        <p14:creationId xmlns:p14="http://schemas.microsoft.com/office/powerpoint/2010/main" val="346924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3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Negative numbers to positive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1" y="348344"/>
            <a:ext cx="11284856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Data Processing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0402B45-34A8-8D42-A36A-AF2E84EB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7D096-3F5B-454F-9FFE-199EF0CB3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05" y="1836633"/>
            <a:ext cx="3055231" cy="2880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0E9781-45A4-4BF4-A6AA-60635388C63A}"/>
              </a:ext>
            </a:extLst>
          </p:cNvPr>
          <p:cNvSpPr/>
          <p:nvPr/>
        </p:nvSpPr>
        <p:spPr>
          <a:xfrm>
            <a:off x="4568130" y="2904050"/>
            <a:ext cx="596900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FFF42D-2693-4303-A734-57ED45433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1981202"/>
            <a:ext cx="3056400" cy="2625982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CD635E5F-4206-F647-BAEF-79444FB0C3A7}"/>
              </a:ext>
            </a:extLst>
          </p:cNvPr>
          <p:cNvSpPr/>
          <p:nvPr/>
        </p:nvSpPr>
        <p:spPr>
          <a:xfrm>
            <a:off x="697527" y="4643279"/>
            <a:ext cx="1383772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94619F0-0C54-9847-A3DE-263CA6F011C6}"/>
              </a:ext>
            </a:extLst>
          </p:cNvPr>
          <p:cNvSpPr/>
          <p:nvPr/>
        </p:nvSpPr>
        <p:spPr>
          <a:xfrm>
            <a:off x="707899" y="5530086"/>
            <a:ext cx="2621924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1" dirty="0">
                <a:latin typeface="+mj-lt"/>
                <a:ea typeface="+mj-ea"/>
              </a:rPr>
              <a:t>Pre-processing</a:t>
            </a:r>
            <a:r>
              <a:rPr lang="en-US" altLang="ko-KR" b="1" i="1" dirty="0">
                <a:latin typeface="+mj-lt"/>
              </a:rPr>
              <a:t> result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3ACEE-D759-0042-BB4D-6C0C8D36E2E9}"/>
              </a:ext>
            </a:extLst>
          </p:cNvPr>
          <p:cNvSpPr/>
          <p:nvPr/>
        </p:nvSpPr>
        <p:spPr>
          <a:xfrm>
            <a:off x="666072" y="4619978"/>
            <a:ext cx="1109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i="1" dirty="0">
              <a:latin typeface="+mj-lt"/>
            </a:endParaRPr>
          </a:p>
          <a:p>
            <a:r>
              <a:rPr lang="ko-KR" altLang="en-US" sz="1600" dirty="0"/>
              <a:t>음수 값이 나올 수 없는 </a:t>
            </a:r>
            <a:r>
              <a:rPr lang="en-US" altLang="ko-KR" sz="1600" dirty="0"/>
              <a:t>days since last modification  </a:t>
            </a:r>
            <a:r>
              <a:rPr lang="ko-KR" altLang="en-US" sz="1600" dirty="0"/>
              <a:t>변수를 포함하여 </a:t>
            </a:r>
            <a:r>
              <a:rPr lang="en-US" altLang="ko-KR" sz="1600" dirty="0"/>
              <a:t>consumption </a:t>
            </a:r>
            <a:r>
              <a:rPr lang="ko-KR" altLang="en-US" sz="1600" dirty="0"/>
              <a:t>등의 변수에서도 많게는 </a:t>
            </a:r>
            <a:r>
              <a:rPr lang="en-US" altLang="ko-KR" sz="1600" dirty="0"/>
              <a:t>10% </a:t>
            </a:r>
            <a:r>
              <a:rPr lang="ko-KR" altLang="en-US" sz="1600" dirty="0"/>
              <a:t>이상 음수 값을 볼 수 있었음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1CC57C-93FA-054C-9962-D602FFFD2C19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30FB1D-1F00-EF4B-843E-B37F161245C6}"/>
              </a:ext>
            </a:extLst>
          </p:cNvPr>
          <p:cNvSpPr/>
          <p:nvPr/>
        </p:nvSpPr>
        <p:spPr>
          <a:xfrm>
            <a:off x="718159" y="5897677"/>
            <a:ext cx="10124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음수를 그냥 버리지 않고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절대값</a:t>
            </a:r>
            <a:r>
              <a:rPr lang="ko-KR" altLang="en-US" sz="1600" dirty="0"/>
              <a:t>을 취해서 사용</a:t>
            </a:r>
          </a:p>
        </p:txBody>
      </p:sp>
    </p:spTree>
    <p:extLst>
      <p:ext uri="{BB962C8B-B14F-4D97-AF65-F5344CB8AC3E}">
        <p14:creationId xmlns:p14="http://schemas.microsoft.com/office/powerpoint/2010/main" val="79187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>
            <a:extLst>
              <a:ext uri="{FF2B5EF4-FFF2-40B4-BE49-F238E27FC236}">
                <a16:creationId xmlns:a16="http://schemas.microsoft.com/office/drawing/2014/main" id="{B2018C3E-AD48-1044-8C0F-A7E51346387D}"/>
              </a:ext>
            </a:extLst>
          </p:cNvPr>
          <p:cNvSpPr/>
          <p:nvPr/>
        </p:nvSpPr>
        <p:spPr>
          <a:xfrm>
            <a:off x="8687421" y="5549743"/>
            <a:ext cx="2069656" cy="307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269CEA4-1D7F-C64C-B5A1-DF922FA88A27}"/>
              </a:ext>
            </a:extLst>
          </p:cNvPr>
          <p:cNvSpPr/>
          <p:nvPr/>
        </p:nvSpPr>
        <p:spPr>
          <a:xfrm>
            <a:off x="8677514" y="4128653"/>
            <a:ext cx="2069656" cy="133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A080A36-E8CA-B047-9B96-2380DE19F73C}"/>
              </a:ext>
            </a:extLst>
          </p:cNvPr>
          <p:cNvSpPr/>
          <p:nvPr/>
        </p:nvSpPr>
        <p:spPr>
          <a:xfrm>
            <a:off x="4558143" y="5952829"/>
            <a:ext cx="3075714" cy="352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D5CCC20-DD2F-9647-96F4-3DD182E3B2B5}"/>
              </a:ext>
            </a:extLst>
          </p:cNvPr>
          <p:cNvSpPr/>
          <p:nvPr/>
        </p:nvSpPr>
        <p:spPr>
          <a:xfrm>
            <a:off x="4545205" y="5501332"/>
            <a:ext cx="3075714" cy="362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245BE81-92C4-F14D-AC4E-5BF612262595}"/>
              </a:ext>
            </a:extLst>
          </p:cNvPr>
          <p:cNvSpPr/>
          <p:nvPr/>
        </p:nvSpPr>
        <p:spPr>
          <a:xfrm>
            <a:off x="4545206" y="4121613"/>
            <a:ext cx="3075713" cy="1336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4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features with High Correlation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Data Processing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2F5CBA7F-5969-BA48-B6CE-2D4572F4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582E0ED-A9F1-4DFE-8DA9-0E5024C2D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0" y="2013641"/>
            <a:ext cx="3250770" cy="3105583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6920E6CE-83B0-FF42-A79E-1CD6052997FF}"/>
              </a:ext>
            </a:extLst>
          </p:cNvPr>
          <p:cNvSpPr/>
          <p:nvPr/>
        </p:nvSpPr>
        <p:spPr>
          <a:xfrm>
            <a:off x="4366778" y="2286156"/>
            <a:ext cx="1383772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B4212C0-4AE1-3F44-AC67-B490339C71F2}"/>
              </a:ext>
            </a:extLst>
          </p:cNvPr>
          <p:cNvSpPr/>
          <p:nvPr/>
        </p:nvSpPr>
        <p:spPr>
          <a:xfrm>
            <a:off x="4387411" y="3726311"/>
            <a:ext cx="2621924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1" dirty="0">
                <a:latin typeface="+mj-lt"/>
                <a:ea typeface="+mj-ea"/>
              </a:rPr>
              <a:t>Pre-processing</a:t>
            </a:r>
            <a:r>
              <a:rPr lang="en-US" altLang="ko-KR" b="1" i="1" dirty="0">
                <a:latin typeface="+mj-lt"/>
              </a:rPr>
              <a:t> result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D8020C-03AE-124B-837E-55BC0BC63716}"/>
              </a:ext>
            </a:extLst>
          </p:cNvPr>
          <p:cNvSpPr/>
          <p:nvPr/>
        </p:nvSpPr>
        <p:spPr>
          <a:xfrm>
            <a:off x="4366778" y="2573940"/>
            <a:ext cx="721081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i="1" dirty="0">
              <a:latin typeface="+mj-lt"/>
            </a:endParaRPr>
          </a:p>
          <a:p>
            <a:r>
              <a:rPr lang="ko-KR" altLang="en-US" sz="1600" dirty="0"/>
              <a:t>변수들의 상관관계를 전체적으로 분석한 후에 상관관계가 너무 높은 변수들에 대해서는 </a:t>
            </a:r>
            <a:r>
              <a:rPr lang="ko-KR" altLang="en-US" sz="1600" dirty="0" err="1"/>
              <a:t>다중공선성</a:t>
            </a:r>
            <a:r>
              <a:rPr lang="ko-KR" altLang="en-US" sz="1600" dirty="0"/>
              <a:t> 문제를 막기 위해 사전에 제거하는 과정을 거쳤다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907D5-EF4D-6B44-AF4A-5FC3B0F3523E}"/>
              </a:ext>
            </a:extLst>
          </p:cNvPr>
          <p:cNvSpPr/>
          <p:nvPr/>
        </p:nvSpPr>
        <p:spPr>
          <a:xfrm>
            <a:off x="4387411" y="2245975"/>
            <a:ext cx="1062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F00B2C-E84A-CC49-9D44-17A7E7BCD806}"/>
              </a:ext>
            </a:extLst>
          </p:cNvPr>
          <p:cNvSpPr/>
          <p:nvPr/>
        </p:nvSpPr>
        <p:spPr>
          <a:xfrm>
            <a:off x="4631049" y="4119813"/>
            <a:ext cx="29201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forecast_base_bill_ele</a:t>
            </a:r>
            <a:r>
              <a:rPr lang="en-US" altLang="ko-KR" sz="1400" dirty="0"/>
              <a:t>, forecast_meter_rent_12m, forecast_price_energy_p1, forecast_price_energy_p2, forecast_price_pow_p1</a:t>
            </a:r>
          </a:p>
          <a:p>
            <a:pPr algn="ctr"/>
            <a:r>
              <a:rPr lang="en-US" altLang="ko-KR" sz="1400" dirty="0" err="1"/>
              <a:t>imp_cons</a:t>
            </a:r>
            <a:endParaRPr lang="en-US" altLang="ko-KR" sz="1400" dirty="0"/>
          </a:p>
          <a:p>
            <a:pPr algn="ctr"/>
            <a:r>
              <a:rPr lang="en-US" altLang="ko-KR" sz="1400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E3EF20-2687-4B4D-98E0-9E7E9BA2C188}"/>
              </a:ext>
            </a:extLst>
          </p:cNvPr>
          <p:cNvSpPr/>
          <p:nvPr/>
        </p:nvSpPr>
        <p:spPr>
          <a:xfrm>
            <a:off x="8903948" y="4627003"/>
            <a:ext cx="1636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forecast_cons_year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6D9896-C473-7249-9A65-98AB6516D505}"/>
              </a:ext>
            </a:extLst>
          </p:cNvPr>
          <p:cNvSpPr/>
          <p:nvPr/>
        </p:nvSpPr>
        <p:spPr>
          <a:xfrm>
            <a:off x="4545205" y="5516264"/>
            <a:ext cx="3075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sz="1400" dirty="0" err="1"/>
              <a:t>margin_gross_pow_ele</a:t>
            </a:r>
            <a:r>
              <a:rPr lang="en" altLang="ko-KR" sz="1400" dirty="0"/>
              <a:t> &amp; </a:t>
            </a:r>
            <a:r>
              <a:rPr lang="en" altLang="ko-KR" sz="1400" dirty="0" err="1"/>
              <a:t>net_pow_ele</a:t>
            </a:r>
            <a:r>
              <a:rPr lang="en" altLang="ko-KR" sz="1400" dirty="0"/>
              <a:t> 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9FFB9-8261-0847-A872-D7D854B6610B}"/>
              </a:ext>
            </a:extLst>
          </p:cNvPr>
          <p:cNvSpPr/>
          <p:nvPr/>
        </p:nvSpPr>
        <p:spPr>
          <a:xfrm>
            <a:off x="4561317" y="5954253"/>
            <a:ext cx="3059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sz="1400" dirty="0" err="1"/>
              <a:t>Num_years_antig</a:t>
            </a:r>
            <a:r>
              <a:rPr lang="en" altLang="ko-KR" sz="1400" dirty="0"/>
              <a:t> &amp; </a:t>
            </a:r>
            <a:r>
              <a:rPr lang="en" altLang="ko-KR" sz="1400" dirty="0" err="1"/>
              <a:t>days_active</a:t>
            </a:r>
            <a:r>
              <a:rPr lang="en" altLang="ko-KR" sz="1400" dirty="0"/>
              <a:t> 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EFA0AE-38FB-6944-8748-707288B0D76D}"/>
              </a:ext>
            </a:extLst>
          </p:cNvPr>
          <p:cNvCxnSpPr/>
          <p:nvPr/>
        </p:nvCxnSpPr>
        <p:spPr>
          <a:xfrm>
            <a:off x="7972185" y="4789931"/>
            <a:ext cx="54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3F00AB-290D-2A43-BCC0-9E4CF9794F65}"/>
              </a:ext>
            </a:extLst>
          </p:cNvPr>
          <p:cNvCxnSpPr/>
          <p:nvPr/>
        </p:nvCxnSpPr>
        <p:spPr>
          <a:xfrm>
            <a:off x="7972185" y="5682345"/>
            <a:ext cx="54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1C5787-F724-5142-ACC8-7C9662C6C06D}"/>
              </a:ext>
            </a:extLst>
          </p:cNvPr>
          <p:cNvCxnSpPr/>
          <p:nvPr/>
        </p:nvCxnSpPr>
        <p:spPr>
          <a:xfrm>
            <a:off x="7972185" y="6129126"/>
            <a:ext cx="54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63ACF6-6D7C-E54D-938F-9781D82FCFD5}"/>
              </a:ext>
            </a:extLst>
          </p:cNvPr>
          <p:cNvSpPr/>
          <p:nvPr/>
        </p:nvSpPr>
        <p:spPr>
          <a:xfrm>
            <a:off x="9139397" y="5549743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400" dirty="0" err="1"/>
              <a:t>net_pow_ele</a:t>
            </a:r>
            <a:r>
              <a:rPr lang="en" altLang="ko-KR" sz="1400" dirty="0"/>
              <a:t> </a:t>
            </a:r>
            <a:endParaRPr lang="ko-KR" altLang="en-US" sz="140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C8D12EE-3323-C34F-84E7-267C458E1787}"/>
              </a:ext>
            </a:extLst>
          </p:cNvPr>
          <p:cNvSpPr/>
          <p:nvPr/>
        </p:nvSpPr>
        <p:spPr>
          <a:xfrm>
            <a:off x="8687421" y="5975238"/>
            <a:ext cx="2069656" cy="307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AD31AA-5999-1442-9AF0-D3B91AB7F298}"/>
              </a:ext>
            </a:extLst>
          </p:cNvPr>
          <p:cNvSpPr/>
          <p:nvPr/>
        </p:nvSpPr>
        <p:spPr>
          <a:xfrm>
            <a:off x="8687421" y="5975961"/>
            <a:ext cx="2059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sz="1400" dirty="0" err="1"/>
              <a:t>days_active</a:t>
            </a:r>
            <a:r>
              <a:rPr lang="en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94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5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Transforming Skewed Data - 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Discarded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1" y="348344"/>
            <a:ext cx="11284856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Garamond" panose="02020404030301010803" pitchFamily="18" charset="0"/>
              </a:rPr>
              <a:t>Data Processing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125690BA-4850-9B4F-9B2B-08D79860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1CDA904-9BBA-D341-A0B5-8BC196604582}"/>
                  </a:ext>
                </a:extLst>
              </p:cNvPr>
              <p:cNvSpPr/>
              <p:nvPr/>
            </p:nvSpPr>
            <p:spPr>
              <a:xfrm>
                <a:off x="547687" y="1595028"/>
                <a:ext cx="10864240" cy="368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E7272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Logistic </a:t>
                </a:r>
                <a:r>
                  <a:rPr lang="ko-KR" altLang="en-US" sz="1600" dirty="0"/>
                  <a:t>회귀분석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ore-KR" sz="1600" b="0" dirty="0"/>
                  <a:t>	         </a:t>
                </a:r>
                <a14:m>
                  <m:oMath xmlns:m="http://schemas.openxmlformats.org/officeDocument/2006/math">
                    <m:r>
                      <a:rPr lang="en-US" altLang="ko-Kore-KR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ore-KR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ko-Kore-KR" sz="16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ore-KR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ko-Kore-KR" altLang="ko-Kore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ore-KR" altLang="ko-Kore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ore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ore-KR" altLang="ko-Kore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ore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ore-KR" altLang="ko-Kore-KR" sz="1600" dirty="0">
                    <a:effectLst/>
                  </a:rPr>
                  <a:t> </a:t>
                </a:r>
                <a:endParaRPr lang="en-US" altLang="ko-Kore-KR" sz="16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sepChr m:val="∣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ko-Kore-KR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ore-KR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𝑙𝑜𝑔𝑖</m:t>
                      </m:r>
                      <m:sSup>
                        <m:sSup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ore-KR" dirty="0"/>
              </a:p>
              <a:p>
                <a:r>
                  <a:rPr lang="en-US" altLang="ko-Kore-KR" dirty="0"/>
                  <a:t>	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endParaRPr lang="en-US" altLang="ko-Kore-KR" dirty="0"/>
              </a:p>
              <a:p>
                <a:endParaRPr lang="en-US" altLang="ko-Kore-KR" dirty="0"/>
              </a:p>
              <a:p>
                <a:pPr marL="285750" indent="-285750">
                  <a:buClr>
                    <a:srgbClr val="FE7272"/>
                  </a:buClr>
                  <a:buFont typeface="Arial" panose="020B0604020202020204" pitchFamily="34" charset="0"/>
                  <a:buChar char="•"/>
                </a:pPr>
                <a:r>
                  <a:rPr lang="ko-Kore-KR" altLang="en-US" sz="1600" dirty="0"/>
                  <a:t>식을 살펴보면 원래 회귀분석 모형에 존재하던 오차항이 </a:t>
                </a:r>
                <a:r>
                  <a:rPr lang="en-US" altLang="ko-Kore-KR" sz="1600" dirty="0"/>
                  <a:t>logistic regression</a:t>
                </a:r>
                <a:r>
                  <a:rPr lang="ko-Kore-KR" altLang="en-US" sz="1600" dirty="0"/>
                  <a:t>에는 존재하지 않는다</a:t>
                </a:r>
                <a:r>
                  <a:rPr lang="en-US" altLang="ko-Kore-KR" sz="1600" dirty="0"/>
                  <a:t>.</a:t>
                </a:r>
              </a:p>
              <a:p>
                <a:endParaRPr lang="en-US" altLang="ko-Kore-KR" sz="1600" dirty="0"/>
              </a:p>
              <a:p>
                <a:pPr marL="285750" indent="-285750">
                  <a:buClr>
                    <a:srgbClr val="FE7272"/>
                  </a:buClr>
                  <a:buFont typeface="Arial" panose="020B0604020202020204" pitchFamily="34" charset="0"/>
                  <a:buChar char="•"/>
                </a:pPr>
                <a:r>
                  <a:rPr lang="ko-Kore-KR" altLang="en-US" sz="1600" dirty="0"/>
                  <a:t>각 </a:t>
                </a:r>
                <a:r>
                  <a:rPr lang="en-US" altLang="ko-Kore-KR" sz="1600" dirty="0"/>
                  <a:t>x</a:t>
                </a:r>
                <a:r>
                  <a:rPr lang="ko-Kore-KR" altLang="en-US" sz="1600" dirty="0"/>
                  <a:t>를 정규화시키기보다는 </a:t>
                </a:r>
                <a:r>
                  <a:rPr lang="en-US" altLang="ko-Kore-KR" sz="1600" dirty="0"/>
                  <a:t>minmax scaling</a:t>
                </a:r>
                <a:r>
                  <a:rPr lang="ko-Kore-KR" altLang="en-US" sz="1600" dirty="0"/>
                  <a:t>하기로 결정</a:t>
                </a:r>
                <a:endParaRPr lang="en-US" altLang="ko-Kore-KR" sz="1600" dirty="0"/>
              </a:p>
              <a:p>
                <a:pPr marL="285750" indent="-285750">
                  <a:buClr>
                    <a:srgbClr val="FE7272"/>
                  </a:buClr>
                  <a:buFont typeface="Arial" panose="020B0604020202020204" pitchFamily="34" charset="0"/>
                  <a:buChar char="•"/>
                </a:pPr>
                <a:endParaRPr lang="en-US" altLang="ko-Kore-KR" sz="1600" dirty="0"/>
              </a:p>
              <a:p>
                <a:pPr marL="285750" indent="-285750">
                  <a:buClr>
                    <a:srgbClr val="FE7272"/>
                  </a:buClr>
                  <a:buFont typeface="Arial" panose="020B0604020202020204" pitchFamily="34" charset="0"/>
                  <a:buChar char="•"/>
                </a:pPr>
                <a:r>
                  <a:rPr lang="en-US" altLang="ko-Kore-KR" sz="1600" dirty="0"/>
                  <a:t>Transformation</a:t>
                </a:r>
                <a:r>
                  <a:rPr lang="ko-Kore-KR" altLang="en-US" sz="1600" dirty="0"/>
                  <a:t> 후에 각 변수에 대한 해석이 힘들 수 있음</a:t>
                </a:r>
                <a:endParaRPr lang="en-US" altLang="ko-Kore-KR" sz="1600" dirty="0"/>
              </a:p>
              <a:p>
                <a:endParaRPr lang="ko-Kore-KR" altLang="ko-Kore-KR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1CDA904-9BBA-D341-A0B5-8BC196604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7" y="1595028"/>
                <a:ext cx="10864240" cy="3684535"/>
              </a:xfrm>
              <a:prstGeom prst="rect">
                <a:avLst/>
              </a:prstGeom>
              <a:blipFill>
                <a:blip r:embed="rId3"/>
                <a:stretch>
                  <a:fillRect l="-234" t="-3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Data </a:t>
            </a:r>
            <a:r>
              <a:rPr lang="en-US" altLang="ko-KR" sz="3600" b="1" dirty="0">
                <a:latin typeface="Garamond" panose="02020404030301010803" pitchFamily="18" charset="0"/>
              </a:rPr>
              <a:t>Processing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6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16BB4A8-1075-8F43-BDD8-D5D2FD5D6351}"/>
              </a:ext>
            </a:extLst>
          </p:cNvPr>
          <p:cNvSpPr/>
          <p:nvPr/>
        </p:nvSpPr>
        <p:spPr>
          <a:xfrm>
            <a:off x="457201" y="1262744"/>
            <a:ext cx="2396490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Min-max scaling</a:t>
            </a:r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55192BB7-2243-A949-B202-5A29B438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0BB605-6BD9-514C-AD35-19C02257F01F}"/>
              </a:ext>
            </a:extLst>
          </p:cNvPr>
          <p:cNvSpPr/>
          <p:nvPr/>
        </p:nvSpPr>
        <p:spPr>
          <a:xfrm>
            <a:off x="5435794" y="2794679"/>
            <a:ext cx="6866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Scaling</a:t>
            </a:r>
            <a:r>
              <a:rPr lang="ko-KR" altLang="en-US" dirty="0"/>
              <a:t>을 하면 더 좋은 결과를 보인다고 하여 모든 변수들에 </a:t>
            </a:r>
            <a:r>
              <a:rPr lang="en-US" altLang="ko-KR" dirty="0"/>
              <a:t>min-max scaling </a:t>
            </a:r>
            <a:r>
              <a:rPr lang="ko-KR" altLang="en-US" dirty="0"/>
              <a:t>적용</a:t>
            </a:r>
            <a:r>
              <a:rPr lang="en-US" altLang="ko-KR" dirty="0"/>
              <a:t>!</a:t>
            </a:r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Min-max scaling</a:t>
            </a:r>
            <a:r>
              <a:rPr lang="ko-KR" altLang="en-US" dirty="0"/>
              <a:t>은 변수 분포를 바꾸는 것이 아니므로 해석에도 큰 영향이 없을 것</a:t>
            </a: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왼쪽 그림과 같이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값들로 변환해 준다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min-max scailing">
            <a:extLst>
              <a:ext uri="{FF2B5EF4-FFF2-40B4-BE49-F238E27FC236}">
                <a16:creationId xmlns:a16="http://schemas.microsoft.com/office/drawing/2014/main" id="{85A19922-8BF5-4443-842F-53B148BC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79599"/>
            <a:ext cx="4687648" cy="345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7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Unbalanced data -&gt; use SMOTE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262626"/>
                </a:solidFill>
                <a:latin typeface="Garamond" panose="02020404030301010803" pitchFamily="18" charset="0"/>
              </a:rPr>
              <a:t>Data </a:t>
            </a:r>
            <a:r>
              <a:rPr lang="en-US" altLang="ko-KR" sz="3600" b="1" dirty="0">
                <a:latin typeface="Garamond" panose="02020404030301010803" pitchFamily="18" charset="0"/>
              </a:rPr>
              <a:t>Processing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EF327FF-8658-4830-82EA-16A97E1647FD}"/>
              </a:ext>
            </a:extLst>
          </p:cNvPr>
          <p:cNvSpPr/>
          <p:nvPr/>
        </p:nvSpPr>
        <p:spPr>
          <a:xfrm>
            <a:off x="5011270" y="2813140"/>
            <a:ext cx="475129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BB07975-4147-9F4C-8C84-E56942BFE588}"/>
              </a:ext>
            </a:extLst>
          </p:cNvPr>
          <p:cNvSpPr/>
          <p:nvPr/>
        </p:nvSpPr>
        <p:spPr>
          <a:xfrm>
            <a:off x="697527" y="4643279"/>
            <a:ext cx="1383772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0DB2652E-30A8-5143-94D2-B3C7905920CB}"/>
              </a:ext>
            </a:extLst>
          </p:cNvPr>
          <p:cNvSpPr/>
          <p:nvPr/>
        </p:nvSpPr>
        <p:spPr>
          <a:xfrm>
            <a:off x="707899" y="5458836"/>
            <a:ext cx="2621924" cy="33398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1" dirty="0">
                <a:latin typeface="+mj-lt"/>
                <a:ea typeface="+mj-ea"/>
              </a:rPr>
              <a:t>Pre-processing</a:t>
            </a:r>
            <a:r>
              <a:rPr lang="en-US" altLang="ko-KR" b="1" i="1" dirty="0">
                <a:latin typeface="+mj-lt"/>
              </a:rPr>
              <a:t>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76B01-9EDE-7741-8C30-1CEAF2269E5F}"/>
              </a:ext>
            </a:extLst>
          </p:cNvPr>
          <p:cNvSpPr/>
          <p:nvPr/>
        </p:nvSpPr>
        <p:spPr>
          <a:xfrm>
            <a:off x="695808" y="4643279"/>
            <a:ext cx="1086424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i="1" dirty="0">
              <a:latin typeface="+mj-lt"/>
            </a:endParaRPr>
          </a:p>
          <a:p>
            <a:r>
              <a:rPr lang="en-US" altLang="ko-KR" sz="1500" dirty="0"/>
              <a:t>Unbalanced</a:t>
            </a:r>
            <a:r>
              <a:rPr lang="ko-KR" altLang="en-US" sz="1500" dirty="0"/>
              <a:t>된 </a:t>
            </a:r>
            <a:r>
              <a:rPr lang="en-US" altLang="ko-KR" sz="1500" dirty="0"/>
              <a:t>churn (target) </a:t>
            </a:r>
            <a:r>
              <a:rPr lang="ko-KR" altLang="en-US" sz="1500" dirty="0"/>
              <a:t>변수를 처리하지 않고 회귀분석 결과 </a:t>
            </a:r>
            <a:r>
              <a:rPr lang="en-US" altLang="ko-KR" sz="1500" dirty="0"/>
              <a:t>1595</a:t>
            </a:r>
            <a:r>
              <a:rPr lang="ko-KR" altLang="en-US" sz="1500" dirty="0"/>
              <a:t>개의 </a:t>
            </a:r>
            <a:r>
              <a:rPr lang="en-US" altLang="ko-KR" sz="1500" dirty="0"/>
              <a:t>1</a:t>
            </a:r>
            <a:r>
              <a:rPr lang="ko-KR" altLang="en-US" sz="1500" dirty="0"/>
              <a:t> 중 </a:t>
            </a:r>
            <a:r>
              <a:rPr lang="en-US" altLang="ko-KR" sz="1500" dirty="0">
                <a:solidFill>
                  <a:srgbClr val="FF0000"/>
                </a:solidFill>
              </a:rPr>
              <a:t>5</a:t>
            </a:r>
            <a:r>
              <a:rPr lang="ko-KR" altLang="en-US" sz="1500" dirty="0">
                <a:solidFill>
                  <a:srgbClr val="FF0000"/>
                </a:solidFill>
              </a:rPr>
              <a:t>개를 맞추는 </a:t>
            </a:r>
            <a:r>
              <a:rPr lang="ko-KR" altLang="en-US" sz="1500" dirty="0"/>
              <a:t>처참한 결과가 나타남</a:t>
            </a:r>
            <a:endParaRPr lang="en-US" altLang="ko-KR" sz="1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SMOTE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</a:t>
            </a:r>
            <a:r>
              <a:rPr lang="en-US" altLang="ko-KR" sz="1600" dirty="0"/>
              <a:t>churn </a:t>
            </a:r>
            <a:r>
              <a:rPr lang="ko-KR" altLang="en-US" sz="1600" dirty="0"/>
              <a:t>값을 균등하게 맞춰 주는 작업 진행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381C1B-FDC7-234B-8DE9-37C577A8E2B4}"/>
              </a:ext>
            </a:extLst>
          </p:cNvPr>
          <p:cNvSpPr/>
          <p:nvPr/>
        </p:nvSpPr>
        <p:spPr>
          <a:xfrm>
            <a:off x="718160" y="4603098"/>
            <a:ext cx="106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+mj-lt"/>
              </a:rPr>
              <a:t>Problems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6B82E-ED70-584A-96E5-F0F8CFB0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3" y="1574532"/>
            <a:ext cx="3163413" cy="3068747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6ADF272-0806-404F-A5CD-11D34FB2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724353"/>
              </p:ext>
            </p:extLst>
          </p:nvPr>
        </p:nvGraphicFramePr>
        <p:xfrm>
          <a:off x="5389414" y="1848079"/>
          <a:ext cx="5680367" cy="3068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48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8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D763596-243E-5046-AAA0-12E26BD4AC64}"/>
              </a:ext>
            </a:extLst>
          </p:cNvPr>
          <p:cNvSpPr/>
          <p:nvPr/>
        </p:nvSpPr>
        <p:spPr>
          <a:xfrm>
            <a:off x="718160" y="1166959"/>
            <a:ext cx="72108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0AC22EF-60CC-9742-95AE-4AC69CFB701A}"/>
              </a:ext>
            </a:extLst>
          </p:cNvPr>
          <p:cNvSpPr txBox="1">
            <a:spLocks/>
          </p:cNvSpPr>
          <p:nvPr/>
        </p:nvSpPr>
        <p:spPr>
          <a:xfrm>
            <a:off x="457200" y="348344"/>
            <a:ext cx="11530207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262626"/>
                </a:solidFill>
                <a:latin typeface="Garamond" panose="02020404030301010803" pitchFamily="18" charset="0"/>
              </a:rPr>
              <a:t>Data </a:t>
            </a:r>
            <a:r>
              <a:rPr lang="en-US" altLang="ko-KR" sz="3600" b="1" dirty="0">
                <a:latin typeface="Garamond" panose="02020404030301010803" pitchFamily="18" charset="0"/>
              </a:rPr>
              <a:t>Processing</a:t>
            </a:r>
            <a:endParaRPr lang="en-US" altLang="ko-KR" sz="2400" b="1" dirty="0">
              <a:solidFill>
                <a:srgbClr val="262626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1B31A02-5AAC-FE4C-BD77-A4CFA111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ESC TEAM 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76B01-9EDE-7741-8C30-1CEAF2269E5F}"/>
              </a:ext>
            </a:extLst>
          </p:cNvPr>
          <p:cNvSpPr/>
          <p:nvPr/>
        </p:nvSpPr>
        <p:spPr>
          <a:xfrm>
            <a:off x="551474" y="4381262"/>
            <a:ext cx="5544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개수가 적은 클래스의 표본을 가져온 뒤 임의의 값을 추가하여 새로운 샘플을 만들어 데이터에 추가하는 </a:t>
            </a:r>
            <a:r>
              <a:rPr lang="ko-KR" altLang="en-US" dirty="0" err="1"/>
              <a:t>오버샘플링</a:t>
            </a:r>
            <a:r>
              <a:rPr lang="ko-KR" altLang="en-US" dirty="0"/>
              <a:t> 방식</a:t>
            </a:r>
            <a:r>
              <a:rPr lang="en-US" altLang="ko-KR" dirty="0"/>
              <a:t>!</a:t>
            </a:r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r>
              <a:rPr lang="en" altLang="ko-Kore-KR" dirty="0"/>
              <a:t>minor class</a:t>
            </a:r>
            <a:r>
              <a:rPr lang="ko-KR" altLang="en-US" dirty="0"/>
              <a:t>의 </a:t>
            </a:r>
            <a:r>
              <a:rPr lang="en" altLang="ko-Kore-KR" dirty="0"/>
              <a:t>observations</a:t>
            </a:r>
            <a:r>
              <a:rPr lang="ko-KR" altLang="en-US" dirty="0"/>
              <a:t>의 개수를 </a:t>
            </a:r>
            <a:r>
              <a:rPr lang="en" altLang="ko-Kore-KR" dirty="0"/>
              <a:t>T</a:t>
            </a:r>
            <a:r>
              <a:rPr lang="ko-KR" altLang="en-US" dirty="0"/>
              <a:t>개라고 하자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33C77F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FAFE31-B692-094E-A92C-3AE7AA061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2" y="1529205"/>
            <a:ext cx="5596869" cy="25855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1BAE16-44B3-BA45-996E-0477F2BD15E0}"/>
              </a:ext>
            </a:extLst>
          </p:cNvPr>
          <p:cNvSpPr/>
          <p:nvPr/>
        </p:nvSpPr>
        <p:spPr>
          <a:xfrm>
            <a:off x="6306354" y="1975754"/>
            <a:ext cx="56752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C77F"/>
              </a:buClr>
            </a:pPr>
            <a:r>
              <a:rPr lang="en-US" altLang="ko-KR" sz="1600" dirty="0"/>
              <a:t>1. </a:t>
            </a:r>
            <a:r>
              <a:rPr lang="en" altLang="ko-Kore-KR" sz="1600" dirty="0"/>
              <a:t>for</a:t>
            </a:r>
            <a:r>
              <a:rPr lang="ko-KR" altLang="en-US" sz="1600" dirty="0"/>
              <a:t>문을 통하여 아래의 </a:t>
            </a:r>
            <a:r>
              <a:rPr lang="en-US" altLang="ko-KR" sz="1600" dirty="0"/>
              <a:t>2-7</a:t>
            </a:r>
            <a:r>
              <a:rPr lang="ko-KR" altLang="en-US" sz="1600" dirty="0"/>
              <a:t>의 </a:t>
            </a:r>
            <a:r>
              <a:rPr lang="en" altLang="ko-Kore-KR" sz="1600" dirty="0"/>
              <a:t>steps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 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=1,2,⋯,T</a:t>
            </a:r>
            <a:r>
              <a:rPr lang="ko-KR" altLang="en-US" sz="1600" dirty="0"/>
              <a:t>에 대하여 반복</a:t>
            </a:r>
            <a:endParaRPr lang="en-US" altLang="ko-KR" sz="1600" dirty="0"/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2.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번째 </a:t>
            </a:r>
            <a:r>
              <a:rPr lang="en" altLang="ko-Kore-KR" sz="1600" dirty="0"/>
              <a:t>observation</a:t>
            </a:r>
            <a:r>
              <a:rPr lang="ko-KR" altLang="en-US" sz="1600" dirty="0"/>
              <a:t>인 </a:t>
            </a:r>
            <a:r>
              <a:rPr lang="en" altLang="ko-Kore-KR" sz="1600" dirty="0"/>
              <a:t>Xi</a:t>
            </a:r>
            <a:r>
              <a:rPr lang="ko-KR" altLang="en-US" sz="1600" dirty="0"/>
              <a:t>에 대하여 </a:t>
            </a:r>
            <a:r>
              <a:rPr lang="en" altLang="ko-Kore-KR" sz="1600" dirty="0"/>
              <a:t>k</a:t>
            </a:r>
            <a:r>
              <a:rPr lang="ko-KR" altLang="en-US" sz="1600" dirty="0"/>
              <a:t>개의 </a:t>
            </a:r>
            <a:r>
              <a:rPr lang="en" altLang="ko-Kore-KR" sz="1600" dirty="0"/>
              <a:t>nearest-neighbors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3. </a:t>
            </a:r>
            <a:r>
              <a:rPr lang="en" altLang="ko-Kore-KR" sz="1600" dirty="0"/>
              <a:t>k</a:t>
            </a:r>
            <a:r>
              <a:rPr lang="ko-KR" altLang="en-US" sz="1600" dirty="0"/>
              <a:t>개의 </a:t>
            </a:r>
            <a:r>
              <a:rPr lang="en" altLang="ko-Kore-KR" sz="1600" dirty="0"/>
              <a:t>observations </a:t>
            </a:r>
            <a:r>
              <a:rPr lang="ko-KR" altLang="en-US" sz="1600" dirty="0"/>
              <a:t>중</a:t>
            </a:r>
            <a:r>
              <a:rPr lang="en-US" altLang="ko-KR" sz="1600" dirty="0"/>
              <a:t>, 1</a:t>
            </a:r>
            <a:r>
              <a:rPr lang="ko-KR" altLang="en-US" sz="1600" dirty="0"/>
              <a:t>개의 </a:t>
            </a:r>
            <a:r>
              <a:rPr lang="en" altLang="ko-Kore-KR" sz="1600" dirty="0"/>
              <a:t>observation </a:t>
            </a:r>
            <a:r>
              <a:rPr lang="en" altLang="ko-Kore-KR" sz="1600" dirty="0" err="1"/>
              <a:t>Xj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j≠i</a:t>
            </a:r>
            <a:r>
              <a:rPr lang="en" altLang="ko-Kore-KR" sz="1600" dirty="0"/>
              <a:t>)</a:t>
            </a:r>
            <a:r>
              <a:rPr lang="ko-KR" altLang="en-US" sz="1600" dirty="0"/>
              <a:t>을 </a:t>
            </a:r>
            <a:r>
              <a:rPr lang="en" altLang="ko-Kore-KR" sz="1600" dirty="0"/>
              <a:t>random</a:t>
            </a:r>
            <a:r>
              <a:rPr lang="ko-KR" altLang="en-US" sz="1600" dirty="0"/>
              <a:t>하게 선택한다</a:t>
            </a:r>
            <a:r>
              <a:rPr lang="en-US" altLang="ko-KR" sz="1600" dirty="0"/>
              <a:t>.</a:t>
            </a:r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4. </a:t>
            </a:r>
            <a:r>
              <a:rPr lang="en" altLang="ko-Kore-KR" sz="1600" dirty="0"/>
              <a:t>Xi</a:t>
            </a:r>
            <a:r>
              <a:rPr lang="ko-KR" altLang="en-US" sz="1600" dirty="0"/>
              <a:t>와 </a:t>
            </a:r>
            <a:r>
              <a:rPr lang="en" altLang="ko-Kore-KR" sz="1600" dirty="0" err="1"/>
              <a:t>Xj</a:t>
            </a:r>
            <a:r>
              <a:rPr lang="en" altLang="ko-Kore-KR" sz="1600" dirty="0"/>
              <a:t> </a:t>
            </a:r>
            <a:r>
              <a:rPr lang="ko-KR" altLang="en-US" sz="1600" dirty="0"/>
              <a:t>사이의 </a:t>
            </a:r>
            <a:r>
              <a:rPr lang="en" altLang="ko-Kore-KR" sz="1600" dirty="0"/>
              <a:t>Euclidean distance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구한다</a:t>
            </a:r>
            <a:r>
              <a:rPr lang="en-US" altLang="ko-KR" sz="1600" dirty="0"/>
              <a:t>.</a:t>
            </a:r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5. </a:t>
            </a:r>
            <a:r>
              <a:rPr lang="en" altLang="ko-Kore-KR" sz="1600" dirty="0"/>
              <a:t>Uniform(0,1) </a:t>
            </a:r>
            <a:r>
              <a:rPr lang="ko-KR" altLang="en-US" sz="1600" dirty="0"/>
              <a:t>분포에서 </a:t>
            </a:r>
            <a:r>
              <a:rPr lang="en" altLang="ko-Kore-KR" sz="1600" dirty="0"/>
              <a:t>weight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6. </a:t>
            </a:r>
            <a:r>
              <a:rPr lang="en" altLang="ko-Kore-KR" sz="1600" dirty="0"/>
              <a:t>step </a:t>
            </a:r>
            <a:r>
              <a:rPr lang="en-US" altLang="ko-KR" sz="1600" dirty="0"/>
              <a:t>4</a:t>
            </a:r>
            <a:r>
              <a:rPr lang="ko-KR" altLang="en-US" sz="1600" dirty="0"/>
              <a:t>에서 구한 </a:t>
            </a:r>
            <a:r>
              <a:rPr lang="en" altLang="ko-Kore-KR" sz="1600" dirty="0"/>
              <a:t>Euclidean distance</a:t>
            </a:r>
            <a:r>
              <a:rPr lang="ko-KR" altLang="en-US" sz="1600" dirty="0"/>
              <a:t>와 </a:t>
            </a:r>
            <a:r>
              <a:rPr lang="en" altLang="ko-Kore-KR" sz="1600" dirty="0"/>
              <a:t>step </a:t>
            </a:r>
            <a:r>
              <a:rPr lang="en-US" altLang="ko-KR" sz="1600" dirty="0"/>
              <a:t>5</a:t>
            </a:r>
            <a:r>
              <a:rPr lang="ko-KR" altLang="en-US" sz="1600" dirty="0"/>
              <a:t>에서 구한 </a:t>
            </a:r>
            <a:r>
              <a:rPr lang="en" altLang="ko-Kore-KR" sz="1600" dirty="0"/>
              <a:t>weight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곱하여 </a:t>
            </a:r>
            <a:r>
              <a:rPr lang="en" altLang="ko-Kore-KR" sz="1600" dirty="0"/>
              <a:t>Xi</a:t>
            </a:r>
            <a:r>
              <a:rPr lang="ko-KR" altLang="en-US" sz="1600" dirty="0"/>
              <a:t>에 더해준다</a:t>
            </a:r>
            <a:r>
              <a:rPr lang="en-US" altLang="ko-KR" sz="1600" dirty="0"/>
              <a:t>.</a:t>
            </a:r>
          </a:p>
          <a:p>
            <a:pPr>
              <a:buClr>
                <a:srgbClr val="33C77F"/>
              </a:buClr>
            </a:pPr>
            <a:endParaRPr lang="en-US" altLang="ko-KR" sz="1600" dirty="0"/>
          </a:p>
          <a:p>
            <a:pPr>
              <a:buClr>
                <a:srgbClr val="33C77F"/>
              </a:buClr>
            </a:pPr>
            <a:r>
              <a:rPr lang="en-US" altLang="ko-KR" sz="1600" dirty="0"/>
              <a:t>7. </a:t>
            </a:r>
            <a:r>
              <a:rPr lang="en" altLang="ko-Kore-KR" sz="1600" dirty="0"/>
              <a:t>step </a:t>
            </a:r>
            <a:r>
              <a:rPr lang="en-US" altLang="ko-KR" sz="1600" dirty="0"/>
              <a:t>6</a:t>
            </a:r>
            <a:r>
              <a:rPr lang="ko-KR" altLang="en-US" sz="1600" dirty="0"/>
              <a:t>에서 생성된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새로운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412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Garamon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1440</Words>
  <Application>Microsoft Office PowerPoint</Application>
  <PresentationFormat>와이드스크린</PresentationFormat>
  <Paragraphs>349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Apple SD Gothic Neo UltraLight</vt:lpstr>
      <vt:lpstr>CIDFont+F2</vt:lpstr>
      <vt:lpstr>나눔스퀘어 Bold</vt:lpstr>
      <vt:lpstr>Arial</vt:lpstr>
      <vt:lpstr>Calibri</vt:lpstr>
      <vt:lpstr>Cambria Math</vt:lpstr>
      <vt:lpstr>Garamond</vt:lpstr>
      <vt:lpstr>Segoe UI</vt:lpstr>
      <vt:lpstr>Segoe UI Light</vt:lpstr>
      <vt:lpstr>Office Theme</vt:lpstr>
      <vt:lpstr>PowerPoint 프레젠테이션</vt:lpstr>
      <vt:lpstr>Contents</vt:lpstr>
      <vt:lpstr>Case description : PowerCo problem context</vt:lpstr>
      <vt:lpstr>PowerPoint 프레젠테이션</vt:lpstr>
      <vt:lpstr>PowerPoint 프레젠테이션</vt:lpstr>
      <vt:lpstr>PowerPoint 프레젠테이션</vt:lpstr>
      <vt:lpstr>Data 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이 미르</cp:lastModifiedBy>
  <cp:revision>153</cp:revision>
  <dcterms:created xsi:type="dcterms:W3CDTF">2019-11-04T05:12:24Z</dcterms:created>
  <dcterms:modified xsi:type="dcterms:W3CDTF">2021-06-03T10:10:58Z</dcterms:modified>
</cp:coreProperties>
</file>