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8" r:id="rId24"/>
    <p:sldId id="289" r:id="rId25"/>
    <p:sldId id="291" r:id="rId26"/>
    <p:sldId id="294" r:id="rId27"/>
    <p:sldId id="295" r:id="rId28"/>
    <p:sldId id="300" r:id="rId29"/>
    <p:sldId id="296" r:id="rId30"/>
    <p:sldId id="303" r:id="rId31"/>
    <p:sldId id="260" r:id="rId32"/>
    <p:sldId id="26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E6B25"/>
    <a:srgbClr val="FED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0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7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1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2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9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2077715" y="1145841"/>
            <a:ext cx="8036570" cy="4566318"/>
            <a:chOff x="292100" y="252412"/>
            <a:chExt cx="11506202" cy="63642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모서리가 둥근 직사각형 1"/>
            <p:cNvSpPr/>
            <p:nvPr/>
          </p:nvSpPr>
          <p:spPr>
            <a:xfrm>
              <a:off x="292100" y="252412"/>
              <a:ext cx="11506202" cy="6364288"/>
            </a:xfrm>
            <a:prstGeom prst="roundRect">
              <a:avLst>
                <a:gd name="adj" fmla="val 10099"/>
              </a:avLst>
            </a:prstGeom>
            <a:solidFill>
              <a:srgbClr val="FE6B25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549002" y="351319"/>
              <a:ext cx="9131601" cy="6143823"/>
            </a:xfrm>
            <a:prstGeom prst="roundRect">
              <a:avLst>
                <a:gd name="adj" fmla="val 796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rgbClr val="FE6B2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아파트</a:t>
              </a:r>
              <a:r>
                <a:rPr lang="en-US" altLang="ko-KR" sz="4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4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경매 가격 예측</a:t>
              </a:r>
              <a:r>
                <a:rPr lang="en-US" altLang="ko-KR" sz="4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Linear Regression VS.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Bayesian Model Averaging</a:t>
              </a:r>
              <a:endParaRPr lang="ko-KR" altLang="en-US" sz="199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81505" y="1941342"/>
            <a:ext cx="1365150" cy="1066233"/>
            <a:chOff x="467102" y="539422"/>
            <a:chExt cx="706334" cy="5516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2"/>
              <a:ext cx="350330" cy="3503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3"/>
              <a:ext cx="254385" cy="254386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175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16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66751"/>
              </p:ext>
            </p:extLst>
          </p:nvPr>
        </p:nvGraphicFramePr>
        <p:xfrm>
          <a:off x="2077715" y="3226646"/>
          <a:ext cx="1365150" cy="17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 </a:t>
                      </a:r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조</a:t>
                      </a:r>
                      <a:r>
                        <a:rPr lang="en-US" altLang="ko-KR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endParaRPr lang="ko-KR" altLang="en-US" sz="1200" b="0" dirty="0">
                        <a:solidFill>
                          <a:srgbClr val="FED8C3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 조장</a:t>
                      </a:r>
                      <a:r>
                        <a:rPr lang="en-US" altLang="ko-KR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권혁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   조원</a:t>
                      </a:r>
                      <a:r>
                        <a:rPr lang="en-US" altLang="ko-KR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김유경</a:t>
                      </a:r>
                      <a:endParaRPr lang="en-US" altLang="ko-KR" sz="1200" b="0" dirty="0">
                        <a:solidFill>
                          <a:srgbClr val="FED8C3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김정현</a:t>
                      </a:r>
                      <a:endParaRPr lang="en-US" altLang="ko-KR" sz="1200" b="0" dirty="0">
                        <a:solidFill>
                          <a:srgbClr val="FED8C3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1200" b="0" dirty="0" err="1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박웅준</a:t>
                      </a:r>
                      <a:endParaRPr lang="en-US" altLang="ko-KR" sz="1200" b="0" dirty="0">
                        <a:solidFill>
                          <a:srgbClr val="FED8C3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12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손지우</a:t>
                      </a:r>
                      <a:endParaRPr lang="en-US" altLang="ko-KR" sz="1200" b="0" dirty="0">
                        <a:solidFill>
                          <a:srgbClr val="FED8C3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1200" b="0" dirty="0" err="1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이규민</a:t>
                      </a:r>
                      <a:endParaRPr lang="ko-KR" altLang="en-US" sz="1200" b="0" dirty="0">
                        <a:solidFill>
                          <a:srgbClr val="FED8C3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75176"/>
              </p:ext>
            </p:extLst>
          </p:nvPr>
        </p:nvGraphicFramePr>
        <p:xfrm>
          <a:off x="2031364" y="3239998"/>
          <a:ext cx="1365149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ㄴㄴㅁㅁ</a:t>
                      </a:r>
                      <a:r>
                        <a:rPr lang="en-US" altLang="ko-KR" sz="100" dirty="0"/>
                        <a:t>2</a:t>
                      </a:r>
                      <a:r>
                        <a:rPr lang="ko-KR" altLang="en-US" sz="100" dirty="0" err="1"/>
                        <a:t>ㅁㅁ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181505" y="3351292"/>
            <a:ext cx="120574" cy="872153"/>
            <a:chOff x="3800661" y="3004631"/>
            <a:chExt cx="120591" cy="872167"/>
          </a:xfrm>
        </p:grpSpPr>
        <p:grpSp>
          <p:nvGrpSpPr>
            <p:cNvPr id="25" name="그룹 24"/>
            <p:cNvGrpSpPr/>
            <p:nvPr/>
          </p:nvGrpSpPr>
          <p:grpSpPr>
            <a:xfrm>
              <a:off x="3800661" y="3004631"/>
              <a:ext cx="110024" cy="519290"/>
              <a:chOff x="411361" y="2237725"/>
              <a:chExt cx="110025" cy="519301"/>
            </a:xfrm>
          </p:grpSpPr>
          <p:sp>
            <p:nvSpPr>
              <p:cNvPr id="11" name="Freeform 36"/>
              <p:cNvSpPr>
                <a:spLocks noEditPoints="1"/>
              </p:cNvSpPr>
              <p:nvPr/>
            </p:nvSpPr>
            <p:spPr bwMode="auto">
              <a:xfrm>
                <a:off x="430781" y="2631663"/>
                <a:ext cx="74536" cy="12536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ED8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grpSp>
            <p:nvGrpSpPr>
              <p:cNvPr id="20" name="Group 20"/>
              <p:cNvGrpSpPr>
                <a:grpSpLocks noChangeAspect="1"/>
              </p:cNvGrpSpPr>
              <p:nvPr/>
            </p:nvGrpSpPr>
            <p:grpSpPr bwMode="auto">
              <a:xfrm>
                <a:off x="411361" y="2237725"/>
                <a:ext cx="110025" cy="150079"/>
                <a:chOff x="2597" y="4163"/>
                <a:chExt cx="217" cy="296"/>
              </a:xfrm>
              <a:solidFill>
                <a:srgbClr val="FED8C3"/>
              </a:solidFill>
            </p:grpSpPr>
            <p:sp>
              <p:nvSpPr>
                <p:cNvPr id="2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2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2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2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</p:grpSp>
        <p:sp>
          <p:nvSpPr>
            <p:cNvPr id="54" name="Freeform 6"/>
            <p:cNvSpPr>
              <a:spLocks/>
            </p:cNvSpPr>
            <p:nvPr/>
          </p:nvSpPr>
          <p:spPr bwMode="auto">
            <a:xfrm rot="10800000" flipH="1" flipV="1">
              <a:off x="3807875" y="3776278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22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 prior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1EB9368-9331-410D-BB35-CB7AF48B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83"/>
          <a:stretch/>
        </p:blipFill>
        <p:spPr>
          <a:xfrm>
            <a:off x="3033918" y="1617769"/>
            <a:ext cx="7371954" cy="45773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B1345C-5455-438A-99E6-6E78A3A2D137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47FA560-CE43-45AB-AFAF-BB29F22C7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AF3A3BC8-8A57-487F-818A-ED92ECDD78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12B157D1-4C9E-4240-A263-27CA3AB08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F77848D9-BFDE-4802-9C3E-F486027D6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DEEB52B0-8929-4CD7-9B0C-421E0FD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자유형 11">
              <a:extLst>
                <a:ext uri="{FF2B5EF4-FFF2-40B4-BE49-F238E27FC236}">
                  <a16:creationId xmlns:a16="http://schemas.microsoft.com/office/drawing/2014/main" id="{B8178339-ED34-48AD-BA00-652A2D497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0165088-1671-48F0-81AC-3A2C36C8BDB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CDEB3DA1-1BD3-42C8-A9AB-FC35E778E2D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975EB64E-264F-4A19-BEFC-AD81659F8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426419D-42BB-4702-856C-DFC827E880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39D292BB-FC9A-4A14-99D9-91F09E86C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19F827BF-8B59-4BC2-9A2C-488101702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279FD0D-2F0E-4096-AC5E-816F39F73E6B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E7D3DFE-46AA-4F02-8CB0-2B7632F4B7CD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2C4C1A0-19A6-43F4-806E-A3BC96943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7E389B5-46C1-48DA-A931-BE3E47188023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FB71741-B187-4716-80C9-8FE5186C5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34799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EBC1C61-BAC5-44CA-B9F5-36F2F221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98982"/>
              </p:ext>
            </p:extLst>
          </p:nvPr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4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BMA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06F1A9A-BD56-4AAB-BA85-C756B3C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4" y="1158145"/>
            <a:ext cx="6524851" cy="51817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93398A-2AAA-4C3F-8A85-892398B04E76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B46B3486-8843-4701-A262-8A310BFDB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8722646E-06F8-437F-8D04-9DDC537150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21260401-74AD-4E1D-9DC8-E9AC5F09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46B0B7D8-6837-416B-B2BF-087708865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E0B6735-E84D-40EB-BA1B-8F441C496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자유형 11">
              <a:extLst>
                <a:ext uri="{FF2B5EF4-FFF2-40B4-BE49-F238E27FC236}">
                  <a16:creationId xmlns:a16="http://schemas.microsoft.com/office/drawing/2014/main" id="{3F43F049-A6B3-478D-97C8-00F584F5D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B561A09C-FCFE-48E1-9111-4805CB7ECCC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EB4DA703-B2DA-4EE2-A784-0B04A8320EC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8FB5CAE4-3FB2-4101-87FE-5DADED7CE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FB022A4A-9872-432A-AC91-0F2CCE51CE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53461E9D-289E-4742-844F-DEB248B1FD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C9482DD6-D93C-4D75-987D-FA9E08B72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586C6F-2C0E-4565-A4A6-8DAC3C20984C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B8B2BDF-33D7-415E-8D10-82C272CCFD2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01A3F8C-E301-479D-BAA6-1EE93DE6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E733D96-CA84-4ECE-8AD0-BB47D88FE120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CFCD3-7972-42D8-ABC1-9B3E2D7A7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96139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4F8BEAC-F2E8-4DC8-ABD7-1AAAEB456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4823"/>
              </p:ext>
            </p:extLst>
          </p:nvPr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7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12909" y="5286373"/>
            <a:ext cx="71077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제일 많이 나온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기준으로 분석 실행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1000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깁스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샘플러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시행 중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531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나온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채택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맨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윗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줄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B38F0D5-2745-4A81-A58E-67140F22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7" y="1115979"/>
            <a:ext cx="9865140" cy="227529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D9E15EE-09E5-4CB8-BC39-8AC8BD9B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09" y="3498924"/>
            <a:ext cx="9309096" cy="158514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79C33A-AB7D-47FE-BDC8-4683F6DB3B3F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1BD3BFB9-6F5F-4E21-85C7-5AB1F6E50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791F4E54-C615-4B39-8EDA-03A0C1ED3D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E44F8361-4C1C-4ED0-9740-8F06FDE00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5FDEBE1E-DE8B-42F4-92AD-2DCF86043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07D7432-D42D-442C-BC1A-B28D94811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자유형 11">
              <a:extLst>
                <a:ext uri="{FF2B5EF4-FFF2-40B4-BE49-F238E27FC236}">
                  <a16:creationId xmlns:a16="http://schemas.microsoft.com/office/drawing/2014/main" id="{4D4F8B34-7136-4241-8361-3A87B1927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34E0065-3DC7-494F-B496-09463F04335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9" name="Group 20">
              <a:extLst>
                <a:ext uri="{FF2B5EF4-FFF2-40B4-BE49-F238E27FC236}">
                  <a16:creationId xmlns:a16="http://schemas.microsoft.com/office/drawing/2014/main" id="{29F3EA03-5850-476B-8107-3577871193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F0AC79EA-BB65-4BAC-83CA-9B7BC5F68B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3BC0B5DD-15F9-4B01-A0A8-126472FDDD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121BEE0A-6CBC-4B62-9C81-60491FB486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C39C1187-51E1-4FB1-AE99-1524F773A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6455635-8BF6-46F7-9E59-CB23539CCD73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7CE7C29-6E2A-4A5F-B43F-0A482CA4BEE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5BA1EA-9B18-4E90-A811-64BEBAE6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0A7F18-2DCF-49B3-B27E-2221B476C109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CBCEC912-B011-47BA-A62B-7626C928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85223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3D38862-9C45-4914-8858-D6EDE26E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41899"/>
              </p:ext>
            </p:extLst>
          </p:nvPr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16E277-2D1F-4131-BD12-FC0C8EE30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8482"/>
          <a:stretch/>
        </p:blipFill>
        <p:spPr>
          <a:xfrm>
            <a:off x="1492869" y="1038483"/>
            <a:ext cx="8574675" cy="25338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BDD5C3-E05E-40A1-8973-A1E2E4761326}"/>
              </a:ext>
            </a:extLst>
          </p:cNvPr>
          <p:cNvSpPr txBox="1"/>
          <p:nvPr/>
        </p:nvSpPr>
        <p:spPr>
          <a:xfrm>
            <a:off x="7695889" y="4307617"/>
            <a:ext cx="39920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“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낙찰가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최소경매액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(y2_pred)</a:t>
            </a:r>
          </a:p>
          <a:p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예측값에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최소경매액 곱해주기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y_pred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y_pred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최소경매액 중 최댓값을 최종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예측값으로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제시</a:t>
            </a: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y_pred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최소경매액보다 작을 수는 없기 때문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9133E96-771B-4FBE-8555-1F63401B7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2729" r="24732" b="31742"/>
          <a:stretch/>
        </p:blipFill>
        <p:spPr>
          <a:xfrm>
            <a:off x="1554584" y="4307617"/>
            <a:ext cx="6141305" cy="148265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7FA5CD-BA4D-4203-B580-B474A0ECDB56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1A5E07-78A3-48F9-BFCF-B8FFF7A6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6" name="Group 12">
              <a:extLst>
                <a:ext uri="{FF2B5EF4-FFF2-40B4-BE49-F238E27FC236}">
                  <a16:creationId xmlns:a16="http://schemas.microsoft.com/office/drawing/2014/main" id="{61FAA7F9-3F8D-4D40-997F-80F09D1B59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BE15768B-C7ED-4CC9-B4EB-910755EB2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1F7B545A-E548-4373-B645-ECCD97C4D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666B448-E386-4CAA-BD7E-37A2BC633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자유형 11">
              <a:extLst>
                <a:ext uri="{FF2B5EF4-FFF2-40B4-BE49-F238E27FC236}">
                  <a16:creationId xmlns:a16="http://schemas.microsoft.com/office/drawing/2014/main" id="{A35598A2-8EAC-49BD-ACA7-619CDB2EC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D1CCE15-CE85-4305-90E4-78A8A5D14BF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0" name="Group 20">
              <a:extLst>
                <a:ext uri="{FF2B5EF4-FFF2-40B4-BE49-F238E27FC236}">
                  <a16:creationId xmlns:a16="http://schemas.microsoft.com/office/drawing/2014/main" id="{1CE09D7E-ED8B-4FF0-8EF9-0BBA45A229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5AF9E2D-33CF-406C-8792-9226AD23D1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5230255A-1B15-4C0C-959F-19DEFB437D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A8578EC-AB36-4AD5-9542-0DECF1D44F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E78D03D-47FA-48D4-A76E-9596C2233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3D9982-BC47-452B-B514-7CC1B3084665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F3BBC4-31A7-440D-8068-2FBEAD3210A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74133EA-E750-482D-94E2-7F4362439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97F92B-673E-4455-8193-D8AB83C75B73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45454DF3-14BD-4092-B5FC-D30C5917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06211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5F82315-20F0-4753-A57D-7E41B0984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68890"/>
              </p:ext>
            </p:extLst>
          </p:nvPr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3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82762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27179"/>
              </p:ext>
            </p:extLst>
          </p:nvPr>
        </p:nvGraphicFramePr>
        <p:xfrm>
          <a:off x="238545" y="2520517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3DCBE164-64C2-4E7D-BF18-A4111086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09" y="1465512"/>
            <a:ext cx="4454898" cy="44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CE2BDED-BE83-41E8-8288-F98AB364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05" y="1469207"/>
            <a:ext cx="3990629" cy="39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E23B19-070B-4DC1-B519-E72E9954023E}"/>
              </a:ext>
            </a:extLst>
          </p:cNvPr>
          <p:cNvSpPr txBox="1"/>
          <p:nvPr/>
        </p:nvSpPr>
        <p:spPr>
          <a:xfrm>
            <a:off x="2010409" y="4790807"/>
            <a:ext cx="9098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RMSE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 미만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RMSE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나왔다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아파트의 가격이다 보니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RMSE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자체가 기본적으로 엄청 크다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321C34-4432-47F3-95CB-81398B75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19" y="3075034"/>
            <a:ext cx="5382862" cy="15281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19C5B19-78F4-4B80-A6C5-00321CB5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49" y="1017167"/>
            <a:ext cx="3856868" cy="206055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094B26C-7FFF-4B95-813E-8916DDF5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26" y="957619"/>
            <a:ext cx="4009697" cy="20203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729724-4AC4-4A96-B42F-69A87F665A88}"/>
              </a:ext>
            </a:extLst>
          </p:cNvPr>
          <p:cNvSpPr txBox="1"/>
          <p:nvPr/>
        </p:nvSpPr>
        <p:spPr>
          <a:xfrm>
            <a:off x="4534121" y="987325"/>
            <a:ext cx="2378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</a:t>
            </a:r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DEADCB-6651-45AB-AF4B-C85C652C4D3D}"/>
              </a:ext>
            </a:extLst>
          </p:cNvPr>
          <p:cNvSpPr txBox="1"/>
          <p:nvPr/>
        </p:nvSpPr>
        <p:spPr>
          <a:xfrm>
            <a:off x="8705823" y="931314"/>
            <a:ext cx="23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하위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10%~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177087-589C-42CE-96B7-3FEBBC32B998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357251B-FFC6-4170-B59B-04A2D03C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9" name="Group 12">
              <a:extLst>
                <a:ext uri="{FF2B5EF4-FFF2-40B4-BE49-F238E27FC236}">
                  <a16:creationId xmlns:a16="http://schemas.microsoft.com/office/drawing/2014/main" id="{3431C90F-5CA3-4118-8E39-0BC4D96657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37B02682-74C3-4A5F-81A4-A5A24B33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9" name="Freeform 14">
                <a:extLst>
                  <a:ext uri="{FF2B5EF4-FFF2-40B4-BE49-F238E27FC236}">
                    <a16:creationId xmlns:a16="http://schemas.microsoft.com/office/drawing/2014/main" id="{95ECA7B1-6496-4ED1-935C-DEE169E2A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B95E644-1B06-4A6E-B07E-3AC1D175D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자유형 11">
              <a:extLst>
                <a:ext uri="{FF2B5EF4-FFF2-40B4-BE49-F238E27FC236}">
                  <a16:creationId xmlns:a16="http://schemas.microsoft.com/office/drawing/2014/main" id="{FCB569B0-DC4D-4F6E-A9D1-0F721C89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76CB03E-A425-40E0-A1E4-622A30FF471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3" name="Group 20">
              <a:extLst>
                <a:ext uri="{FF2B5EF4-FFF2-40B4-BE49-F238E27FC236}">
                  <a16:creationId xmlns:a16="http://schemas.microsoft.com/office/drawing/2014/main" id="{06221D2A-9F0E-41CC-9B22-09329FF96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03BAFBC5-3893-4061-BFE1-BEF8D0E13C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07CEEC4C-8A7B-495D-B40B-A5D47BD79C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0D6C5FE1-5BB3-42F0-B1AF-80C6062F1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64A66AE0-E7AC-43AB-9B70-33E03BF8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A3FD09D-A72F-4C8F-8CF7-76E1A78F5986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DA05C3-AF59-4E7D-AEC2-5DF5A76DDD26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E6D1B10-7BEB-4407-978C-3A869F21D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B9E1995-91AA-4EB3-B1C5-A77235964F24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810D158B-53F3-4D95-8EE5-5546B820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61212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640E7C4-EFA1-43AE-B2FF-EF52E3D6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99009"/>
              </p:ext>
            </p:extLst>
          </p:nvPr>
        </p:nvGraphicFramePr>
        <p:xfrm>
          <a:off x="238545" y="2520517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해석 및 의의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8365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33918"/>
              </p:ext>
            </p:extLst>
          </p:nvPr>
        </p:nvGraphicFramePr>
        <p:xfrm>
          <a:off x="238545" y="2904565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8908679-8FB1-479A-AC49-0E3BE10B2301}"/>
              </a:ext>
            </a:extLst>
          </p:cNvPr>
          <p:cNvSpPr txBox="1"/>
          <p:nvPr/>
        </p:nvSpPr>
        <p:spPr>
          <a:xfrm>
            <a:off x="5677295" y="1011430"/>
            <a:ext cx="5815517" cy="4743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해석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Auction_class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강제경매 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임의경매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강제경매일수록 최저가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대비 낙찰가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비율이 높다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임의경매는 공신력을 가지지 못하며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이와 달리 강제경매는 적법한 절차에 따라 이루어지기 때문에 쉽게 취소가 되지 않는다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법적 보호를 받기에 낙찰가가 더 높게 책정되었다는 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추정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 가능하다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Apartment_usage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아파트가 주상복합에 비해 </a:t>
            </a:r>
            <a:endParaRPr lang="en-US" altLang="ko-KR" sz="1500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최저가 대비 낙찰가 비율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 높다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endParaRPr lang="ko-KR" altLang="ko-KR" sz="1800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434558-24D8-4C43-B859-6675E2408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67" y="3996949"/>
            <a:ext cx="2439277" cy="231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844540B-EC17-44D8-BFBC-85C7113D1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8" y="3798611"/>
            <a:ext cx="2151103" cy="2653748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37F138F-205B-4ABA-AB17-C29EDC447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8" y="1115980"/>
            <a:ext cx="2617305" cy="25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2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해석 및 의의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1B090-3FB0-4108-929D-2060D08345DE}"/>
              </a:ext>
            </a:extLst>
          </p:cNvPr>
          <p:cNvSpPr txBox="1"/>
          <p:nvPr/>
        </p:nvSpPr>
        <p:spPr>
          <a:xfrm>
            <a:off x="5532685" y="1217296"/>
            <a:ext cx="5960127" cy="556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Auction_miscarriage_count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유찰횟수가 많을수록 최저가 대비 낙찰가 비율이 높다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경매는 한 번 유찰할 때마다 최저경매가격이 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20%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씩 떨어진다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1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회 유찰할 때마다의 최저경매가격은 본래 그것의 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80% 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64%  51%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떨어진다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때문에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최저가 대비 낙찰가 비율이 높아지는 것에 대한 합리적 추론이 가능하다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	</a:t>
            </a:r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Share_auction_YorN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지분경매일수록 최저가 대비 낙찰가 비율이 낮다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 err="1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지분경매는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대부분 </a:t>
            </a:r>
            <a:r>
              <a:rPr lang="ko-KR" altLang="en-US" sz="1500" kern="100" dirty="0" err="1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실소유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목적이 아니고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낙찰한 지분을 다른 지분 소유자에게 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매각해서 차익을 남기는 것이 목적이므로 낙찰가 자체가 높지는 않다</a:t>
            </a:r>
            <a:r>
              <a:rPr lang="en-US" altLang="ko-KR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+ </a:t>
            </a:r>
            <a:r>
              <a:rPr lang="ko-KR" altLang="en-US" sz="1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복잡하여 </a:t>
            </a:r>
            <a:r>
              <a:rPr lang="ko-KR" altLang="en-US" sz="15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비선호</a:t>
            </a:r>
            <a:endParaRPr lang="en-US" altLang="ko-KR" sz="10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Bid_common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</a:t>
            </a:r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개별 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일괄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ctr"/>
            <a:endParaRPr lang="en-US" altLang="ko-KR" sz="10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입찰구분이 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일반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이면 최저가 대비 낙찰가 비율이 높다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Rent</a:t>
            </a:r>
          </a:p>
          <a:p>
            <a:pPr algn="ctr"/>
            <a:endParaRPr lang="en-US" altLang="ko-KR" sz="10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임차인이 있을 경우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최저가 대비 낙찰가 비율이 높다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그만큼 인기있는 매물이 아닐까 유추해본다</a:t>
            </a:r>
            <a:r>
              <a:rPr lang="en-US" altLang="ko-KR" sz="1500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035B4E9-1E2C-43EB-A1D7-1B4D769D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08" y="3798611"/>
            <a:ext cx="2151103" cy="2653748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5004255-1DC6-4613-97C0-ED975469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8" y="1115980"/>
            <a:ext cx="2617305" cy="25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1240F08-5D01-48D6-936B-9ED4C172A878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D66DA65-FAA5-4315-A808-D83FB2F60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6" name="Group 12">
              <a:extLst>
                <a:ext uri="{FF2B5EF4-FFF2-40B4-BE49-F238E27FC236}">
                  <a16:creationId xmlns:a16="http://schemas.microsoft.com/office/drawing/2014/main" id="{275D877A-7A18-4E33-A515-A15F6E7ED3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94FAD52B-C395-4AD3-9C7B-41BDCA42B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0E08025D-A832-40F6-8E9F-8136381BB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53407B9-BF19-4863-9D92-9130002E7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자유형 11">
              <a:extLst>
                <a:ext uri="{FF2B5EF4-FFF2-40B4-BE49-F238E27FC236}">
                  <a16:creationId xmlns:a16="http://schemas.microsoft.com/office/drawing/2014/main" id="{C6889A84-A493-4B80-9F7D-39B16610A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1E5DD35-A912-4E7A-A7AE-2AECE0C70CB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0" name="Group 20">
              <a:extLst>
                <a:ext uri="{FF2B5EF4-FFF2-40B4-BE49-F238E27FC236}">
                  <a16:creationId xmlns:a16="http://schemas.microsoft.com/office/drawing/2014/main" id="{7AD20AA5-3FD2-47F2-B58B-E7C14380FE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F3C8DC62-EB09-404A-BAB7-12983BA78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526E6A9E-39E0-4553-8B68-6CA1083445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8060EA27-C942-44F5-9CB3-AE01F9D114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C77F8B0-37CA-4552-A520-A7841B2F4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2E5F3BA-863A-4075-A719-70250484D412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0CC924-7CDB-4020-B5E6-A177A9C3ED33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9070CC4-1ABC-4E0F-A388-6185BE721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5210851-2846-4A10-A7DA-933449FA4ED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891F25D-90CB-4304-8FFB-B86629AC6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39992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A9370F9-2146-42E9-BAAD-0820EBBFA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81727"/>
              </p:ext>
            </p:extLst>
          </p:nvPr>
        </p:nvGraphicFramePr>
        <p:xfrm>
          <a:off x="238545" y="2904565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7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해석 및 의의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1B090-3FB0-4108-929D-2060D08345DE}"/>
              </a:ext>
            </a:extLst>
          </p:cNvPr>
          <p:cNvSpPr txBox="1"/>
          <p:nvPr/>
        </p:nvSpPr>
        <p:spPr>
          <a:xfrm>
            <a:off x="1626286" y="1180168"/>
            <a:ext cx="99865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Bayesian Linear Regression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학기 내내 배워온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Bayesian Statistics!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최고봉인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Bayesian Linear Regression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Bayesian Model Averaging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방법을 통한 변수 선택을 </a:t>
            </a:r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손코딩으로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변수 조작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변수인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hammer price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 estimator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바꿔서 그 비율을 예측하는 신선한 방법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가변수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대한 </a:t>
            </a:r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새로운 처리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방법 시도</a:t>
            </a:r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: Platt’s probability </a:t>
            </a:r>
            <a:r>
              <a:rPr lang="ko-KR" altLang="en-US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와 같은 새로운 방법으로 예측력 높이기</a:t>
            </a:r>
            <a:r>
              <a:rPr lang="en-US" altLang="ko-KR" kern="10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!</a:t>
            </a:r>
            <a:endParaRPr lang="ko-KR" altLang="ko-KR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Thomas Bayes - Wikipedia">
            <a:extLst>
              <a:ext uri="{FF2B5EF4-FFF2-40B4-BE49-F238E27FC236}">
                <a16:creationId xmlns:a16="http://schemas.microsoft.com/office/drawing/2014/main" id="{F98271C5-9DA8-4859-BADB-BC1C866B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9" y="4354017"/>
            <a:ext cx="2002050" cy="21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6AE28491-D95A-402D-B7F0-3533DEEF692A}"/>
              </a:ext>
            </a:extLst>
          </p:cNvPr>
          <p:cNvSpPr/>
          <p:nvPr/>
        </p:nvSpPr>
        <p:spPr>
          <a:xfrm flipH="1">
            <a:off x="8392846" y="4014216"/>
            <a:ext cx="1375729" cy="841248"/>
          </a:xfrm>
          <a:prstGeom prst="wedgeEllipseCallou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Wow…</a:t>
            </a:r>
            <a:endParaRPr lang="ko-KR" altLang="en-US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C013D42-3483-489E-B740-C7A44CF8713F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7B274F5-CF7C-4157-9669-DA1CAAB5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37E80265-B97F-4056-AB53-03CA5126D2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55FF9F04-4761-47B0-89D4-63BEF8828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82CA14A-5F0E-4848-A8E1-6EED8214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6E468D37-9CE7-4A33-96FF-F391253B8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자유형 11">
              <a:extLst>
                <a:ext uri="{FF2B5EF4-FFF2-40B4-BE49-F238E27FC236}">
                  <a16:creationId xmlns:a16="http://schemas.microsoft.com/office/drawing/2014/main" id="{92950EBB-2526-489F-9F1E-82CBED293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6313946-BD86-470B-BFE2-0DE1599398E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7A0AF2F2-3CAD-44A6-8E8F-B29805DFF5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20D37B07-A8EE-4AE7-875E-21B681A10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04A9BFBB-239A-47B2-9FDC-10E60AC9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B30963B1-D26F-4235-94E0-E276F25C85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1248402A-CF26-445A-B347-0ED37468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F224F1-DFE7-44B9-A32B-6A8438233FAA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394FC38-C8EB-486F-9964-D4777D6778E7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C84DB40-35FC-4FB7-AC08-80564126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F31377-1884-44A7-B65B-0397993CB606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454243C-B01C-4E14-A13C-EDFC63E75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89923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DDD75C2-0B9A-4116-B000-7743EC7F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59689"/>
              </p:ext>
            </p:extLst>
          </p:nvPr>
        </p:nvGraphicFramePr>
        <p:xfrm>
          <a:off x="238545" y="2904565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5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1B090-3FB0-4108-929D-2060D08345DE}"/>
              </a:ext>
            </a:extLst>
          </p:cNvPr>
          <p:cNvSpPr txBox="1"/>
          <p:nvPr/>
        </p:nvSpPr>
        <p:spPr>
          <a:xfrm>
            <a:off x="1626286" y="1180168"/>
            <a:ext cx="99865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파생 변수가 더 있었으면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……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주어진 다양한 자료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특히 등기 관련 자료를 이용하여 모델의 성능을 높이는 다른 적절한 파생 변수들을 만들었다면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RMSE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더 낮았을 것이다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효과가 저조한 외부 데이터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코스피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 등을 크롤링해 사용했지만 영향이 미미했다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단위가 아니라 간격을 더 좁혔으면 모델 성능 향상에 도움을 줬을 것이다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Thomas Bayes - Wikipedia">
            <a:extLst>
              <a:ext uri="{FF2B5EF4-FFF2-40B4-BE49-F238E27FC236}">
                <a16:creationId xmlns:a16="http://schemas.microsoft.com/office/drawing/2014/main" id="{F98271C5-9DA8-4859-BADB-BC1C866B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9" y="4354017"/>
            <a:ext cx="2002050" cy="21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6AE28491-D95A-402D-B7F0-3533DEEF692A}"/>
              </a:ext>
            </a:extLst>
          </p:cNvPr>
          <p:cNvSpPr/>
          <p:nvPr/>
        </p:nvSpPr>
        <p:spPr>
          <a:xfrm flipH="1">
            <a:off x="8392846" y="4014216"/>
            <a:ext cx="1375729" cy="841248"/>
          </a:xfrm>
          <a:prstGeom prst="wedgeEllipseCallou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Sad...</a:t>
            </a:r>
            <a:endParaRPr lang="ko-KR" altLang="en-US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C013D42-3483-489E-B740-C7A44CF8713F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7B274F5-CF7C-4157-9669-DA1CAAB5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37E80265-B97F-4056-AB53-03CA5126D2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55FF9F04-4761-47B0-89D4-63BEF8828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82CA14A-5F0E-4848-A8E1-6EED8214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6E468D37-9CE7-4A33-96FF-F391253B8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자유형 11">
              <a:extLst>
                <a:ext uri="{FF2B5EF4-FFF2-40B4-BE49-F238E27FC236}">
                  <a16:creationId xmlns:a16="http://schemas.microsoft.com/office/drawing/2014/main" id="{92950EBB-2526-489F-9F1E-82CBED293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6313946-BD86-470B-BFE2-0DE1599398E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7A0AF2F2-3CAD-44A6-8E8F-B29805DFF5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20D37B07-A8EE-4AE7-875E-21B681A10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04A9BFBB-239A-47B2-9FDC-10E60AC9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B30963B1-D26F-4235-94E0-E276F25C85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1248402A-CF26-445A-B347-0ED37468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F224F1-DFE7-44B9-A32B-6A8438233FAA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394FC38-C8EB-486F-9964-D4777D6778E7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C84DB40-35FC-4FB7-AC08-80564126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F31377-1884-44A7-B65B-0397993CB606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454243C-B01C-4E14-A13C-EDFC63E758B5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DDD75C2-0B9A-4116-B000-7743EC7F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62222"/>
              </p:ext>
            </p:extLst>
          </p:nvPr>
        </p:nvGraphicFramePr>
        <p:xfrm>
          <a:off x="238545" y="3283872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7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45368" y="297656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18030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35364"/>
              </p:ext>
            </p:extLst>
          </p:nvPr>
        </p:nvGraphicFramePr>
        <p:xfrm>
          <a:off x="238544" y="136643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360944" y="1335755"/>
            <a:ext cx="3173948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설명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정리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해석 및 의의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02180" y="5095385"/>
            <a:ext cx="3103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한계점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91554" y="1521828"/>
            <a:ext cx="138693" cy="126403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991554" y="5283298"/>
            <a:ext cx="138694" cy="1264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7950" cmpd="thinThick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683452-B4A8-4A2A-B2CF-DAECAD5652FF}"/>
              </a:ext>
            </a:extLst>
          </p:cNvPr>
          <p:cNvSpPr/>
          <p:nvPr/>
        </p:nvSpPr>
        <p:spPr>
          <a:xfrm>
            <a:off x="1994442" y="2262735"/>
            <a:ext cx="138693" cy="126403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5D328FE-D1CE-47F6-B85C-267558FFD675}"/>
              </a:ext>
            </a:extLst>
          </p:cNvPr>
          <p:cNvSpPr/>
          <p:nvPr/>
        </p:nvSpPr>
        <p:spPr>
          <a:xfrm>
            <a:off x="1992015" y="2960704"/>
            <a:ext cx="138693" cy="126403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587B980-72B6-44B1-A1F3-EB2445971A65}"/>
              </a:ext>
            </a:extLst>
          </p:cNvPr>
          <p:cNvSpPr/>
          <p:nvPr/>
        </p:nvSpPr>
        <p:spPr>
          <a:xfrm>
            <a:off x="1991555" y="3694824"/>
            <a:ext cx="138693" cy="126403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56F380B-9760-4E2B-90C8-1F509F76B4CE}"/>
              </a:ext>
            </a:extLst>
          </p:cNvPr>
          <p:cNvSpPr/>
          <p:nvPr/>
        </p:nvSpPr>
        <p:spPr>
          <a:xfrm>
            <a:off x="1991554" y="4428944"/>
            <a:ext cx="138693" cy="126403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26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Variable Selection (Backward Selection)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D561F51-05DF-41BC-A0C5-E66E31D62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9463" r="120" b="45819"/>
          <a:stretch/>
        </p:blipFill>
        <p:spPr>
          <a:xfrm>
            <a:off x="2212483" y="1873783"/>
            <a:ext cx="5202491" cy="57971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0E62242-BC9F-46BA-8E1F-D59170F9C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75" y="2648749"/>
            <a:ext cx="8786917" cy="26833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F93AD3E-4534-43DF-BFFA-3EECB58E59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2186" b="1"/>
          <a:stretch/>
        </p:blipFill>
        <p:spPr>
          <a:xfrm>
            <a:off x="7211805" y="3789220"/>
            <a:ext cx="4261954" cy="2235137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4FB2A8B-3B3D-41DF-964F-BA5626BA60F2}"/>
              </a:ext>
            </a:extLst>
          </p:cNvPr>
          <p:cNvSpPr/>
          <p:nvPr/>
        </p:nvSpPr>
        <p:spPr>
          <a:xfrm>
            <a:off x="4900405" y="4581118"/>
            <a:ext cx="1771650" cy="325670"/>
          </a:xfrm>
          <a:prstGeom prst="rightArrow">
            <a:avLst/>
          </a:prstGeom>
          <a:solidFill>
            <a:srgbClr val="FE6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 Regression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E5B161-6243-4F85-815F-8C4E20619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t="5641" r="5625" b="14870"/>
          <a:stretch/>
        </p:blipFill>
        <p:spPr>
          <a:xfrm>
            <a:off x="2234751" y="1521098"/>
            <a:ext cx="7733212" cy="10395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7887CC-E8A3-4BFA-ACAB-818A0CBF09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846" b="-1"/>
          <a:stretch/>
        </p:blipFill>
        <p:spPr>
          <a:xfrm>
            <a:off x="2183951" y="2532957"/>
            <a:ext cx="5287213" cy="3982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D7076A-40DB-4EAF-A551-B7BA4D27ED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1122" b="1"/>
          <a:stretch/>
        </p:blipFill>
        <p:spPr>
          <a:xfrm>
            <a:off x="7625990" y="2749269"/>
            <a:ext cx="3966684" cy="31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 Criterion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DAECDF-A846-4CB3-AF47-AD1F694E1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1287"/>
          <a:stretch/>
        </p:blipFill>
        <p:spPr>
          <a:xfrm>
            <a:off x="3954482" y="711933"/>
            <a:ext cx="5813550" cy="56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선택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FFB708-274C-4BB4-BB75-4DC8375DA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9" y="1434578"/>
            <a:ext cx="8397662" cy="39426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589F5A-C14B-49B6-842D-74F4EC9EF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9" y="1968508"/>
            <a:ext cx="8852129" cy="334780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C85E63-989D-4429-9CF1-3067481400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1" b="1507"/>
          <a:stretch/>
        </p:blipFill>
        <p:spPr>
          <a:xfrm>
            <a:off x="2442753" y="2593716"/>
            <a:ext cx="9018349" cy="3206194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9E6DCFD-78E6-48EF-83BD-82A37018AD96}"/>
              </a:ext>
            </a:extLst>
          </p:cNvPr>
          <p:cNvSpPr/>
          <p:nvPr/>
        </p:nvSpPr>
        <p:spPr>
          <a:xfrm>
            <a:off x="1781675" y="2218776"/>
            <a:ext cx="579044" cy="429973"/>
          </a:xfrm>
          <a:prstGeom prst="rightArrow">
            <a:avLst/>
          </a:prstGeom>
          <a:solidFill>
            <a:srgbClr val="FE6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B9E3FA3-BC63-4E94-988E-D48B456B6778}"/>
              </a:ext>
            </a:extLst>
          </p:cNvPr>
          <p:cNvSpPr/>
          <p:nvPr/>
        </p:nvSpPr>
        <p:spPr>
          <a:xfrm>
            <a:off x="1781675" y="3240288"/>
            <a:ext cx="579044" cy="429973"/>
          </a:xfrm>
          <a:prstGeom prst="rightArrow">
            <a:avLst/>
          </a:prstGeom>
          <a:solidFill>
            <a:srgbClr val="FE6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Heatmap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C8E55B-BCD7-4F38-B6A6-46C17132F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b="14002"/>
          <a:stretch/>
        </p:blipFill>
        <p:spPr>
          <a:xfrm>
            <a:off x="2234751" y="1634942"/>
            <a:ext cx="8961121" cy="1122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18BC3B-5292-477A-9EC9-A7DD4B0B34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" b="1118"/>
          <a:stretch/>
        </p:blipFill>
        <p:spPr>
          <a:xfrm>
            <a:off x="3963035" y="539420"/>
            <a:ext cx="6211339" cy="53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Prediction</a:t>
            </a: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E5187-2252-4999-A676-61276A566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51" y="1615334"/>
            <a:ext cx="9117299" cy="24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4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64419"/>
              </p:ext>
            </p:extLst>
          </p:nvPr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18789E-B5F9-4ADE-91B7-9B31852F2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/>
          <a:stretch/>
        </p:blipFill>
        <p:spPr>
          <a:xfrm>
            <a:off x="2274656" y="1198071"/>
            <a:ext cx="9028780" cy="39873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5B7B66-D97D-42B3-B8EB-6F21220F40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-1"/>
          <a:stretch/>
        </p:blipFill>
        <p:spPr>
          <a:xfrm>
            <a:off x="2274656" y="1566044"/>
            <a:ext cx="9199638" cy="42587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60099C7-F6D2-4E22-A66C-E471BFC1E1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/>
          <a:stretch/>
        </p:blipFill>
        <p:spPr>
          <a:xfrm>
            <a:off x="2274656" y="1995832"/>
            <a:ext cx="9140312" cy="39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8545" y="2520517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475580F-8851-43B3-B2FA-89522BA756F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A6D7F4-0092-43C1-9E33-ED146AF09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b="1606"/>
          <a:stretch/>
        </p:blipFill>
        <p:spPr>
          <a:xfrm>
            <a:off x="2174382" y="1046191"/>
            <a:ext cx="6961403" cy="32525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1DF79E-25B4-461A-8E39-D95AF7E3A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18" y="395242"/>
            <a:ext cx="556337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id="{F4EA008E-39C6-4209-9D67-BCDD3F15699B}"/>
              </a:ext>
            </a:extLst>
          </p:cNvPr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231D-3BE2-41B8-AB03-E03B843F54C9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14A21-0535-4CE6-9ADF-A4FBC211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t="3263"/>
          <a:stretch/>
        </p:blipFill>
        <p:spPr>
          <a:xfrm>
            <a:off x="2252811" y="1115980"/>
            <a:ext cx="9231436" cy="2810778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581E1BD-F4DD-481D-80B0-ED91D2BF5C1F}"/>
              </a:ext>
            </a:extLst>
          </p:cNvPr>
          <p:cNvGraphicFramePr>
            <a:graphicFrameLocks noGrp="1"/>
          </p:cNvGraphicFramePr>
          <p:nvPr/>
        </p:nvGraphicFramePr>
        <p:xfrm>
          <a:off x="238545" y="2520517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87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297656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해석 및 의의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8545" y="2904565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3ADD1957-B900-4041-A931-065F730311FE}"/>
              </a:ext>
            </a:extLst>
          </p:cNvPr>
          <p:cNvSpPr/>
          <p:nvPr/>
        </p:nvSpPr>
        <p:spPr>
          <a:xfrm>
            <a:off x="1823174" y="1566744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92549-814F-463C-A912-91D4F8EE716B}"/>
              </a:ext>
            </a:extLst>
          </p:cNvPr>
          <p:cNvSpPr/>
          <p:nvPr/>
        </p:nvSpPr>
        <p:spPr>
          <a:xfrm>
            <a:off x="2144687" y="2321719"/>
            <a:ext cx="3900513" cy="2062103"/>
          </a:xfrm>
          <a:prstGeom prst="rect">
            <a:avLst/>
          </a:prstGeom>
          <a:ln w="38100">
            <a:solidFill>
              <a:srgbClr val="FE6B2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By</a:t>
            </a:r>
            <a:r>
              <a:rPr lang="ko-KR" alt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Backward selection,</a:t>
            </a:r>
          </a:p>
          <a:p>
            <a:pPr algn="ctr"/>
            <a:endParaRPr lang="en-US" altLang="ko-KR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가격에 중요하게 미치는 변수를 알 수 있음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600" i="1" u="sng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Claim_price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i="1" u="sng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Auction_miscarriage_count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i="1" u="sng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Creditor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i="1" u="sng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Apart_usage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ABC96-56A4-4173-97F4-3171D47F8C27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80FAA0-25C3-4FFC-A142-09CAE0B53F6A}"/>
              </a:ext>
            </a:extLst>
          </p:cNvPr>
          <p:cNvSpPr/>
          <p:nvPr/>
        </p:nvSpPr>
        <p:spPr>
          <a:xfrm>
            <a:off x="6818286" y="2286299"/>
            <a:ext cx="4371489" cy="2677656"/>
          </a:xfrm>
          <a:prstGeom prst="rect">
            <a:avLst/>
          </a:prstGeom>
          <a:ln w="38100">
            <a:solidFill>
              <a:srgbClr val="FE6B2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Backward Selection</a:t>
            </a:r>
            <a:r>
              <a:rPr lang="ko-KR" altLang="en-US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사용한 모형에는 </a:t>
            </a:r>
            <a:r>
              <a:rPr lang="ko-KR" altLang="en-US" sz="2400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다중공선성</a:t>
            </a:r>
            <a:r>
              <a:rPr lang="ko-KR" altLang="en-US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문제가 존재함</a:t>
            </a:r>
            <a:endParaRPr lang="en-US" altLang="ko-KR" sz="24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↓</a:t>
            </a:r>
          </a:p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VIF</a:t>
            </a:r>
            <a:r>
              <a:rPr lang="ko-KR" altLang="en-US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값이 높은 변수를 제거</a:t>
            </a:r>
            <a:endParaRPr lang="en-US" altLang="ko-KR" sz="24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했을 때 </a:t>
            </a:r>
            <a:r>
              <a:rPr lang="ko-KR" alt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 가격을 보다 </a:t>
            </a:r>
            <a:endParaRPr lang="en-US" altLang="ko-KR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정확히 포착할 수 있게 됨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설명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09728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82251"/>
              </p:ext>
            </p:extLst>
          </p:nvPr>
        </p:nvGraphicFramePr>
        <p:xfrm>
          <a:off x="238544" y="136643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Given Data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한국의 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부산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지역 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 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2,700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최근 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년간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아파트 경매물의 등기부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 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임차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 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감정가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 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유찰 횟수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 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낙찰가 등의 정보</a:t>
            </a:r>
            <a:endParaRPr lang="en-US" altLang="ko-KR" sz="1600" b="0" i="0" dirty="0"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Our Goal</a:t>
            </a: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아파트 낙찰가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예측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 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Outlier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제거 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1878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데이터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2A5656-194E-40EB-822E-10887C75D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7"/>
          <a:stretch/>
        </p:blipFill>
        <p:spPr>
          <a:xfrm>
            <a:off x="2235075" y="4279590"/>
            <a:ext cx="9120359" cy="11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C013D42-3483-489E-B740-C7A44CF8713F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7B274F5-CF7C-4157-9669-DA1CAAB5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37E80265-B97F-4056-AB53-03CA5126D2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55FF9F04-4761-47B0-89D4-63BEF8828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82CA14A-5F0E-4848-A8E1-6EED8214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6E468D37-9CE7-4A33-96FF-F391253B8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자유형 11">
              <a:extLst>
                <a:ext uri="{FF2B5EF4-FFF2-40B4-BE49-F238E27FC236}">
                  <a16:creationId xmlns:a16="http://schemas.microsoft.com/office/drawing/2014/main" id="{92950EBB-2526-489F-9F1E-82CBED293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6313946-BD86-470B-BFE2-0DE1599398E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7A0AF2F2-3CAD-44A6-8E8F-B29805DFF5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20D37B07-A8EE-4AE7-875E-21B681A10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04A9BFBB-239A-47B2-9FDC-10E60AC9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B30963B1-D26F-4235-94E0-E276F25C85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1248402A-CF26-445A-B347-0ED37468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F224F1-DFE7-44B9-A32B-6A8438233FAA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394FC38-C8EB-486F-9964-D4777D6778E7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C84DB40-35FC-4FB7-AC08-80564126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F31377-1884-44A7-B65B-0397993CB606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454243C-B01C-4E14-A13C-EDFC63E758B5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DDD75C2-0B9A-4116-B000-7743EC7F5BE7}"/>
              </a:ext>
            </a:extLst>
          </p:cNvPr>
          <p:cNvGraphicFramePr>
            <a:graphicFrameLocks noGrp="1"/>
          </p:cNvGraphicFramePr>
          <p:nvPr/>
        </p:nvGraphicFramePr>
        <p:xfrm>
          <a:off x="238545" y="3283872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두루마리 모양: 가로로 말림 5">
            <a:extLst>
              <a:ext uri="{FF2B5EF4-FFF2-40B4-BE49-F238E27FC236}">
                <a16:creationId xmlns:a16="http://schemas.microsoft.com/office/drawing/2014/main" id="{5D76DF1A-1CA4-4CCF-8FEA-5D1A00762F53}"/>
              </a:ext>
            </a:extLst>
          </p:cNvPr>
          <p:cNvSpPr/>
          <p:nvPr/>
        </p:nvSpPr>
        <p:spPr>
          <a:xfrm rot="10800000">
            <a:off x="1516261" y="970114"/>
            <a:ext cx="10188264" cy="4172116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1B090-3FB0-4108-929D-2060D08345DE}"/>
              </a:ext>
            </a:extLst>
          </p:cNvPr>
          <p:cNvSpPr txBox="1"/>
          <p:nvPr/>
        </p:nvSpPr>
        <p:spPr>
          <a:xfrm>
            <a:off x="1626286" y="1872946"/>
            <a:ext cx="99865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파생변수 부족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Bayesian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에서와 마찬가지로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파생 변수가 더 있었다면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정밀도를 높일 수 있었을 것이다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</a:t>
            </a:r>
            <a:r>
              <a:rPr lang="en-US" altLang="ko-KR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변수변환의 부재</a:t>
            </a:r>
            <a:endParaRPr lang="en-US" altLang="ko-KR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변수변환을 찾지 못해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자료를 선형적으로 설명하기에 부족했다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A72C3A-6F63-4D8A-957D-D6C8E7E61A25}"/>
              </a:ext>
            </a:extLst>
          </p:cNvPr>
          <p:cNvSpPr txBox="1"/>
          <p:nvPr/>
        </p:nvSpPr>
        <p:spPr>
          <a:xfrm>
            <a:off x="9238408" y="6192807"/>
            <a:ext cx="24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배달의민족 도현" panose="020B0600000101010101"/>
              </a:rPr>
              <a:t>LINEAR REGRESSION</a:t>
            </a:r>
            <a:endParaRPr lang="ko-KR" altLang="en-US" dirty="0"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2953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92100" y="252412"/>
            <a:ext cx="11506200" cy="6364288"/>
            <a:chOff x="292100" y="252412"/>
            <a:chExt cx="11506200" cy="63642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92100" y="252412"/>
              <a:ext cx="11506200" cy="6364288"/>
            </a:xfrm>
            <a:prstGeom prst="roundRect">
              <a:avLst>
                <a:gd name="adj" fmla="val 5692"/>
              </a:avLst>
            </a:prstGeom>
            <a:solidFill>
              <a:srgbClr val="FE6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371600" y="303212"/>
              <a:ext cx="10375900" cy="6262688"/>
            </a:xfrm>
            <a:prstGeom prst="roundRect">
              <a:avLst>
                <a:gd name="adj" fmla="val 48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18080" y="1495425"/>
              <a:ext cx="150738" cy="2021211"/>
              <a:chOff x="392680" y="1495425"/>
              <a:chExt cx="150738" cy="2021211"/>
            </a:xfrm>
          </p:grpSpPr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421490" y="1872946"/>
                <a:ext cx="93118" cy="122886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FED8C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12"/>
              <p:cNvGrpSpPr>
                <a:grpSpLocks noChangeAspect="1"/>
              </p:cNvGrpSpPr>
              <p:nvPr/>
            </p:nvGrpSpPr>
            <p:grpSpPr bwMode="auto">
              <a:xfrm>
                <a:off x="392680" y="1495425"/>
                <a:ext cx="150738" cy="119909"/>
                <a:chOff x="6124" y="305"/>
                <a:chExt cx="841" cy="669"/>
              </a:xfrm>
              <a:solidFill>
                <a:srgbClr val="FED8C3"/>
              </a:solidFill>
            </p:grpSpPr>
            <p:sp>
              <p:nvSpPr>
                <p:cNvPr id="18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Freeform 36"/>
              <p:cNvSpPr>
                <a:spLocks noEditPoints="1"/>
              </p:cNvSpPr>
              <p:nvPr/>
            </p:nvSpPr>
            <p:spPr bwMode="auto">
              <a:xfrm>
                <a:off x="430781" y="3391273"/>
                <a:ext cx="74536" cy="12536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ED8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>
                <a:off x="411947" y="3025934"/>
                <a:ext cx="112204" cy="9820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ED8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800000" flipH="1" flipV="1">
                <a:off x="411361" y="2648749"/>
                <a:ext cx="113377" cy="100520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FED8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20"/>
              <p:cNvGrpSpPr>
                <a:grpSpLocks noChangeAspect="1"/>
              </p:cNvGrpSpPr>
              <p:nvPr/>
            </p:nvGrpSpPr>
            <p:grpSpPr bwMode="auto">
              <a:xfrm>
                <a:off x="411361" y="2237725"/>
                <a:ext cx="110025" cy="150079"/>
                <a:chOff x="2597" y="4163"/>
                <a:chExt cx="217" cy="296"/>
              </a:xfrm>
              <a:solidFill>
                <a:srgbClr val="FED8C3"/>
              </a:solidFill>
            </p:grpSpPr>
            <p:sp>
              <p:nvSpPr>
                <p:cNvPr id="2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467102" y="539420"/>
              <a:ext cx="706334" cy="576560"/>
              <a:chOff x="467102" y="539420"/>
              <a:chExt cx="706334" cy="57656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652176" y="539420"/>
                <a:ext cx="350330" cy="350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08" y="591912"/>
                <a:ext cx="254385" cy="254385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C63EB2D-4443-423A-B6F5-EB0E0415417D}"/>
                  </a:ext>
                </a:extLst>
              </p:cNvPr>
              <p:cNvSpPr/>
              <p:nvPr/>
            </p:nvSpPr>
            <p:spPr>
              <a:xfrm>
                <a:off x="467102" y="915925"/>
                <a:ext cx="706334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>
                    <a:solidFill>
                      <a:prstClr val="white"/>
                    </a:solidFill>
                  </a:rPr>
                  <a:t>PPTBIZCAM</a:t>
                </a:r>
                <a:endParaRPr lang="ko-KR" altLang="en-US" sz="7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718169D-E492-4B50-9CEB-B71862149F3E}"/>
                </a:ext>
              </a:extLst>
            </p:cNvPr>
            <p:cNvSpPr/>
            <p:nvPr/>
          </p:nvSpPr>
          <p:spPr>
            <a:xfrm>
              <a:off x="1812909" y="369838"/>
              <a:ext cx="5624657" cy="586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/>
                </a:rPr>
                <a:t>비교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90821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155028" y="5100572"/>
            <a:ext cx="4198020" cy="882952"/>
            <a:chOff x="591912" y="1845489"/>
            <a:chExt cx="5838137" cy="1227911"/>
          </a:xfrm>
        </p:grpSpPr>
        <p:sp>
          <p:nvSpPr>
            <p:cNvPr id="44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5838137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E6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RMSE: 59133901.756</a:t>
              </a:r>
            </a:p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1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등의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1.959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배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!!</a:t>
              </a:r>
            </a:p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Using 11 variables</a:t>
              </a:r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 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rgbClr val="FE6B25"/>
            </a:solidFill>
            <a:ln>
              <a:solidFill>
                <a:srgbClr val="FE6B2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배달의민족 도현"/>
                </a:rPr>
                <a:t>01</a:t>
              </a:r>
              <a:endParaRPr lang="ko-KR" altLang="en-US" b="1" dirty="0">
                <a:solidFill>
                  <a:prstClr val="white"/>
                </a:solidFill>
                <a:latin typeface="배달의민족 도현"/>
              </a:endParaRPr>
            </a:p>
          </p:txBody>
        </p:sp>
      </p:grpSp>
      <p:sp>
        <p:nvSpPr>
          <p:cNvPr id="72" name="사각형: 둥근 모서리 13">
            <a:extLst>
              <a:ext uri="{FF2B5EF4-FFF2-40B4-BE49-F238E27FC236}">
                <a16:creationId xmlns:a16="http://schemas.microsoft.com/office/drawing/2014/main" id="{CF519BD7-637A-49F8-85E6-B2DC1E0A4223}"/>
              </a:ext>
            </a:extLst>
          </p:cNvPr>
          <p:cNvSpPr/>
          <p:nvPr/>
        </p:nvSpPr>
        <p:spPr>
          <a:xfrm>
            <a:off x="2155028" y="1548179"/>
            <a:ext cx="4198020" cy="3235637"/>
          </a:xfrm>
          <a:prstGeom prst="roundRect">
            <a:avLst>
              <a:gd name="adj" fmla="val 8797"/>
            </a:avLst>
          </a:prstGeom>
          <a:noFill/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Auction_class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Claim_price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Auction_miscarriage_count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Creditor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Apartment_usage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Share_auction_YorN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Bid_common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Degree_of_height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Age_of_building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Rent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Auction_duration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(month)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867236" y="5107160"/>
            <a:ext cx="4198020" cy="882952"/>
            <a:chOff x="591912" y="1845489"/>
            <a:chExt cx="5838137" cy="1227911"/>
          </a:xfrm>
        </p:grpSpPr>
        <p:sp>
          <p:nvSpPr>
            <p:cNvPr id="74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5838137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E6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RMSE: 53729761.082</a:t>
              </a:r>
            </a:p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1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등의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1.78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배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!!</a:t>
              </a:r>
            </a:p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도현"/>
                </a:rPr>
                <a:t>Using 4 variables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rgbClr val="FE6B25"/>
            </a:solidFill>
            <a:ln>
              <a:solidFill>
                <a:srgbClr val="FE6B2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배달의민족 도현"/>
                </a:rPr>
                <a:t>01</a:t>
              </a:r>
              <a:endParaRPr lang="ko-KR" altLang="en-US" b="1" dirty="0">
                <a:solidFill>
                  <a:prstClr val="white"/>
                </a:solidFill>
                <a:latin typeface="배달의민족 도현"/>
              </a:endParaRPr>
            </a:p>
          </p:txBody>
        </p:sp>
      </p:grpSp>
      <p:sp>
        <p:nvSpPr>
          <p:cNvPr id="78" name="사각형: 둥근 모서리 13">
            <a:extLst>
              <a:ext uri="{FF2B5EF4-FFF2-40B4-BE49-F238E27FC236}">
                <a16:creationId xmlns:a16="http://schemas.microsoft.com/office/drawing/2014/main" id="{CF519BD7-637A-49F8-85E6-B2DC1E0A4223}"/>
              </a:ext>
            </a:extLst>
          </p:cNvPr>
          <p:cNvSpPr/>
          <p:nvPr/>
        </p:nvSpPr>
        <p:spPr>
          <a:xfrm>
            <a:off x="6867236" y="1554767"/>
            <a:ext cx="4198020" cy="3235637"/>
          </a:xfrm>
          <a:prstGeom prst="roundRect">
            <a:avLst>
              <a:gd name="adj" fmla="val 8797"/>
            </a:avLst>
          </a:prstGeom>
          <a:solidFill>
            <a:schemeClr val="bg1"/>
          </a:solidFill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Claim_price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Auction_miscarriage_count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Creditor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Apartment_usage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도현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55C90-2D90-453C-8A1D-E3A9B0951E92}"/>
              </a:ext>
            </a:extLst>
          </p:cNvPr>
          <p:cNvSpPr txBox="1"/>
          <p:nvPr/>
        </p:nvSpPr>
        <p:spPr>
          <a:xfrm>
            <a:off x="6934181" y="1649762"/>
            <a:ext cx="409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&lt;Linear Regression Model by AIC and VIF&gt;</a:t>
            </a:r>
            <a:endParaRPr lang="ko-KR" altLang="en-US" sz="1400" b="1" dirty="0">
              <a:latin typeface="배달의민족 도현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83FE69-DA07-48A1-8AA6-70B0546CF75D}"/>
              </a:ext>
            </a:extLst>
          </p:cNvPr>
          <p:cNvSpPr txBox="1"/>
          <p:nvPr/>
        </p:nvSpPr>
        <p:spPr>
          <a:xfrm>
            <a:off x="2223027" y="1656390"/>
            <a:ext cx="409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/>
              </a:rPr>
              <a:t>&lt;Bayesian Model Averaging&gt;</a:t>
            </a:r>
          </a:p>
        </p:txBody>
      </p:sp>
    </p:spTree>
    <p:extLst>
      <p:ext uri="{BB962C8B-B14F-4D97-AF65-F5344CB8AC3E}">
        <p14:creationId xmlns:p14="http://schemas.microsoft.com/office/powerpoint/2010/main" val="243375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247298"/>
            <a:ext cx="730247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</p:txBody>
      </p:sp>
      <p:sp>
        <p:nvSpPr>
          <p:cNvPr id="8" name="타원 7"/>
          <p:cNvSpPr/>
          <p:nvPr/>
        </p:nvSpPr>
        <p:spPr>
          <a:xfrm>
            <a:off x="3229790" y="2082029"/>
            <a:ext cx="2476464" cy="2476464"/>
          </a:xfrm>
          <a:prstGeom prst="ellipse">
            <a:avLst/>
          </a:prstGeom>
          <a:solidFill>
            <a:srgbClr val="FE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216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195</a:t>
            </a:r>
          </a:p>
        </p:txBody>
      </p:sp>
      <p:sp>
        <p:nvSpPr>
          <p:cNvPr id="6" name="타원 5"/>
          <p:cNvSpPr/>
          <p:nvPr/>
        </p:nvSpPr>
        <p:spPr>
          <a:xfrm>
            <a:off x="6266067" y="2082029"/>
            <a:ext cx="2476464" cy="2476464"/>
          </a:xfrm>
          <a:prstGeom prst="ellipse">
            <a:avLst/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37</a:t>
            </a:r>
          </a:p>
        </p:txBody>
      </p:sp>
    </p:spTree>
    <p:extLst>
      <p:ext uri="{BB962C8B-B14F-4D97-AF65-F5344CB8AC3E}">
        <p14:creationId xmlns:p14="http://schemas.microsoft.com/office/powerpoint/2010/main" val="228726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정리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64273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99514"/>
              </p:ext>
            </p:extLst>
          </p:nvPr>
        </p:nvGraphicFramePr>
        <p:xfrm>
          <a:off x="238544" y="1764006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 </a:t>
            </a:r>
            <a:r>
              <a:rPr lang="ko-KR" altLang="en-US" sz="1600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타겟변수</a:t>
            </a:r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Hammer_price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BB083-E58F-44C6-8537-C9A9861E613C}"/>
              </a:ext>
            </a:extLst>
          </p:cNvPr>
          <p:cNvSpPr/>
          <p:nvPr/>
        </p:nvSpPr>
        <p:spPr>
          <a:xfrm>
            <a:off x="2235075" y="2056112"/>
            <a:ext cx="7107707" cy="4353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수치형 변수</a:t>
            </a:r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Claim_price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경매 신청인의 청구금액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Auction_miscarriage_count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총유찰횟수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Minimum_sales_price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최저매각가격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Total_auction_area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총토지경매면적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Degree_of_height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층 수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층수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Age_of_building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최초경매일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보존등기일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신축 후 첫 등기일자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Auction_duration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(month)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최종경매일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최초경매일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kospi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코스피 지수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rain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강수량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temp_mean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평균 기온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temp_min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최저 기온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temp_max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최고 기온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93B58F-1BE4-48EB-8E22-5637A9E1631C}"/>
              </a:ext>
            </a:extLst>
          </p:cNvPr>
          <p:cNvSpPr/>
          <p:nvPr/>
        </p:nvSpPr>
        <p:spPr>
          <a:xfrm>
            <a:off x="1869895" y="2149800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4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정리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35075" y="1158145"/>
            <a:ext cx="71077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명목형 변수</a:t>
            </a:r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Auction_class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경매구분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강제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임의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Creditor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채권자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 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Apartment_usage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건물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토지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대표용도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아파트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주상복합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Specific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특이사항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주로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감정가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Share_auction_YorN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지분경매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여부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Bid_common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입찰구분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외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Seoul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지역구분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그 외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Rent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임차인의 유무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982D3A-AC1C-4233-9332-87FC35AA4CD3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C005F511-F12F-47E4-AA6F-167D7901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3" name="Group 12">
              <a:extLst>
                <a:ext uri="{FF2B5EF4-FFF2-40B4-BE49-F238E27FC236}">
                  <a16:creationId xmlns:a16="http://schemas.microsoft.com/office/drawing/2014/main" id="{1DFDFC52-BCAD-414B-B292-06DD38B259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6BD1BEA-8BB3-4102-AF0B-388952F5A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71558A5-A004-4E2C-9748-100A76149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E3F11FCC-2496-4A4A-8D6E-CFB8EB9A8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자유형 11">
              <a:extLst>
                <a:ext uri="{FF2B5EF4-FFF2-40B4-BE49-F238E27FC236}">
                  <a16:creationId xmlns:a16="http://schemas.microsoft.com/office/drawing/2014/main" id="{35732D3A-9D3A-4C75-B2D4-5CA999B03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74EB923-7734-4DF9-979E-31FA4EC791F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2D2B667C-E34C-46E7-89C3-1458B667B20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4C3401A5-FDCE-49DF-B6A0-4B1322895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79831244-66DD-45FE-93E9-481A0D7BA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02D2B994-6CC5-462D-B19F-1D8E398F35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BD7F4E53-06BB-483D-A852-6AC03483F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211C0C6-463C-4943-90D8-8A63AAA6CECD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38AB9FD-ED7D-4700-9520-1D87D39F8866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A8F4EC8-3D79-4DE2-BDCD-C6BA8FC6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05BAEB6-2D87-47B1-B409-EBB1181FE469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0FD14EC-6180-4300-8461-AE25B481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96875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47C5C79-AACE-4A4B-A6FF-FE78AC2E8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99203"/>
              </p:ext>
            </p:extLst>
          </p:nvPr>
        </p:nvGraphicFramePr>
        <p:xfrm>
          <a:off x="238544" y="1764006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36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4155" y="297656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변수 조작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35075" y="1158145"/>
            <a:ext cx="7107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타겟 변수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Hammer_price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낙찰가</a:t>
            </a:r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변경된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타겟 변수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y2 =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Hammer_price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/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Minimum_sales_price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낙찰가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최저경매액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 estimator</a:t>
            </a:r>
            <a:endParaRPr lang="en-US" altLang="ko-KR" sz="12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E6EE016-0D78-442F-80DA-C1BE0ADA8875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6F99D04F-B7FD-4CE9-8AB9-ED621AE24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3" name="Group 12">
              <a:extLst>
                <a:ext uri="{FF2B5EF4-FFF2-40B4-BE49-F238E27FC236}">
                  <a16:creationId xmlns:a16="http://schemas.microsoft.com/office/drawing/2014/main" id="{BBABCB21-8329-4948-B249-5B6F63CC0AC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BF4F8404-9B68-49EF-BE8F-238D99A16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9C19EFE9-19E4-4CF4-A45F-7D62B2308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B8EA6E1-A64C-4A29-837E-03F309F52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자유형 11">
              <a:extLst>
                <a:ext uri="{FF2B5EF4-FFF2-40B4-BE49-F238E27FC236}">
                  <a16:creationId xmlns:a16="http://schemas.microsoft.com/office/drawing/2014/main" id="{A38B8739-5B6D-4E91-9705-BAE0F7044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8E7861-4A25-43B8-BF00-2F179141E65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4623AD82-BDBB-4479-AAD4-48FEC6CE30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06C1884B-F90D-4587-A893-FED659441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E1DBF822-60BA-4374-9798-CA61B289D3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8A22C3F7-EC70-46C1-8DF3-905D799D2F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8358A568-B568-457A-83F6-9FEE0E1FB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3B2399D-C8B8-41B8-BDC1-E2AFD23C9A73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14A6DA6-9BEE-467B-A4C3-5B80BA2DB7E9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4DBD201-EBCF-4D66-A574-677EDF2E6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471DDD-6242-4C08-AEF6-13875654D5CE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9DCE86B2-80F6-4F2A-BD2B-8FBFF2BF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34978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66E88EC-7179-4734-A9E5-B3C10EBA4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6631"/>
              </p:ext>
            </p:extLst>
          </p:nvPr>
        </p:nvGraphicFramePr>
        <p:xfrm>
          <a:off x="238544" y="1764006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6060A6AD-115E-4250-BE01-CCC4E373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70" y="1875137"/>
            <a:ext cx="4881941" cy="354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59B17D-30CE-47D2-92DB-4A9425855AD4}"/>
              </a:ext>
            </a:extLst>
          </p:cNvPr>
          <p:cNvSpPr txBox="1"/>
          <p:nvPr/>
        </p:nvSpPr>
        <p:spPr>
          <a:xfrm>
            <a:off x="6688968" y="5566848"/>
            <a:ext cx="4675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강한 상관관계로 인해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변수가 다른 모든 변수를 잡아먹게 될 위험이 있다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53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변수 조작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35075" y="1158145"/>
            <a:ext cx="71077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수치형 변수 </a:t>
            </a:r>
            <a:r>
              <a:rPr lang="ko-KR" altLang="en-US" sz="1600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Claim_price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경매 신청인의 청구금액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Auction_miscarriage_count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총유찰횟수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Minimum_sales_price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최저매각가격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Total_auction_area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총토지경매면적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Degree_of_height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층 수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층수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Age_of_building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최초경매일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보존등기일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신축 후 첫 등기일자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Auction_duration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(month)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최종경매일 </a:t>
            </a:r>
            <a:r>
              <a:rPr lang="en-US" altLang="ko-KR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최초경매일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kospi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코스피 지수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rain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강수량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temp_mean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평균 기온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temp_min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최저 기온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temp_max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최고 기온</a:t>
            </a:r>
            <a:endParaRPr lang="en-US" altLang="ko-KR" sz="12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8E4955-D3F3-4F4A-BC89-DFD0FB3C5D95}"/>
              </a:ext>
            </a:extLst>
          </p:cNvPr>
          <p:cNvSpPr/>
          <p:nvPr/>
        </p:nvSpPr>
        <p:spPr>
          <a:xfrm>
            <a:off x="7715663" y="2842592"/>
            <a:ext cx="3797826" cy="2691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ko-KR" sz="1600" b="1" u="sng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MinMax</a:t>
            </a:r>
            <a:r>
              <a:rPr lang="en-US" altLang="ko-KR" sz="1600" b="1" u="sng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Scaling</a:t>
            </a: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스케일링 시 음수가 나오게 되면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예측값이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음수로 나오는 경우도 있어서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잔차가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커지게 되기도 한다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Degree_of_height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변수는 비율이기 때문에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MinMax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Scaling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제외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/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0~1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사이의 값으로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mapping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7A6CD79-5C52-4B2D-9F76-8085431ED6A6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7DDF63C-EBCD-4682-BDD8-347246C3A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B42057A2-DEA0-4087-BD3E-9A69BE0425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83BEB5AA-F2A0-46C0-8EAF-9DABF21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460AFFB0-5CFC-4354-B17D-CB3100F70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D5F8480-09F7-497B-BD00-B04F13E85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자유형 11">
              <a:extLst>
                <a:ext uri="{FF2B5EF4-FFF2-40B4-BE49-F238E27FC236}">
                  <a16:creationId xmlns:a16="http://schemas.microsoft.com/office/drawing/2014/main" id="{0EBBA7B9-9AFD-4004-9F6A-01EE59F6C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ECA1D5F-4795-4826-A2E4-427409EAAC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85BA1B66-6E8C-44E8-82E7-A8E7876050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8B3E2A73-5570-4F21-98D1-EAFF4DE1EA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33FC213A-C465-4CD9-A272-69D995EF93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75A3A272-7CFC-41D0-8227-0892CBB42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E5CE7601-23B7-4AE2-AAF4-10A299B1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DB626D-ADF8-446C-A0B0-5264334A5397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6778B6D-09A0-423B-A34B-80E690ECAAB1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E8924DD-0619-4643-828A-784599B6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3EA243E-0A95-4F04-A022-4EB1AA4270F7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A3A68FD-764D-445A-B343-30AB0BC0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62022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427CB90-82C9-4EB4-910D-63D39CB6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86696"/>
              </p:ext>
            </p:extLst>
          </p:nvPr>
        </p:nvGraphicFramePr>
        <p:xfrm>
          <a:off x="238544" y="1764006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93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변수 조작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84006" y="1158145"/>
            <a:ext cx="71077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명목형 변수 </a:t>
            </a:r>
            <a:r>
              <a:rPr lang="ko-KR" altLang="en-US" sz="1600" b="1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sz="16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Apartment_usage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건물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토지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대표용도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아파트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주상복합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Auction_class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경매구분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강제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임의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Creditor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채권자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 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Specific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특이사항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주로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감정가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Share_auction_YorN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지분경매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여부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Bid_common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입찰구분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외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Seoul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지역구분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그 외</a:t>
            </a:r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Rent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임차인의 유무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61840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8E4955-D3F3-4F4A-BC89-DFD0FB3C5D95}"/>
              </a:ext>
            </a:extLst>
          </p:cNvPr>
          <p:cNvSpPr/>
          <p:nvPr/>
        </p:nvSpPr>
        <p:spPr>
          <a:xfrm>
            <a:off x="7638264" y="2033587"/>
            <a:ext cx="4008501" cy="42240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ko-KR" sz="1400" b="1" u="sng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Platt’s</a:t>
            </a:r>
            <a:r>
              <a:rPr lang="ko-KR" altLang="en-US" sz="1400" b="1" u="sng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b="1" u="sng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probability</a:t>
            </a: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모델의 결과값을 다시 한 번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Logistic Regression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태워서 값을 보정하는 것</a:t>
            </a: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-------------------------------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여기서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IDEA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얻어서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algn="just"/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가변수를 그대로 활용하지 않고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pPr algn="just"/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가변수를 종속변수로 하여 로지스틱 회귀분석을 하여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cutoff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통과하기 전의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probability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계산하여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inplace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해주었다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/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Seoul: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1=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0=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부산</a:t>
            </a: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0~1: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서울일 확률</a:t>
            </a: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효과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이산형 </a:t>
            </a:r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연속형</a:t>
            </a:r>
            <a:endParaRPr lang="en-US" altLang="ko-KR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F49488F-3CD4-4C5D-8649-20A3B5DA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62" y="4009712"/>
            <a:ext cx="5733277" cy="1872634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512ABD1-A36F-4A63-91FF-2F79EAE6ABFB}"/>
              </a:ext>
            </a:extLst>
          </p:cNvPr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4665C462-44B8-43A3-BC49-762CD4A3D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2D5B0D34-C84B-4DC6-A1E5-FF42349B3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0FEB4CB3-162D-461C-9E0C-292F25F5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39D7229-E958-499D-ACEC-87F885B6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5355670-A4B4-45E3-94BB-85EA4DE63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자유형 11">
              <a:extLst>
                <a:ext uri="{FF2B5EF4-FFF2-40B4-BE49-F238E27FC236}">
                  <a16:creationId xmlns:a16="http://schemas.microsoft.com/office/drawing/2014/main" id="{A7FE2AA4-CDEA-4A6C-AEF9-F6277839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8355836-0BFC-4194-A997-AA3EF74C2F36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9" name="Group 20">
              <a:extLst>
                <a:ext uri="{FF2B5EF4-FFF2-40B4-BE49-F238E27FC236}">
                  <a16:creationId xmlns:a16="http://schemas.microsoft.com/office/drawing/2014/main" id="{1F400A55-5B9A-49B1-B51F-B484A83B3C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35A18DDF-9F82-4C7B-A761-BF5B22FBF2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144360FC-5FED-4AE4-9269-0B867F1DE3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0ED9C670-FD44-41F3-9906-F00EA17F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5DC24629-EE35-4342-BB8A-5011CA611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2FCB8E9-727D-4DE8-935F-50C19BF18B69}"/>
              </a:ext>
            </a:extLst>
          </p:cNvPr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86D3241-F266-4379-B6F9-9B67A6A97E85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AB41729-720E-4FB2-884A-B3A019130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5427F2-5CFE-4C52-BBA9-FC4FBC3376D8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24600AC-C4A4-488F-A134-FEAEE8C9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5725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AFF1819-F01C-4D32-BA9A-921F2B272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11440"/>
              </p:ext>
            </p:extLst>
          </p:nvPr>
        </p:nvGraphicFramePr>
        <p:xfrm>
          <a:off x="238544" y="1764006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8080" y="1495425"/>
            <a:ext cx="150738" cy="2021211"/>
            <a:chOff x="392680" y="1495425"/>
            <a:chExt cx="150738" cy="202121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21490" y="1872946"/>
              <a:ext cx="93118" cy="12288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ED8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Group 12"/>
            <p:cNvGrpSpPr>
              <a:grpSpLocks noChangeAspect="1"/>
            </p:cNvGrpSpPr>
            <p:nvPr/>
          </p:nvGrpSpPr>
          <p:grpSpPr bwMode="auto">
            <a:xfrm>
              <a:off x="392680" y="1495425"/>
              <a:ext cx="150738" cy="119909"/>
              <a:chOff x="6124" y="305"/>
              <a:chExt cx="841" cy="669"/>
            </a:xfrm>
            <a:solidFill>
              <a:srgbClr val="FED8C3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30781" y="3391273"/>
              <a:ext cx="74536" cy="12536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11947" y="3025934"/>
              <a:ext cx="112204" cy="9820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0800000" flipH="1" flipV="1">
              <a:off x="411361" y="2648749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411361" y="2237725"/>
              <a:ext cx="110025" cy="150079"/>
              <a:chOff x="2597" y="4163"/>
              <a:chExt cx="217" cy="296"/>
            </a:xfrm>
            <a:solidFill>
              <a:srgbClr val="FED8C3"/>
            </a:solidFill>
          </p:grpSpPr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7102" y="539420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ESC</a:t>
              </a:r>
              <a:endParaRPr lang="ko-KR" altLang="en-US" sz="7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09" y="369838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과정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03730"/>
              </p:ext>
            </p:extLst>
          </p:nvPr>
        </p:nvGraphicFramePr>
        <p:xfrm>
          <a:off x="292100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 및 의의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한계점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26315"/>
              </p:ext>
            </p:extLst>
          </p:nvPr>
        </p:nvGraphicFramePr>
        <p:xfrm>
          <a:off x="260813" y="2135389"/>
          <a:ext cx="1133055" cy="3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35075" y="1158145"/>
            <a:ext cx="7107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Conditional probability </a:t>
            </a:r>
            <a:r>
              <a:rPr lang="ko-KR" altLang="en-US" sz="16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계산</a:t>
            </a:r>
            <a:endParaRPr lang="en-US" altLang="ko-KR" sz="16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2909" y="1257928"/>
            <a:ext cx="176650" cy="176650"/>
          </a:xfrm>
          <a:prstGeom prst="ellipse">
            <a:avLst/>
          </a:prstGeom>
          <a:solidFill>
            <a:srgbClr val="FE6B25"/>
          </a:solidFill>
          <a:ln w="107950" cmpd="thinThick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C7495D5-4C1F-4265-99A1-8EBFE9AA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16"/>
          <a:stretch/>
        </p:blipFill>
        <p:spPr>
          <a:xfrm>
            <a:off x="2850534" y="1499300"/>
            <a:ext cx="7418031" cy="47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00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1643</Words>
  <Application>Microsoft Office PowerPoint</Application>
  <PresentationFormat>와이드스크린</PresentationFormat>
  <Paragraphs>525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배달의민족 도현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권혁</cp:lastModifiedBy>
  <cp:revision>57</cp:revision>
  <dcterms:created xsi:type="dcterms:W3CDTF">2020-11-17T02:41:33Z</dcterms:created>
  <dcterms:modified xsi:type="dcterms:W3CDTF">2021-06-03T09:38:28Z</dcterms:modified>
</cp:coreProperties>
</file>