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0" r:id="rId3"/>
    <p:sldId id="308" r:id="rId4"/>
    <p:sldId id="301" r:id="rId5"/>
    <p:sldId id="311" r:id="rId6"/>
    <p:sldId id="310" r:id="rId7"/>
    <p:sldId id="302" r:id="rId8"/>
    <p:sldId id="328" r:id="rId9"/>
    <p:sldId id="312" r:id="rId10"/>
    <p:sldId id="313" r:id="rId11"/>
    <p:sldId id="318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3" r:id="rId24"/>
    <p:sldId id="304" r:id="rId25"/>
    <p:sldId id="305" r:id="rId26"/>
    <p:sldId id="306" r:id="rId27"/>
    <p:sldId id="326" r:id="rId28"/>
    <p:sldId id="32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/>
    <p:restoredTop sz="94609"/>
  </p:normalViewPr>
  <p:slideViewPr>
    <p:cSldViewPr>
      <p:cViewPr varScale="1">
        <p:scale>
          <a:sx n="156" d="100"/>
          <a:sy n="156" d="100"/>
        </p:scale>
        <p:origin x="188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DC581E-5F8A-41FE-9B63-BB7D8EE05165}" type="presOf" srcId="{9F07C9D1-C548-4D7B-BC45-AEEA924039DF}" destId="{14B68422-94DE-49E5-8BEE-8631FCEB91F8}" srcOrd="0" destOrd="0" presId="urn:microsoft.com/office/officeart/2005/8/layout/matrix3"/>
    <dgm:cxn modelId="{17F2784A-30AD-47B9-8781-84A40AFE35DF}" srcId="{977849C3-A982-461A-87F6-9FE7DCCE99FB}" destId="{9F07C9D1-C548-4D7B-BC45-AEEA924039DF}" srcOrd="3" destOrd="0" parTransId="{AE4A5FB9-EC46-45DD-B3D1-AC5CFD814FF3}" sibTransId="{606C27D1-3158-45B2-8DCC-0BE27B529EEC}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8F8D28BE-81EA-4762-A0AF-8AD277B12A41}" type="presOf" srcId="{60F725FC-16A8-4614-AFE8-8143E01EF0CC}" destId="{7BABC400-E84B-4493-A900-75E9AACF2914}" srcOrd="0" destOrd="0" presId="urn:microsoft.com/office/officeart/2005/8/layout/matrix3"/>
    <dgm:cxn modelId="{0CFDE5C2-3C57-4E29-B98A-B016EC99BE70}" type="presOf" srcId="{24B8FF49-FF69-4DFA-A4AC-AC6389E47A09}" destId="{33BA69A0-DBF1-416F-91AF-2A4C8850BED1}" srcOrd="0" destOrd="0" presId="urn:microsoft.com/office/officeart/2005/8/layout/matrix3"/>
    <dgm:cxn modelId="{249BDCC4-165D-4ED7-B9D2-9F3D44D2B5F1}" type="presOf" srcId="{977849C3-A982-461A-87F6-9FE7DCCE99FB}" destId="{E9F0536C-68BD-47C8-B115-C742533E974C}" srcOrd="0" destOrd="0" presId="urn:microsoft.com/office/officeart/2005/8/layout/matrix3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F09E10F0-95AF-40A3-8405-4F81C4F15400}" type="presOf" srcId="{9F3A254E-2783-4F29-91BB-F290AD58F11A}" destId="{58E631D3-A19F-4C89-8A89-B5C0E2D129C4}" srcOrd="0" destOrd="0" presId="urn:microsoft.com/office/officeart/2005/8/layout/matrix3"/>
    <dgm:cxn modelId="{D6CBBD59-8652-46D8-9560-B0FC0FB8BB08}" type="presParOf" srcId="{E9F0536C-68BD-47C8-B115-C742533E974C}" destId="{70958335-64AD-4D5A-AE6D-8DE1E46F5256}" srcOrd="0" destOrd="0" presId="urn:microsoft.com/office/officeart/2005/8/layout/matrix3"/>
    <dgm:cxn modelId="{AAC63C30-EB4C-4FFC-B030-AC74A6EEA8FE}" type="presParOf" srcId="{E9F0536C-68BD-47C8-B115-C742533E974C}" destId="{33BA69A0-DBF1-416F-91AF-2A4C8850BED1}" srcOrd="1" destOrd="0" presId="urn:microsoft.com/office/officeart/2005/8/layout/matrix3"/>
    <dgm:cxn modelId="{7CCCC4F1-FAE0-4931-BA52-2DC28629C18F}" type="presParOf" srcId="{E9F0536C-68BD-47C8-B115-C742533E974C}" destId="{58E631D3-A19F-4C89-8A89-B5C0E2D129C4}" srcOrd="2" destOrd="0" presId="urn:microsoft.com/office/officeart/2005/8/layout/matrix3"/>
    <dgm:cxn modelId="{B98A1300-DB75-433D-8B7D-C2CFFB37E67A}" type="presParOf" srcId="{E9F0536C-68BD-47C8-B115-C742533E974C}" destId="{7BABC400-E84B-4493-A900-75E9AACF2914}" srcOrd="3" destOrd="0" presId="urn:microsoft.com/office/officeart/2005/8/layout/matrix3"/>
    <dgm:cxn modelId="{32416303-86C7-425B-A83B-C7B1DF949E6A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4" y="0"/>
          <a:ext cx="3760192" cy="376019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sp:txBody>
      <dsp:txXfrm>
        <a:off x="1332849" y="428805"/>
        <a:ext cx="1323300" cy="1323300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sp:txBody>
      <dsp:txXfrm>
        <a:off x="2912129" y="428805"/>
        <a:ext cx="1323300" cy="1323300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kern="120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sp:txBody>
      <dsp:txXfrm>
        <a:off x="1332849" y="2008085"/>
        <a:ext cx="1323300" cy="1323300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sp:txBody>
      <dsp:txXfrm>
        <a:off x="2912129" y="2008085"/>
        <a:ext cx="1323300" cy="132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2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0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1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5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93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5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5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95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98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6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9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5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8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akonometrics.hypotheses.org/1496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gun.oh/viz/UscrimeCommunity/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852936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crime 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범죄지도 만들기</a:t>
            </a:r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final project 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Yonsei ESC 4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조 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8"/>
    </mc:Choice>
    <mc:Fallback>
      <p:transition spd="slow" advTm="45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AF23D-8B92-4EEA-B851-4F9DBD28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/>
          <a:stretch/>
        </p:blipFill>
        <p:spPr>
          <a:xfrm>
            <a:off x="826727" y="2654041"/>
            <a:ext cx="7446974" cy="1019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CF4A87-E28C-4099-8382-F2854788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" y="4661123"/>
            <a:ext cx="7505700" cy="100012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6E2DB6A-AA65-4A95-AA26-11ED5C86A455}"/>
              </a:ext>
            </a:extLst>
          </p:cNvPr>
          <p:cNvSpPr/>
          <p:nvPr/>
        </p:nvSpPr>
        <p:spPr>
          <a:xfrm>
            <a:off x="4427984" y="4016844"/>
            <a:ext cx="288032" cy="420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8BE9F1-DA46-4D09-87ED-AA0D6C8BFA24}"/>
              </a:ext>
            </a:extLst>
          </p:cNvPr>
          <p:cNvSpPr/>
          <p:nvPr/>
        </p:nvSpPr>
        <p:spPr>
          <a:xfrm>
            <a:off x="797364" y="2547717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4ACCC-D25B-455F-B360-E2DB1C73FD24}"/>
              </a:ext>
            </a:extLst>
          </p:cNvPr>
          <p:cNvSpPr/>
          <p:nvPr/>
        </p:nvSpPr>
        <p:spPr>
          <a:xfrm>
            <a:off x="755576" y="4581128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023828" y="15903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?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저장된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들을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변경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endParaRPr lang="ko-KR" altLang="en-US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18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419872" y="13296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</a:t>
            </a:r>
            <a:r>
              <a:rPr lang="ko-KR" altLang="en-US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아주 많음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D20DD-F09A-A54C-9925-24671AF2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21805"/>
            <a:ext cx="4215341" cy="3374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B1C53B-B899-B440-8F61-AAC4FA471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3" y="2371298"/>
            <a:ext cx="457200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526C03-2BBC-4669-8E5E-68C966B6E87B}"/>
              </a:ext>
            </a:extLst>
          </p:cNvPr>
          <p:cNvGrpSpPr/>
          <p:nvPr/>
        </p:nvGrpSpPr>
        <p:grpSpPr>
          <a:xfrm>
            <a:off x="1691680" y="2172690"/>
            <a:ext cx="6120680" cy="4206215"/>
            <a:chOff x="2801026" y="2085349"/>
            <a:chExt cx="6120680" cy="42062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C01D43-E937-4264-968D-CF7CF74E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5" b="487"/>
            <a:stretch/>
          </p:blipFill>
          <p:spPr>
            <a:xfrm>
              <a:off x="4878734" y="2116740"/>
              <a:ext cx="2531803" cy="41490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5F79F8-8A62-49A0-B1E4-1E8D69EA7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132"/>
            <a:stretch/>
          </p:blipFill>
          <p:spPr>
            <a:xfrm>
              <a:off x="7370276" y="2115431"/>
              <a:ext cx="1295704" cy="411538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C68CDE-6634-4D48-8118-E7BD057C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4921" y="2118049"/>
              <a:ext cx="2409404" cy="414909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83D323-2809-49DC-B369-1D841F33F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45"/>
            <a:stretch/>
          </p:blipFill>
          <p:spPr>
            <a:xfrm>
              <a:off x="8693611" y="2085349"/>
              <a:ext cx="163920" cy="41454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3EDA67-8CE9-4A74-892A-E075EB63054E}"/>
                </a:ext>
              </a:extLst>
            </p:cNvPr>
            <p:cNvSpPr/>
            <p:nvPr/>
          </p:nvSpPr>
          <p:spPr>
            <a:xfrm>
              <a:off x="5218221" y="2085349"/>
              <a:ext cx="224198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49B13A-E102-443E-8D4C-392B5347CFC4}"/>
                </a:ext>
              </a:extLst>
            </p:cNvPr>
            <p:cNvSpPr/>
            <p:nvPr/>
          </p:nvSpPr>
          <p:spPr>
            <a:xfrm>
              <a:off x="7454932" y="2085349"/>
              <a:ext cx="146677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DD028B-2916-47DD-BC23-1613C45476A1}"/>
                </a:ext>
              </a:extLst>
            </p:cNvPr>
            <p:cNvSpPr/>
            <p:nvPr/>
          </p:nvSpPr>
          <p:spPr>
            <a:xfrm>
              <a:off x="2804921" y="2085349"/>
              <a:ext cx="240940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6F70DA-C8A9-4017-B20A-FC3689A35FC4}"/>
                </a:ext>
              </a:extLst>
            </p:cNvPr>
            <p:cNvSpPr/>
            <p:nvPr/>
          </p:nvSpPr>
          <p:spPr>
            <a:xfrm>
              <a:off x="2801026" y="3325147"/>
              <a:ext cx="2398579" cy="1963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473680-C83C-4813-AF17-16E16A165CD1}"/>
                </a:ext>
              </a:extLst>
            </p:cNvPr>
            <p:cNvSpPr/>
            <p:nvPr/>
          </p:nvSpPr>
          <p:spPr>
            <a:xfrm>
              <a:off x="2801026" y="5499560"/>
              <a:ext cx="2398579" cy="5610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4196B1-D91E-4C33-8B7F-E35A8FE51A01}"/>
                </a:ext>
              </a:extLst>
            </p:cNvPr>
            <p:cNvSpPr/>
            <p:nvPr/>
          </p:nvSpPr>
          <p:spPr>
            <a:xfrm>
              <a:off x="2801026" y="6083851"/>
              <a:ext cx="2398579" cy="182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974C5762-207E-C944-8A1C-FF58F60F608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4A6E4-371D-4A4A-AC36-00922A433D4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B2F50-A29F-7F49-A5AC-739FDEEBF0AD}"/>
              </a:ext>
            </a:extLst>
          </p:cNvPr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ACECA9-33E9-254A-A7E5-1C1D84D182F6}"/>
              </a:ext>
            </a:extLst>
          </p:cNvPr>
          <p:cNvSpPr/>
          <p:nvPr/>
        </p:nvSpPr>
        <p:spPr>
          <a:xfrm>
            <a:off x="1547664" y="1543487"/>
            <a:ext cx="658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설명변수 중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 err="1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전체 행의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80%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이상인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 제거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6B24D1-9910-4C58-9F83-61BD2A56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662" y="1316703"/>
            <a:ext cx="6855990" cy="4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0854096">
            <a:extLst>
              <a:ext uri="{FF2B5EF4-FFF2-40B4-BE49-F238E27FC236}">
                <a16:creationId xmlns:a16="http://schemas.microsoft.com/office/drawing/2014/main" id="{394B125F-96A7-4C5E-9FF4-5E6B7ECC8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 bwMode="auto">
          <a:xfrm>
            <a:off x="4572000" y="2336088"/>
            <a:ext cx="3912679" cy="30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0856904">
            <a:extLst>
              <a:ext uri="{FF2B5EF4-FFF2-40B4-BE49-F238E27FC236}">
                <a16:creationId xmlns:a16="http://schemas.microsoft.com/office/drawing/2014/main" id="{D0C9BA9A-FF10-421E-A9AD-0562D3110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 bwMode="auto">
          <a:xfrm>
            <a:off x="714319" y="2314776"/>
            <a:ext cx="3806855" cy="31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1083348" y="1727556"/>
            <a:ext cx="768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차적으로 분류했던 설명변수 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내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제거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70C331-3BDD-43E3-8AF4-27C3D13439A7}"/>
              </a:ext>
            </a:extLst>
          </p:cNvPr>
          <p:cNvSpPr txBox="1"/>
          <p:nvPr/>
        </p:nvSpPr>
        <p:spPr>
          <a:xfrm>
            <a:off x="453198" y="5606190"/>
            <a:ext cx="438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인종비율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racepctblack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과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racePctWhite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음의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4535996" y="5573240"/>
            <a:ext cx="396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 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이혼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        Male, Female, Total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PctDiv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양의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26DB9F-88BA-884A-8F09-C65802F3DA2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492CA-F3C8-8B47-8893-4CEFAA3D740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51169-1997-474B-AA8C-AC65ECFD3D33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</p:spTree>
    <p:extLst>
      <p:ext uri="{BB962C8B-B14F-4D97-AF65-F5344CB8AC3E}">
        <p14:creationId xmlns:p14="http://schemas.microsoft.com/office/powerpoint/2010/main" val="276572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C3F5E-9921-42AB-8B94-3A61AB753D21}"/>
              </a:ext>
            </a:extLst>
          </p:cNvPr>
          <p:cNvSpPr/>
          <p:nvPr/>
        </p:nvSpPr>
        <p:spPr>
          <a:xfrm>
            <a:off x="887054" y="5017148"/>
            <a:ext cx="7605009" cy="10858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2433866" y="2240648"/>
            <a:ext cx="45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간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제거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1215460" y="5111883"/>
            <a:ext cx="676875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변수 정제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변수간 상관관계 확인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단계를 거쳐 </a:t>
            </a:r>
            <a:endParaRPr lang="en-US" altLang="ko-KR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변수 선택</a:t>
            </a:r>
            <a:endParaRPr lang="en-US" altLang="ko-KR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8D182-9543-4094-AFAC-C06A49C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54" y="2688125"/>
            <a:ext cx="7425565" cy="180576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90E9A2-E6D4-9C42-976B-148DC68268B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122E4-D444-6145-AEE3-3080451907E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25A4A-0CCA-0043-9993-0DB524DF457B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  <p:pic>
        <p:nvPicPr>
          <p:cNvPr id="6" name="그래픽 5" descr="닫힌 따옴표 단색으로 채워진">
            <a:extLst>
              <a:ext uri="{FF2B5EF4-FFF2-40B4-BE49-F238E27FC236}">
                <a16:creationId xmlns:a16="http://schemas.microsoft.com/office/drawing/2014/main" id="{9569AF12-D46B-4649-B6E3-F4665CC1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4474" y="4654683"/>
            <a:ext cx="914400" cy="914400"/>
          </a:xfrm>
          <a:prstGeom prst="rect">
            <a:avLst/>
          </a:prstGeom>
        </p:spPr>
      </p:pic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331A91DC-E171-2045-A35E-93D99AF9D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906" y="466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1547CB-38F6-449F-ABDE-257E396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76" y="1486031"/>
            <a:ext cx="4900853" cy="439234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355F5-2524-46E6-AC3F-8C63C71D4C41}"/>
              </a:ext>
            </a:extLst>
          </p:cNvPr>
          <p:cNvSpPr/>
          <p:nvPr/>
        </p:nvSpPr>
        <p:spPr>
          <a:xfrm>
            <a:off x="653343" y="1844823"/>
            <a:ext cx="3466041" cy="403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41923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</a:t>
            </a:r>
            <a:r>
              <a:rPr lang="ko-KR" altLang="en-US" sz="2400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 확인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D7B0A-B5D7-45BD-8140-96D256CCF46D}"/>
              </a:ext>
            </a:extLst>
          </p:cNvPr>
          <p:cNvSpPr txBox="1"/>
          <p:nvPr/>
        </p:nvSpPr>
        <p:spPr>
          <a:xfrm>
            <a:off x="478673" y="2162395"/>
            <a:ext cx="381537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변수들로 </a:t>
            </a:r>
            <a:r>
              <a:rPr lang="en-US" altLang="ko-KR" sz="16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Corrplot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그린 결과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나쁘지 않아 보이지만 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종속변수와의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선형성이 성립하지 않거나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여전히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다른 독립변수와 상관성이 큰 변수가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남아있을 가능성을 낮추기 위해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(MCMC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시간이 엄청 오래걸리기도</a:t>
            </a: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변수를 더 추려내는 과정 진행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A6F823-8312-284F-B700-50042C384116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CDEA-CE81-E849-A18F-6572111AF726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00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76A523-7623-D144-95F8-BA1ADEE27CB0}"/>
              </a:ext>
            </a:extLst>
          </p:cNvPr>
          <p:cNvSpPr/>
          <p:nvPr/>
        </p:nvSpPr>
        <p:spPr>
          <a:xfrm>
            <a:off x="1259632" y="1916832"/>
            <a:ext cx="6624736" cy="34934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/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정규성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선형성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r>
                  <a:rPr lang="en-US" altLang="ko-KR" sz="2400" b="1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ko-KR" sz="2400" b="1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독립성</a:t>
                </a:r>
                <a:r>
                  <a:rPr lang="en-US" altLang="ko-KR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등분산성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blipFill>
                <a:blip r:embed="rId3"/>
                <a:stretch>
                  <a:fillRect l="-1859" t="-256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/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𝒚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|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r>
                      <a:rPr lang="ko-KR" altLang="en-US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 ~ 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𝑴𝑽𝑵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(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ko-KR" altLang="en-US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𝑰</m:t>
                    </m:r>
                  </m:oMath>
                </a14:m>
                <a:r>
                  <a:rPr lang="en-US" altLang="ko-KR" sz="2800" b="1" spc="-150" dirty="0">
                    <a:latin typeface="나눔바른고딕OTF Light" pitchFamily="50" charset="-127"/>
                    <a:ea typeface="나눔바른고딕OTF Light" pitchFamily="50" charset="-127"/>
                  </a:rPr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blipFill>
                <a:blip r:embed="rId4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6EF492E0-3D8F-5E49-B741-E244918F997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4E6D5-43F3-D449-8097-C68C7BDA01A2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BC85A-EFBA-9B4E-85EE-8DE082AB53C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84112" y="1242074"/>
            <a:ext cx="6912768" cy="8051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491" y="143760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 모양의 대칭과 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비슷하게 변환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5996" y="2946229"/>
            <a:ext cx="4506851" cy="3703286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428" y="2918067"/>
            <a:ext cx="4414312" cy="3725623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355976" y="438689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301D5-01F6-438D-A9F7-5CFB4CE47CEF}"/>
              </a:ext>
            </a:extLst>
          </p:cNvPr>
          <p:cNvSpPr txBox="1"/>
          <p:nvPr/>
        </p:nvSpPr>
        <p:spPr>
          <a:xfrm>
            <a:off x="2303508" y="2214365"/>
            <a:ext cx="486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강력범죄 발생 상대비율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log (x+1)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8EE4B6-5C18-2740-9B9A-ED82B21323D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748C0-53E7-654F-BEBF-F9FF59B253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FD38-C980-674B-8527-465D983EEB07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CBDE1A55-61FE-DB45-90EE-E792202B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3705" y="940760"/>
            <a:ext cx="869572" cy="869572"/>
          </a:xfrm>
          <a:prstGeom prst="rect">
            <a:avLst/>
          </a:prstGeom>
        </p:spPr>
      </p:pic>
      <p:pic>
        <p:nvPicPr>
          <p:cNvPr id="23" name="그래픽 22" descr="닫힌 따옴표 단색으로 채워진">
            <a:extLst>
              <a:ext uri="{FF2B5EF4-FFF2-40B4-BE49-F238E27FC236}">
                <a16:creationId xmlns:a16="http://schemas.microsoft.com/office/drawing/2014/main" id="{F77AA097-B88A-E842-8286-264D0BF79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2888" y="91834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52" y="2064910"/>
            <a:ext cx="4506851" cy="3980748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44" y="2064910"/>
            <a:ext cx="4414312" cy="3980748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175956" y="376725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23F4C-34B7-453D-9909-AD7BE6D92E56}"/>
              </a:ext>
            </a:extLst>
          </p:cNvPr>
          <p:cNvSpPr txBox="1"/>
          <p:nvPr/>
        </p:nvSpPr>
        <p:spPr>
          <a:xfrm>
            <a:off x="1619672" y="1369235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비강력범죄 발생 상대비율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</a:t>
            </a:r>
            <a:r>
              <a:rPr lang="en-US" altLang="ko-KR" sz="24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log(x)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03862D-F452-E34F-B7D2-A851B153FCC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8F426-1941-3B40-B2E6-98C5028D335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9B5F5-D5F1-1D46-A634-FD89DA06DAF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3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718" y="1260007"/>
            <a:ext cx="6768752" cy="749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4820" y="1419428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가장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높은 선형의 관계를 보이는 변수 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2057" y="2301706"/>
            <a:ext cx="4506851" cy="4025464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7688" y="2301706"/>
            <a:ext cx="4414312" cy="4053880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BB236A-9A29-814F-8D3D-76BF408E8E3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CFB8-A3E8-A544-BEED-CE89DD7D9E3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A7B5A-D8D8-1248-9B5E-8736BB1879CF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7" name="그래픽 16" descr="닫힌 따옴표 단색으로 채워진">
            <a:extLst>
              <a:ext uri="{FF2B5EF4-FFF2-40B4-BE49-F238E27FC236}">
                <a16:creationId xmlns:a16="http://schemas.microsoft.com/office/drawing/2014/main" id="{BA695365-BB93-6243-9DDA-7A9C64025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3932" y="932441"/>
            <a:ext cx="869572" cy="869572"/>
          </a:xfrm>
          <a:prstGeom prst="rect">
            <a:avLst/>
          </a:prstGeom>
        </p:spPr>
      </p:pic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12A60925-7F74-CB4B-B429-65DCE22E8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9176" y="935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52952" y="2988964"/>
            <a:ext cx="16133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CONTENTS</a:t>
            </a:r>
            <a:endParaRPr lang="ko-KR" altLang="en-US" sz="2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56872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01     02      03      04</a:t>
            </a:r>
            <a:endParaRPr lang="ko-KR" altLang="en-US" sz="5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67601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9984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008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58020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이해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193142"/>
            <a:ext cx="15161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정의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p3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-- Why Bayes? p4</a:t>
            </a: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종속변수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pp5-6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5573" y="258014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 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549" y="2559967"/>
            <a:ext cx="2252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EDA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및 설명변수 선택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0049" y="258014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2" name="직사각형 17">
            <a:extLst>
              <a:ext uri="{FF2B5EF4-FFF2-40B4-BE49-F238E27FC236}">
                <a16:creationId xmlns:a16="http://schemas.microsoft.com/office/drawing/2014/main" id="{C5AD2442-E526-4E57-BD2A-52DE76406E89}"/>
              </a:ext>
            </a:extLst>
          </p:cNvPr>
          <p:cNvSpPr/>
          <p:nvPr/>
        </p:nvSpPr>
        <p:spPr>
          <a:xfrm>
            <a:off x="2495597" y="3010496"/>
            <a:ext cx="1511963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3" name="직사각형 17">
            <a:extLst>
              <a:ext uri="{FF2B5EF4-FFF2-40B4-BE49-F238E27FC236}">
                <a16:creationId xmlns:a16="http://schemas.microsoft.com/office/drawing/2014/main" id="{6FCCC90B-14CC-46B5-A6ED-89BDACB7B86D}"/>
              </a:ext>
            </a:extLst>
          </p:cNvPr>
          <p:cNvSpPr/>
          <p:nvPr/>
        </p:nvSpPr>
        <p:spPr>
          <a:xfrm>
            <a:off x="4611817" y="3010496"/>
            <a:ext cx="1848804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직사각형 17">
            <a:extLst>
              <a:ext uri="{FF2B5EF4-FFF2-40B4-BE49-F238E27FC236}">
                <a16:creationId xmlns:a16="http://schemas.microsoft.com/office/drawing/2014/main" id="{EAA04F47-966C-4AD4-ABF5-725B7C79C947}"/>
              </a:ext>
            </a:extLst>
          </p:cNvPr>
          <p:cNvSpPr/>
          <p:nvPr/>
        </p:nvSpPr>
        <p:spPr>
          <a:xfrm>
            <a:off x="6944265" y="3010496"/>
            <a:ext cx="1627991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7C060A-AD8D-4060-AE85-F8C615E266A2}"/>
              </a:ext>
            </a:extLst>
          </p:cNvPr>
          <p:cNvSpPr txBox="1"/>
          <p:nvPr/>
        </p:nvSpPr>
        <p:spPr>
          <a:xfrm>
            <a:off x="2592081" y="3228454"/>
            <a:ext cx="130316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만명당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상황에서의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방법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pp7-8</a:t>
            </a: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77FA3-AA93-441A-85C6-B7E0B6BFF415}"/>
              </a:ext>
            </a:extLst>
          </p:cNvPr>
          <p:cNvSpPr txBox="1"/>
          <p:nvPr/>
        </p:nvSpPr>
        <p:spPr>
          <a:xfrm>
            <a:off x="4578187" y="3039364"/>
            <a:ext cx="18488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    Per 100K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시각화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 정제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상관성 토대로 변수선택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맞추기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변수 정리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pp9-22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729936-AD6F-4463-B5A0-E40E6EF2ED05}"/>
              </a:ext>
            </a:extLst>
          </p:cNvPr>
          <p:cNvSpPr txBox="1"/>
          <p:nvPr/>
        </p:nvSpPr>
        <p:spPr>
          <a:xfrm>
            <a:off x="6868400" y="3187275"/>
            <a:ext cx="17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원칙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선택지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pp23-27</a:t>
            </a:r>
            <a:endParaRPr lang="ko-KR" altLang="en-US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"/>
    </mc:Choice>
    <mc:Fallback>
      <p:transition spd="slow" advTm="79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286" y="1258439"/>
            <a:ext cx="6624976" cy="7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738" y="142382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선형이 되도록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변환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/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Log(x)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</m:rad>
                    <m:r>
                      <a:rPr lang="en-US" altLang="ko-KR" sz="2000" b="0" i="0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</m:t>
                    </m:r>
                    <m:r>
                      <a:rPr lang="ko-KR" altLang="en-US" sz="2000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변</m:t>
                    </m:r>
                  </m:oMath>
                </a14:m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Log(x+1)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                   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통틀어서 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Tukey &amp; </a:t>
                </a:r>
                <a:r>
                  <a:rPr lang="en-US" altLang="ko-KR" sz="2000" spc="-150" dirty="0" err="1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Mosteller’s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 Bulging Rule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이라 부름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Figure :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hlinkClick r:id="rId3"/>
                  </a:rPr>
                  <a:t>https://freakonometrics.hypotheses.org/14967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lnSpc>
                    <a:spcPct val="250000"/>
                  </a:lnSpc>
                  <a:buSzPts val="2000"/>
                  <a:buFont typeface="Arial"/>
                  <a:buChar char="•"/>
                </a:pPr>
                <a:endParaRPr lang="en-US" altLang="ko-KR" sz="2000" b="1" spc="-150" dirty="0">
                  <a:latin typeface="Helvetica Neue"/>
                  <a:ea typeface="나눔바른고딕OTF Light" pitchFamily="50" charset="-127"/>
                  <a:sym typeface="Helvetica Neue"/>
                </a:endParaRPr>
              </a:p>
            </p:txBody>
          </p:sp>
        </mc:Choice>
        <mc:Fallback xmlns=""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blipFill>
                <a:blip r:embed="rId4"/>
                <a:stretch>
                  <a:fillRect l="-1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4D095DB0-AA90-794C-A4B9-0A1AC281345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ED1A3-B0F5-AF4D-9563-84B2FBCFE86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F08-7C2C-FA47-BE55-04590788E3BA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BDB06-66A2-4375-A629-4444BAED0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36" y="3253173"/>
            <a:ext cx="2786894" cy="30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417580858"/>
              </p:ext>
            </p:extLst>
          </p:nvPr>
        </p:nvGraphicFramePr>
        <p:xfrm>
          <a:off x="1787860" y="219282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E10816-AB04-4B19-BDD9-4033BFF508EE}"/>
              </a:ext>
            </a:extLst>
          </p:cNvPr>
          <p:cNvSpPr txBox="1"/>
          <p:nvPr/>
        </p:nvSpPr>
        <p:spPr>
          <a:xfrm>
            <a:off x="1151620" y="149580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다양한 범주 내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최적의 변수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A6A0E4-1A46-2649-8ECF-65993359E0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D6C95-1854-9B4F-BEF5-A9DB934CB2A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92C6D-A880-B241-ACED-7E70C27FF17C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25721"/>
              </p:ext>
            </p:extLst>
          </p:nvPr>
        </p:nvGraphicFramePr>
        <p:xfrm>
          <a:off x="683568" y="1336051"/>
          <a:ext cx="8022118" cy="24379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7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인종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연령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도시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소득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교육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고용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2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흑인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/>
                        <a:t>12 ~ 29</a:t>
                      </a:r>
                      <a:r>
                        <a:rPr lang="ko-KR" altLang="en-US" sz="1100" kern="0" spc="0" dirty="0"/>
                        <a:t>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 이상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도시여부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(dummy)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가구중위소득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퇴직급여  가구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흑인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초등교육 미만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교육을 받은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실업비율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전문서비스 고용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제조업 고용 비율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6EECCD0-7BB7-4249-8C45-772AB850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70951"/>
              </p:ext>
            </p:extLst>
          </p:nvPr>
        </p:nvGraphicFramePr>
        <p:xfrm>
          <a:off x="683568" y="3933056"/>
          <a:ext cx="8022118" cy="23762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1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가정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이민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소통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집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기타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/>
                        <a:t>여성이혼율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가정 평균 구성원 수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양부모 가정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워킹맘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최근 </a:t>
                      </a:r>
                      <a:r>
                        <a:rPr lang="en-US" altLang="ko-KR" sz="1100" kern="0" spc="0" dirty="0"/>
                        <a:t>10</a:t>
                      </a:r>
                      <a:r>
                        <a:rPr lang="ko-KR" altLang="en-US" sz="1100" kern="0" spc="0" dirty="0"/>
                        <a:t>년내 이민 간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내 이민 온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영어가 서툰 인구 비율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전화기 없는 집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빈 집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 나이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인구밀도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면적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ADFF83B-A322-2C4B-AF97-2B95822F1122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482E-3487-A041-8944-BF232D3E716E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BE767-6B49-E94F-88B5-C4325C720305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시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37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독립변수 사용 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143300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모델링원칙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per pop, num crimes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 무엇을 모델링하든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정보의 확실한 정도를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regression parameter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분산과 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반비례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시키기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구글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Scholar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전문가에게 정보를 얻어 그 양에 따라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coefficient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information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조절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Nivette</a:t>
            </a:r>
            <a:r>
              <a:rPr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, A. E. (2011). Cross-national predictors of crime: A meta-analysis. Homicide Studies, 15(2), 103-131.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9867" y="80215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원칙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71A82-9FB6-4B29-91FD-E02AAB6C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5"/>
          <a:stretch/>
        </p:blipFill>
        <p:spPr>
          <a:xfrm>
            <a:off x="1115616" y="2828439"/>
            <a:ext cx="6696744" cy="352197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CDB4447-3B81-7D44-98E7-ABC2CE0BB5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B3C2-4106-564A-B879-5CB892AD853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448B4-FD33-C34F-A49B-D4430A587B04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1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34C58-B58C-4FC4-8A4F-BA4C4C7D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4" y="1569412"/>
            <a:ext cx="6201640" cy="453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843B9-A735-764C-81D8-434BF8AB089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2B027-6927-324A-8C98-EE7E86E8A0F7}"/>
              </a:ext>
            </a:extLst>
          </p:cNvPr>
          <p:cNvSpPr txBox="1"/>
          <p:nvPr/>
        </p:nvSpPr>
        <p:spPr>
          <a:xfrm>
            <a:off x="1295636" y="711859"/>
            <a:ext cx="363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Uniform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2F1D00-761F-FC48-8DB2-8A5D04A45A63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E8DB1-81AA-9D46-9579-02FD5E871F8C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0453E-6928-6547-BE34-746EC344B95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62308" y="4670557"/>
            <a:ext cx="794737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 Semi Conjugate Prior                              3. Full Conjugate Prior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Hyperparameter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구할 때는 </a:t>
            </a:r>
            <a:r>
              <a:rPr lang="en-US" altLang="ko-KR" b="1" spc="-150" dirty="0">
                <a:solidFill>
                  <a:srgbClr val="C0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Empirical Bayesian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활용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그룹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나라 전체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or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해당 주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의의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특정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city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 범죄율 판단 위해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해당 도시의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직접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”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를 활용할 뿐 아니라 </a:t>
            </a:r>
            <a:endParaRPr lang="en-US" altLang="ko-KR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한 주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/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나라 안의 다른 도시에서의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간접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＂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도 활용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이론통계학 강의노트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0C636-7D88-4439-9F46-C9C1195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28" y="1097777"/>
            <a:ext cx="7298744" cy="342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E59064-AFD8-3E4C-88B6-382CA27082EE}"/>
              </a:ext>
            </a:extLst>
          </p:cNvPr>
          <p:cNvSpPr txBox="1"/>
          <p:nvPr/>
        </p:nvSpPr>
        <p:spPr>
          <a:xfrm>
            <a:off x="1295636" y="711859"/>
            <a:ext cx="579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Semi-conjugate, full-conjugate prior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B3024C-65DA-A543-A2CE-11029C8949BB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9407-67CB-C144-9F60-EA4B0A678097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01F0B-F205-9A4A-9F28-12C6EA2FF913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09E11-8FF7-364C-80F9-E9F49FEC622A}"/>
              </a:ext>
            </a:extLst>
          </p:cNvPr>
          <p:cNvSpPr/>
          <p:nvPr/>
        </p:nvSpPr>
        <p:spPr>
          <a:xfrm>
            <a:off x="1184449" y="47381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5E2CF-92A2-4441-8EA9-AC8704929F0F}"/>
              </a:ext>
            </a:extLst>
          </p:cNvPr>
          <p:cNvSpPr/>
          <p:nvPr/>
        </p:nvSpPr>
        <p:spPr>
          <a:xfrm>
            <a:off x="5652120" y="47719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8E20-719D-41D2-995F-F9C3226EFC97}"/>
              </a:ext>
            </a:extLst>
          </p:cNvPr>
          <p:cNvSpPr txBox="1"/>
          <p:nvPr/>
        </p:nvSpPr>
        <p:spPr>
          <a:xfrm>
            <a:off x="6942063" y="4417546"/>
            <a:ext cx="327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</a:t>
            </a:r>
            <a:r>
              <a:rPr lang="en-US" altLang="ko-KR" sz="1100" dirty="0"/>
              <a:t>: </a:t>
            </a:r>
            <a:r>
              <a:rPr lang="ko-KR" altLang="en-US" sz="1100" dirty="0"/>
              <a:t>손지우 학생 발표자료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53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384D7-8017-4CB6-97FB-43790A0A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6" y="1372796"/>
            <a:ext cx="6516010" cy="4144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493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35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55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 (Gibbs Sampling)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517B8BD-27B1-B049-BDC1-91CBB2E6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8177"/>
            <a:ext cx="6840760" cy="47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852936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감사합니다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FA2D5-8912-4406-B7FA-E75D76FA9C49}"/>
              </a:ext>
            </a:extLst>
          </p:cNvPr>
          <p:cNvSpPr txBox="1"/>
          <p:nvPr/>
        </p:nvSpPr>
        <p:spPr>
          <a:xfrm>
            <a:off x="668294" y="1995385"/>
            <a:ext cx="773540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Goal : </a:t>
            </a: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Bayesian Method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활용하여 범죄지도 완성하기</a:t>
            </a:r>
          </a:p>
          <a:p>
            <a:endParaRPr lang="en-US" altLang="ko-KR" sz="2000" b="1" spc="-150" dirty="0">
              <a:solidFill>
                <a:schemeClr val="tx2"/>
              </a:solidFill>
              <a:ea typeface="나눔바른고딕OTF Light" pitchFamily="50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Data Description</a:t>
            </a:r>
            <a:r>
              <a:rPr lang="ko-KR" altLang="en-US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: </a:t>
            </a: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1989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년 미국의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1994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도시들에 대한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Census</a:t>
            </a:r>
          </a:p>
          <a:p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주의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community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별 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범죄율과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관련 사회경제 지표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Problem : </a:t>
            </a:r>
          </a:p>
          <a:p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몇몇 지역에 있는 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 </a:t>
            </a:r>
            <a:r>
              <a:rPr lang="ko-KR" altLang="en-US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결측치들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b="1" spc="-150" dirty="0">
                <a:solidFill>
                  <a:schemeClr val="tx2"/>
                </a:solidFill>
                <a:ea typeface="나눔바른고딕OTF Light" pitchFamily="50" charset="-127"/>
              </a:rPr>
              <a:t>Number of Instances/Attributes : 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br>
              <a:rPr lang="en-US" altLang="ko-KR" dirty="0"/>
            </a:br>
            <a:endParaRPr lang="en-US" altLang="ko-KR" spc="-150" dirty="0">
              <a:ea typeface="나눔바른고딕OTF Light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060C6-09F1-4658-B0AF-E2E732E8237B}"/>
              </a:ext>
            </a:extLst>
          </p:cNvPr>
          <p:cNvSpPr txBox="1"/>
          <p:nvPr/>
        </p:nvSpPr>
        <p:spPr>
          <a:xfrm>
            <a:off x="668294" y="1131131"/>
            <a:ext cx="773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Crime</a:t>
            </a:r>
            <a:r>
              <a:rPr lang="ko-KR" altLang="en-US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anumSquareRound Regular" panose="020B0600000101010101" pitchFamily="34" charset="-127"/>
              </a:rPr>
              <a:t> </a:t>
            </a:r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F7805D-6B60-47FB-8006-72D1CE04E64B}"/>
              </a:ext>
            </a:extLst>
          </p:cNvPr>
          <p:cNvCxnSpPr>
            <a:cxnSpLocks/>
          </p:cNvCxnSpPr>
          <p:nvPr/>
        </p:nvCxnSpPr>
        <p:spPr>
          <a:xfrm>
            <a:off x="395536" y="1724211"/>
            <a:ext cx="275185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D7BE961-7CCB-BF4B-9035-8C2B1663455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148F4-5078-3444-BF3A-680CB787F2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283F8FD-2FDF-314A-B967-36686E7E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6549"/>
              </p:ext>
            </p:extLst>
          </p:nvPr>
        </p:nvGraphicFramePr>
        <p:xfrm>
          <a:off x="719572" y="5517232"/>
          <a:ext cx="6096000" cy="741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0771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9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Instances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Attributes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2215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147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356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6DAC29-4628-7A4B-9D9E-3163E6570385}"/>
              </a:ext>
            </a:extLst>
          </p:cNvPr>
          <p:cNvSpPr txBox="1"/>
          <p:nvPr/>
        </p:nvSpPr>
        <p:spPr>
          <a:xfrm>
            <a:off x="1203172" y="35548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문제정의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lang="ko-KR" altLang="en-US" sz="2400" b="1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데이터이해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26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12"/>
    </mc:Choice>
    <mc:Fallback>
      <p:transition spd="slow" advTm="193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556792"/>
            <a:ext cx="8640960" cy="7078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범죄에 관한 사전 정보를 반영 가능하다는 것 자체</a:t>
            </a: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모델의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spectrum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넓음</a:t>
            </a:r>
            <a:endParaRPr lang="en-US" altLang="ko-KR" b="1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prior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조절함을 통해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Frequentist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모델을 포함하여 더욱 넓은 범위의 모델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3)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다변수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적은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sample size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prediction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장점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Feature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매우 많은 상황은 변수 선택이 어려움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 (LASSO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는 모르겠지만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설명변수에 대한 배경지식 반영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이상한 결론 가능성을 낮춤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 Sample size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작을 때 베이즈 방식의 장점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4) Rare event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확률을 모델링할 때 좋음 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(cancer rate example in week1) :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예시는 아닌듯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베이지안 회귀분석의 장점을 최대한 이용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하는</a:t>
            </a: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모델링에 주력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r>
              <a:rPr lang="ko-KR" altLang="en-US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출처 </a:t>
            </a:r>
            <a:r>
              <a:rPr lang="en-US" altLang="ko-KR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: A First Course in Bayesian Statistical Methods pp 2-19</a:t>
            </a:r>
            <a:endParaRPr lang="en-US" altLang="ko-KR" sz="12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ko-KR" altLang="en-US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51309"/>
            <a:ext cx="241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Why </a:t>
            </a:r>
            <a:r>
              <a:rPr lang="en-US" altLang="ko-KR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</a:t>
            </a:r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  <a:endParaRPr lang="ko-KR" altLang="en-US" sz="32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5018" y="861310"/>
            <a:ext cx="311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일반 회귀분석에 비해 가지는 장점</a:t>
            </a:r>
          </a:p>
        </p:txBody>
      </p:sp>
    </p:spTree>
    <p:extLst>
      <p:ext uri="{BB962C8B-B14F-4D97-AF65-F5344CB8AC3E}">
        <p14:creationId xmlns:p14="http://schemas.microsoft.com/office/powerpoint/2010/main" val="83826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36"/>
    </mc:Choice>
    <mc:Fallback>
      <p:transition spd="slow" advTm="879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375075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ViolentCrimesPerPop</a:t>
            </a:r>
            <a:r>
              <a:rPr lang="en-US" altLang="ko-KR" sz="20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robbbPerPop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assaultPerPop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208" y="132276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100K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당 범죄 발생률 </a:t>
            </a:r>
            <a:r>
              <a:rPr lang="en-US" altLang="ko-KR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빈도 수</a:t>
            </a:r>
            <a:endParaRPr lang="ko-KR" altLang="en-US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99A0D7-1793-498B-ACD6-B9CF3587CFFC}"/>
              </a:ext>
            </a:extLst>
          </p:cNvPr>
          <p:cNvSpPr/>
          <p:nvPr/>
        </p:nvSpPr>
        <p:spPr>
          <a:xfrm>
            <a:off x="980790" y="4013261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nonViolPerPop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arsonsPerPop</a:t>
            </a:r>
            <a:endParaRPr lang="ko-KR" altLang="en-US" sz="18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02C8C-77A3-404C-B36E-007399DB60BC}"/>
              </a:ext>
            </a:extLst>
          </p:cNvPr>
          <p:cNvSpPr/>
          <p:nvPr/>
        </p:nvSpPr>
        <p:spPr>
          <a:xfrm>
            <a:off x="4635624" y="2364043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murders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robberies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55CC2-405E-42E9-A358-F805714C9C25}"/>
              </a:ext>
            </a:extLst>
          </p:cNvPr>
          <p:cNvSpPr/>
          <p:nvPr/>
        </p:nvSpPr>
        <p:spPr>
          <a:xfrm>
            <a:off x="4635624" y="3988859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nonViolent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burglaries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larcenies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5C72B3-9D05-2648-A549-1D0887CBBBA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98942-0DF6-1A41-B4E5-D3C00FE8F36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F5904-5FB7-DE44-BDE2-AE24DE1C4527}"/>
              </a:ext>
            </a:extLst>
          </p:cNvPr>
          <p:cNvSpPr txBox="1"/>
          <p:nvPr/>
        </p:nvSpPr>
        <p:spPr>
          <a:xfrm>
            <a:off x="1166974" y="313592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50"/>
    </mc:Choice>
    <mc:Fallback>
      <p:transition spd="slow" advTm="701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E6621-9E37-4979-BF67-D9EBD184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650248"/>
            <a:ext cx="8829854" cy="2227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602" y="1987575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129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</a:t>
            </a:r>
            <a:r>
              <a:rPr lang="ko-KR" altLang="en-US" sz="20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=&gt;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축소 필요</a:t>
            </a:r>
            <a:r>
              <a:rPr lang="en-US" altLang="ko-KR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lang="en-US" altLang="ko-KR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나눠서 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파악</a:t>
            </a: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어떤 기준으로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설명변수들을 줄여나갈 것인가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5678DD-3A9E-614C-92C5-AB3D9EBD2F1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38243-C335-AF4F-AE77-376FEC5203C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2106F-9D67-5548-A975-3D1B3BD849A3}"/>
              </a:ext>
            </a:extLst>
          </p:cNvPr>
          <p:cNvSpPr txBox="1"/>
          <p:nvPr/>
        </p:nvSpPr>
        <p:spPr>
          <a:xfrm>
            <a:off x="1179662" y="340408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</a:p>
        </p:txBody>
      </p:sp>
    </p:spTree>
    <p:extLst>
      <p:ext uri="{BB962C8B-B14F-4D97-AF65-F5344CB8AC3E}">
        <p14:creationId xmlns:p14="http://schemas.microsoft.com/office/powerpoint/2010/main" val="203652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74"/>
    </mc:Choice>
    <mc:Fallback>
      <p:transition spd="slow" advTm="199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556" y="1484784"/>
            <a:ext cx="6948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논의에 앞서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 pop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횟수의 선택이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중요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 당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30C47-0410-4383-9446-DFCD209D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356121"/>
            <a:ext cx="7776864" cy="402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76059-1CA2-4587-B0D1-BE94F586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42" y="2024844"/>
            <a:ext cx="3384376" cy="93610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69422-F725-D142-9901-C812338D99D2}"/>
              </a:ext>
            </a:extLst>
          </p:cNvPr>
          <p:cNvSpPr/>
          <p:nvPr/>
        </p:nvSpPr>
        <p:spPr>
          <a:xfrm>
            <a:off x="865205" y="2497605"/>
            <a:ext cx="203771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6F5F0-EEAD-C446-ADA7-8EE446A0ECA8}"/>
              </a:ext>
            </a:extLst>
          </p:cNvPr>
          <p:cNvSpPr/>
          <p:nvPr/>
        </p:nvSpPr>
        <p:spPr>
          <a:xfrm>
            <a:off x="845650" y="4151158"/>
            <a:ext cx="115906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57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872"/>
    </mc:Choice>
    <mc:Fallback>
      <p:transition spd="slow" advTm="1598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8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Negative Binomial Regression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59ABB-E939-42CD-B57F-4888C7EC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9" y="1412776"/>
            <a:ext cx="4981966" cy="4349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E7CA42-EEA8-41A7-88C9-64F3C63C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700808"/>
            <a:ext cx="3489637" cy="39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62"/>
    </mc:Choice>
    <mc:Fallback>
      <p:transition spd="slow" advTm="168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per100K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시각화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by Tableau</a:t>
            </a:r>
            <a:endParaRPr lang="ko-KR" altLang="en-US" sz="24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44ECF-225D-6746-A444-3ACBB7B514F0}"/>
              </a:ext>
            </a:extLst>
          </p:cNvPr>
          <p:cNvSpPr/>
          <p:nvPr/>
        </p:nvSpPr>
        <p:spPr>
          <a:xfrm>
            <a:off x="3717032" y="3228945"/>
            <a:ext cx="1709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>
                <a:latin typeface="Noto Sans Gothic" panose="020B0502040504020204" pitchFamily="34" charset="0"/>
                <a:ea typeface="Noto Sans Gothic" panose="020B0502040504020204" pitchFamily="34" charset="0"/>
                <a:hlinkClick r:id="rId3"/>
              </a:rPr>
              <a:t>Visualization</a:t>
            </a:r>
            <a:endParaRPr lang="ko-Kore-KR" altLang="en-US" sz="2000" dirty="0">
              <a:latin typeface="Noto Sans Gothic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"/>
    </mc:Choice>
    <mc:Fallback>
      <p:transition spd="slow" advTm="1106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1310</Words>
  <Application>Microsoft Office PowerPoint</Application>
  <PresentationFormat>On-screen Show (4:3)</PresentationFormat>
  <Paragraphs>374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Helvetica Neue</vt:lpstr>
      <vt:lpstr>HY헤드라인M</vt:lpstr>
      <vt:lpstr>NanumSquareRound Regular</vt:lpstr>
      <vt:lpstr>Noto Sans Gothic</vt:lpstr>
      <vt:lpstr>나눔바른고딕OTF Light</vt:lpstr>
      <vt:lpstr>맑은 고딕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임선우</cp:lastModifiedBy>
  <cp:revision>43</cp:revision>
  <dcterms:created xsi:type="dcterms:W3CDTF">2016-11-03T20:47:04Z</dcterms:created>
  <dcterms:modified xsi:type="dcterms:W3CDTF">2021-05-27T09:23:24Z</dcterms:modified>
</cp:coreProperties>
</file>