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70" r:id="rId3"/>
    <p:sldId id="281" r:id="rId4"/>
    <p:sldId id="282" r:id="rId5"/>
    <p:sldId id="284" r:id="rId6"/>
    <p:sldId id="289" r:id="rId7"/>
    <p:sldId id="274" r:id="rId8"/>
    <p:sldId id="275" r:id="rId9"/>
    <p:sldId id="299" r:id="rId10"/>
    <p:sldId id="276" r:id="rId11"/>
    <p:sldId id="290" r:id="rId12"/>
    <p:sldId id="287" r:id="rId13"/>
    <p:sldId id="292" r:id="rId14"/>
    <p:sldId id="293" r:id="rId15"/>
    <p:sldId id="288" r:id="rId16"/>
    <p:sldId id="285" r:id="rId17"/>
    <p:sldId id="295" r:id="rId18"/>
    <p:sldId id="278" r:id="rId19"/>
    <p:sldId id="300" r:id="rId20"/>
    <p:sldId id="301" r:id="rId21"/>
    <p:sldId id="302" r:id="rId22"/>
    <p:sldId id="303" r:id="rId23"/>
    <p:sldId id="291" r:id="rId24"/>
    <p:sldId id="296" r:id="rId25"/>
    <p:sldId id="298" r:id="rId26"/>
    <p:sldId id="306" r:id="rId27"/>
    <p:sldId id="308" r:id="rId28"/>
    <p:sldId id="305" r:id="rId29"/>
    <p:sldId id="304" r:id="rId30"/>
    <p:sldId id="307" r:id="rId31"/>
    <p:sldId id="29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3FD3BD4D-3D17-4F6C-8437-E462550728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D097EC0-3DA9-4D21-9310-5D9FAA26D0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EE5BE-B171-41F6-845D-D5A0FCEB3D8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829E40B-D5AA-4C79-A286-FF44F5B5BB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9634804-9316-45A8-A6D1-F25EAB8A14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AF4D1-4443-40ED-87F8-2A652FC3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75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F18D-B6C7-425E-B456-B410D895F1B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9034C-19CE-4044-BECD-3C4C7EA15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4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149268-0796-4470-83D3-7D7EB023E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70BFC00-E98D-4974-ACC6-4A44F53C9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4FCD49-BB2E-41FA-8059-F156C752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478F-0257-4AE2-9585-6E4FA35B9FAD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330E8B-61F2-43A6-B9B1-3894820B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F2C768-E906-4A49-9530-591FD65E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7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8C4A56-56AC-487C-9467-C5F2BC26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D718FBF-8B03-4A32-B909-E4DE11C9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7E691E-E19C-4D2C-90A8-19289839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2997-F962-411E-B34E-D151D1241DE1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85B16A-DD83-48C7-9852-29F7A4D3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35AB90-2130-4262-B725-B4719D2D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4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46B7A9F-C6CC-4DDB-A82E-35E9E6807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288546E-9472-4E8F-93DE-6B0DC54AD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D8D2F0-B48D-4921-AB19-EDBB086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ADE-3BB7-4110-BE45-E504671AD70F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C8C50C-4E5B-4A39-8858-8AC0C549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A0B41F-E4F5-414E-BC62-21744132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7C261C-8814-4062-A873-AA81A6BF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2B5DF7-765D-493D-911B-D05FD849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88F518-3DC3-4768-B3D6-DC5B7227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FED5-D41C-491C-9F24-E3460E3ACA4C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6D1E2E1-5712-469B-BD01-D7372825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0665794-BB3C-4050-82F0-F3D772A0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3E2348-C28F-4C78-A15F-79C77BE5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9A67F9-0626-4958-87F7-3A6B0C7C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E74FDA-1602-421E-96D9-7FEC0E12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C604-9565-4C67-BC2A-AE6FBB9BD0AF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53DC08-3673-4CA3-A017-EAB47D0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BE2BBB-80DF-46C9-96AF-B0520902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2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FED94B-BC1B-417E-B24B-8D87E33E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F7C6F0-5164-4946-939B-E8F30C92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6AA55A3-E3DA-4021-8C14-B83868515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6A6417B-0754-4AEF-A25B-C7174E4B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DE8B-56FB-492E-8BCA-57F1C1369DAC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0710903-DD7D-48C0-8AF8-186A166D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51BA605-D689-45DA-AD13-3056DFF5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1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3C129B-9ADF-4CE6-901C-FF41FF9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623D86-9B1B-415F-9897-4A299EAC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5CB7832-8E33-4769-811D-53DB4D1C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2778874-9FA3-4498-B42E-5A5451949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8BB985B-64D0-4376-A074-31E65133A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3B2D84B-2ACA-490F-AC28-4D6C4B24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001E-C41D-4B6F-BC74-619C57DAAD93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D4D1BB7-9500-4FC0-9C5A-CEF2AD3A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1DA5AF3-D5E5-428E-AD5D-634F3E61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0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B77F2A-6EF9-4D46-8190-863E00DD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D81FA4-5C56-469D-B76A-E5B78D6D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EA89-0E21-4F3C-B302-331A31381090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3AD6CD4-7A46-4266-96D9-93CD21C3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15A9420-9E53-45FB-A19D-654A93D4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2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F71EFB6-AEA8-4A5C-B0C2-4FADC0F7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89D4-ADA9-492A-BFD7-B8110E2C4A38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909D87F-EA92-4F6C-9E48-2051C255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EA61E20-D6E0-45CC-B715-6541B018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4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B35032-D495-41D1-8C01-1DAE8274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155E87-A227-4071-9670-B5854753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0428C-0E9E-4600-A4C8-46549D66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B3CA8E-F101-4578-BA13-C1EBBD92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511B-2D76-42F3-B168-7C81CD4D00D2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5A5AEB0-A41E-4C68-8B44-7464367E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DB4DDDC-213B-4A6A-8C4F-0D949D37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F764E1-3CA7-404E-BCF0-2CE49287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7AA96C5-335A-4F0E-AC5B-684CC96CA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EF24910-8E10-4F3D-9793-E667E43D2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C8BDC54-85DF-4254-B4B1-BFBB1027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3872-E4BF-4907-9E59-3D5D588A0092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F259BD2-37C2-4968-8E3E-15B9D456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F7E3DEA-8358-42F4-9648-CCCAD3E3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85D0177-42B6-45B3-B44E-A65FB597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88D49E9-520E-4B27-9293-3040E19B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CF751-C92F-4D45-9FBE-35FE121FD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3349-49B3-4A16-A1B2-95BF31F72AFD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5B5910-081F-41C0-B219-1DCF8A21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C1326EB-903E-4D03-9047-DCA28D050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A267-C392-4855-A3C8-E8EE46624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5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C2E4C3F-2858-4C23-92D2-A265F049A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4791"/>
            <a:ext cx="9144000" cy="2290207"/>
          </a:xfrm>
        </p:spPr>
        <p:txBody>
          <a:bodyPr/>
          <a:lstStyle/>
          <a:p>
            <a:r>
              <a:rPr lang="en-US" altLang="ko-KR" dirty="0"/>
              <a:t>19-2 ESC </a:t>
            </a:r>
            <a:r>
              <a:rPr lang="ko-KR" altLang="en-US" dirty="0" err="1"/>
              <a:t>학술부</a:t>
            </a:r>
            <a:endParaRPr lang="en-US" altLang="ko-KR" dirty="0"/>
          </a:p>
          <a:p>
            <a:r>
              <a:rPr lang="ko-KR" altLang="en-US" dirty="0"/>
              <a:t>이재현 오태환 박태석 조인식 조경민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E2B97D18-C5BC-4904-B54E-061CB82F5E4B}"/>
              </a:ext>
            </a:extLst>
          </p:cNvPr>
          <p:cNvSpPr txBox="1">
            <a:spLocks/>
          </p:cNvSpPr>
          <p:nvPr/>
        </p:nvSpPr>
        <p:spPr>
          <a:xfrm>
            <a:off x="2030506" y="1987445"/>
            <a:ext cx="8637494" cy="7959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ESC Final project – </a:t>
            </a:r>
            <a:r>
              <a:rPr lang="en-US" altLang="ko-KR" sz="3600"/>
              <a:t>week #2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3300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6652063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2.3 </a:t>
            </a:r>
            <a:r>
              <a:rPr lang="ko-KR" altLang="en-US" sz="3600" dirty="0"/>
              <a:t>변수 변환 과정 </a:t>
            </a:r>
            <a:r>
              <a:rPr lang="en-US" altLang="ko-KR" sz="3600" dirty="0"/>
              <a:t>(</a:t>
            </a:r>
            <a:r>
              <a:rPr lang="ko-KR" altLang="en-US" sz="3600" dirty="0"/>
              <a:t>파생변수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10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67840A-9658-4B71-AE3B-9A7691A88B56}"/>
              </a:ext>
            </a:extLst>
          </p:cNvPr>
          <p:cNvSpPr txBox="1"/>
          <p:nvPr/>
        </p:nvSpPr>
        <p:spPr>
          <a:xfrm>
            <a:off x="685799" y="967345"/>
            <a:ext cx="107845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Race</a:t>
            </a:r>
          </a:p>
          <a:p>
            <a:r>
              <a:rPr lang="en-US" altLang="ko-KR" sz="2400" dirty="0"/>
              <a:t>→ White vs Non-white(Black, Asian, Hispanic,…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2. Per capita income</a:t>
            </a:r>
          </a:p>
          <a:p>
            <a:r>
              <a:rPr lang="en-US" altLang="ko-KR" sz="2400" dirty="0"/>
              <a:t>→ </a:t>
            </a:r>
            <a:r>
              <a:rPr lang="en-US" altLang="ko-KR" sz="2400" dirty="0" err="1"/>
              <a:t>Splitted</a:t>
            </a:r>
            <a:r>
              <a:rPr lang="en-US" altLang="ko-KR" sz="2400" dirty="0"/>
              <a:t> by white vs non-white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Income index</a:t>
            </a:r>
          </a:p>
          <a:p>
            <a:r>
              <a:rPr lang="en-US" altLang="ko-KR" sz="2400" dirty="0"/>
              <a:t>→ (</a:t>
            </a:r>
            <a:r>
              <a:rPr lang="en-US" altLang="ko-KR" sz="2400" dirty="0" err="1"/>
              <a:t>Social_security_income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pct</a:t>
            </a:r>
            <a:r>
              <a:rPr lang="en-US" altLang="ko-KR" sz="2400" dirty="0"/>
              <a:t> </a:t>
            </a:r>
            <a:r>
              <a:rPr lang="en-US" altLang="ko-KR" sz="2400" b="1" dirty="0"/>
              <a:t>+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Public_assistance_income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pct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 Edu &amp; Unemployment</a:t>
            </a:r>
          </a:p>
          <a:p>
            <a:r>
              <a:rPr lang="en-US" altLang="ko-KR" sz="2400" dirty="0"/>
              <a:t>→ (1</a:t>
            </a:r>
            <a:r>
              <a:rPr lang="en-US" altLang="ko-KR" sz="2400" b="1" dirty="0"/>
              <a:t>-</a:t>
            </a:r>
            <a:r>
              <a:rPr lang="en-US" altLang="ko-KR" sz="2400" dirty="0"/>
              <a:t>Unemployment </a:t>
            </a:r>
            <a:r>
              <a:rPr lang="en-US" altLang="ko-KR" sz="2400" dirty="0" err="1"/>
              <a:t>pct</a:t>
            </a:r>
            <a:r>
              <a:rPr lang="en-US" altLang="ko-KR" sz="2400" dirty="0"/>
              <a:t>) </a:t>
            </a:r>
            <a:r>
              <a:rPr lang="en-US" altLang="ko-KR" sz="2400" b="1" dirty="0"/>
              <a:t>/</a:t>
            </a:r>
            <a:r>
              <a:rPr lang="en-US" altLang="ko-KR" sz="2400" dirty="0"/>
              <a:t> Low Edu</a:t>
            </a:r>
          </a:p>
          <a:p>
            <a:endParaRPr lang="en-US" altLang="ko-KR" sz="2400" dirty="0"/>
          </a:p>
          <a:p>
            <a:r>
              <a:rPr lang="en-US" altLang="ko-KR" sz="2400" dirty="0"/>
              <a:t>5. Poverty index</a:t>
            </a:r>
          </a:p>
          <a:p>
            <a:r>
              <a:rPr lang="en-US" altLang="ko-KR" sz="2400" dirty="0"/>
              <a:t>→ </a:t>
            </a:r>
            <a:r>
              <a:rPr lang="en-US" altLang="ko-KR" sz="2400" dirty="0" err="1"/>
              <a:t>Working_mom</a:t>
            </a:r>
            <a:r>
              <a:rPr lang="en-US" altLang="ko-KR" sz="2400" dirty="0"/>
              <a:t> </a:t>
            </a:r>
            <a:r>
              <a:rPr lang="en-US" altLang="ko-KR" sz="2400" b="1" dirty="0"/>
              <a:t>+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Born_Nev_Marr</a:t>
            </a:r>
            <a:r>
              <a:rPr lang="en-US" altLang="ko-KR" sz="2400" dirty="0"/>
              <a:t> </a:t>
            </a:r>
            <a:r>
              <a:rPr lang="en-US" altLang="ko-KR" sz="2400" b="1" dirty="0"/>
              <a:t>+</a:t>
            </a:r>
            <a:r>
              <a:rPr lang="en-US" altLang="ko-KR" sz="2400" dirty="0"/>
              <a:t> Poverty </a:t>
            </a:r>
            <a:r>
              <a:rPr lang="en-US" altLang="ko-KR" sz="2400" dirty="0" err="1"/>
              <a:t>pct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491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840735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2.4 </a:t>
            </a:r>
            <a:r>
              <a:rPr lang="ko-KR" altLang="en-US" sz="3600" dirty="0"/>
              <a:t>범죄 지도 시각화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11</a:t>
            </a:fld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396E305-D06C-47A3-A950-B474B785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41" y="1127980"/>
            <a:ext cx="6964118" cy="497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51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840735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2.4 </a:t>
            </a:r>
            <a:r>
              <a:rPr lang="ko-KR" altLang="en-US" sz="3600" dirty="0"/>
              <a:t>범죄 지도 시각화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12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C466705-C5E8-4F01-8D41-BA46E22EF05C}"/>
              </a:ext>
            </a:extLst>
          </p:cNvPr>
          <p:cNvSpPr/>
          <p:nvPr/>
        </p:nvSpPr>
        <p:spPr>
          <a:xfrm>
            <a:off x="295356" y="5101624"/>
            <a:ext cx="77750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범죄 </a:t>
            </a:r>
            <a:r>
              <a:rPr lang="ko-KR" altLang="en-US" sz="2000" dirty="0" err="1"/>
              <a:t>결측치가</a:t>
            </a:r>
            <a:r>
              <a:rPr lang="ko-KR" altLang="en-US" sz="2000" dirty="0"/>
              <a:t> 미시간 위스콘신 </a:t>
            </a:r>
            <a:r>
              <a:rPr lang="ko-KR" altLang="en-US" sz="2000" dirty="0" err="1"/>
              <a:t>일리노이에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뭉쳐있다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공간적 자기상관성</a:t>
            </a:r>
            <a:r>
              <a:rPr lang="en-US" altLang="ko-KR" sz="2000" dirty="0"/>
              <a:t>(Spatial Autocorrelation)</a:t>
            </a:r>
            <a:r>
              <a:rPr lang="ko-KR" altLang="en-US" sz="2000" dirty="0"/>
              <a:t>이 있는 것으로 보인다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878758C4-749F-4F1F-ADE5-78C9541D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7" y="826564"/>
            <a:ext cx="5579760" cy="423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2834388F-E5C4-4232-8DC7-EA4D59DB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79763"/>
            <a:ext cx="5878219" cy="423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8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6102205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ko-KR" sz="3600" dirty="0"/>
              <a:t>Note : Spatial Autocorrelation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13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C466705-C5E8-4F01-8D41-BA46E22EF05C}"/>
              </a:ext>
            </a:extLst>
          </p:cNvPr>
          <p:cNvSpPr/>
          <p:nvPr/>
        </p:nvSpPr>
        <p:spPr>
          <a:xfrm>
            <a:off x="295356" y="5101624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0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2834388F-E5C4-4232-8DC7-EA4D59DBD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9" r="18974" b="16538"/>
          <a:stretch/>
        </p:blipFill>
        <p:spPr bwMode="auto">
          <a:xfrm>
            <a:off x="173904" y="1129509"/>
            <a:ext cx="7502397" cy="45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93E9BA-4E3D-4866-83D3-BFB41FEE89CC}"/>
              </a:ext>
            </a:extLst>
          </p:cNvPr>
          <p:cNvSpPr/>
          <p:nvPr/>
        </p:nvSpPr>
        <p:spPr>
          <a:xfrm>
            <a:off x="295356" y="1634381"/>
            <a:ext cx="1539268" cy="3421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E1731A0-B65A-4AA8-99B5-6E813FDED757}"/>
              </a:ext>
            </a:extLst>
          </p:cNvPr>
          <p:cNvCxnSpPr>
            <a:stCxn id="6" idx="3"/>
          </p:cNvCxnSpPr>
          <p:nvPr/>
        </p:nvCxnSpPr>
        <p:spPr>
          <a:xfrm flipV="1">
            <a:off x="1834624" y="1042532"/>
            <a:ext cx="6045524" cy="2302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6953ED6-1A8C-472C-A9F6-3876BEF2E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17" y="518983"/>
            <a:ext cx="2286000" cy="5448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585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14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C466705-C5E8-4F01-8D41-BA46E22EF05C}"/>
              </a:ext>
            </a:extLst>
          </p:cNvPr>
          <p:cNvSpPr/>
          <p:nvPr/>
        </p:nvSpPr>
        <p:spPr>
          <a:xfrm>
            <a:off x="295356" y="5101624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0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2834388F-E5C4-4232-8DC7-EA4D59DBD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9" r="18974" b="16538"/>
          <a:stretch/>
        </p:blipFill>
        <p:spPr bwMode="auto">
          <a:xfrm>
            <a:off x="173904" y="1129509"/>
            <a:ext cx="7502397" cy="45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93E9BA-4E3D-4866-83D3-BFB41FEE89CC}"/>
              </a:ext>
            </a:extLst>
          </p:cNvPr>
          <p:cNvSpPr/>
          <p:nvPr/>
        </p:nvSpPr>
        <p:spPr>
          <a:xfrm>
            <a:off x="5942744" y="1978009"/>
            <a:ext cx="1539268" cy="1939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E1731A0-B65A-4AA8-99B5-6E813FDED75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482012" y="1648558"/>
            <a:ext cx="868238" cy="1299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81AD8FE-7F5D-4414-9790-2A97DAF3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74" y="848680"/>
            <a:ext cx="3175899" cy="42059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96CA541A-93B2-4E05-A827-99A54394585E}"/>
              </a:ext>
            </a:extLst>
          </p:cNvPr>
          <p:cNvSpPr txBox="1">
            <a:spLocks/>
          </p:cNvSpPr>
          <p:nvPr/>
        </p:nvSpPr>
        <p:spPr>
          <a:xfrm>
            <a:off x="173904" y="168295"/>
            <a:ext cx="6102205" cy="6114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/>
              <a:t>Note : Spatial Autocorrelation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900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8370203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ko-KR" sz="3600" dirty="0"/>
              <a:t>2.5 Moran's test for spatial autocorrelation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15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C466705-C5E8-4F01-8D41-BA46E22EF05C}"/>
              </a:ext>
            </a:extLst>
          </p:cNvPr>
          <p:cNvSpPr/>
          <p:nvPr/>
        </p:nvSpPr>
        <p:spPr>
          <a:xfrm>
            <a:off x="117802" y="4490153"/>
            <a:ext cx="484073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공간적 자기상관성</a:t>
            </a:r>
            <a:r>
              <a:rPr lang="en-US" altLang="ko-KR" sz="1100"/>
              <a:t>(Spatial Autocorrelation)</a:t>
            </a:r>
            <a:r>
              <a:rPr lang="ko-KR" altLang="en-US" sz="1100"/>
              <a:t>이 있는 것으로 </a:t>
            </a:r>
            <a:r>
              <a:rPr lang="ko-KR" altLang="en-US" sz="1100" strike="sngStrike"/>
              <a:t>보인다</a:t>
            </a:r>
            <a:r>
              <a:rPr lang="en-US" altLang="ko-KR" sz="1100" strike="sngStrike"/>
              <a:t>.</a:t>
            </a:r>
          </a:p>
          <a:p>
            <a:endParaRPr lang="en-US" altLang="ko-KR" sz="1100"/>
          </a:p>
          <a:p>
            <a:r>
              <a:rPr lang="en-US" altLang="ko-KR" sz="2400">
                <a:sym typeface="Wingdings" panose="05000000000000000000" pitchFamily="2" charset="2"/>
              </a:rPr>
              <a:t> </a:t>
            </a:r>
            <a:r>
              <a:rPr lang="ko-KR" altLang="en-US" sz="2400">
                <a:sym typeface="Wingdings" panose="05000000000000000000" pitchFamily="2" charset="2"/>
              </a:rPr>
              <a:t>통계적으로 유의하다</a:t>
            </a:r>
            <a:r>
              <a:rPr lang="en-US" altLang="ko-KR" sz="2400">
                <a:sym typeface="Wingdings" panose="05000000000000000000" pitchFamily="2" charset="2"/>
              </a:rPr>
              <a:t>.</a:t>
            </a:r>
            <a:endParaRPr lang="en-US" altLang="ko-KR" sz="11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878758C4-749F-4F1F-ADE5-78C9541D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663878"/>
            <a:ext cx="5044078" cy="360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2834388F-E5C4-4232-8DC7-EA4D59DB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127" y="715915"/>
            <a:ext cx="5305850" cy="378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7046D70-D598-4325-AF5B-96C1C15F2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453" y="3888419"/>
            <a:ext cx="5616524" cy="2365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C042A53D-FF84-4964-8F35-82DBEFCBC64C}"/>
                  </a:ext>
                </a:extLst>
              </p:cNvPr>
              <p:cNvSpPr/>
              <p:nvPr/>
            </p:nvSpPr>
            <p:spPr>
              <a:xfrm>
                <a:off x="3679243" y="4729170"/>
                <a:ext cx="2656433" cy="1065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42A53D-FF84-4964-8F35-82DBEFCBC6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243" y="4729170"/>
                <a:ext cx="2656433" cy="1065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33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16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A6525020-2749-4979-AAB1-E82EDC504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4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3.0 </a:t>
            </a:r>
            <a:r>
              <a:rPr lang="ko-KR" altLang="en-US" sz="3600" dirty="0"/>
              <a:t>모델 개요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17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819601"/>
            <a:ext cx="10371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Bayesian Variable Selection</a:t>
            </a:r>
          </a:p>
          <a:p>
            <a:endParaRPr lang="en-US" altLang="ko-KR" sz="2400" dirty="0"/>
          </a:p>
          <a:p>
            <a:pPr algn="ctr"/>
            <a:r>
              <a:rPr lang="en-US" altLang="ko-KR" dirty="0"/>
              <a:t>Mitchell(1988) </a:t>
            </a:r>
            <a:r>
              <a:rPr lang="en-US" altLang="ko-KR" b="1" dirty="0"/>
              <a:t>Bayesian Variable Selection in Linear Regression</a:t>
            </a:r>
          </a:p>
          <a:p>
            <a:endParaRPr lang="en-US" altLang="ko-KR" sz="2400" b="1" dirty="0"/>
          </a:p>
          <a:p>
            <a:r>
              <a:rPr lang="en-US" altLang="ko-KR" sz="2400" dirty="0"/>
              <a:t>2. Spatial autoregressive model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Model Selection (based AIC)</a:t>
            </a:r>
          </a:p>
        </p:txBody>
      </p:sp>
    </p:spTree>
    <p:extLst>
      <p:ext uri="{BB962C8B-B14F-4D97-AF65-F5344CB8AC3E}">
        <p14:creationId xmlns:p14="http://schemas.microsoft.com/office/powerpoint/2010/main" val="315696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3" y="168295"/>
            <a:ext cx="6365441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ko-KR" sz="3600" dirty="0"/>
              <a:t>3.1 Bayesian Variable Selection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18</a:t>
            </a:fld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CEEAD25-11CA-466E-8302-33B938F6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3" y="831136"/>
            <a:ext cx="2872800" cy="4280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AA9A04-C1B0-4A8B-9987-6CC1318F81E1}"/>
              </a:ext>
            </a:extLst>
          </p:cNvPr>
          <p:cNvSpPr txBox="1"/>
          <p:nvPr/>
        </p:nvSpPr>
        <p:spPr>
          <a:xfrm>
            <a:off x="616448" y="5249888"/>
            <a:ext cx="28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ArsonsPerpop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008C7E5-3D51-4FCE-9A4F-B2E39F328F5E}"/>
              </a:ext>
            </a:extLst>
          </p:cNvPr>
          <p:cNvSpPr txBox="1"/>
          <p:nvPr/>
        </p:nvSpPr>
        <p:spPr>
          <a:xfrm>
            <a:off x="3046703" y="1270870"/>
            <a:ext cx="2661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선택된 변수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racePctWhite</a:t>
            </a:r>
            <a:endParaRPr lang="en-US" altLang="ko-KR" sz="1600" b="1" spc="100" dirty="0"/>
          </a:p>
          <a:p>
            <a:r>
              <a:rPr lang="en-US" altLang="ko-KR" sz="1600" b="1" spc="100" dirty="0"/>
              <a:t>- </a:t>
            </a:r>
            <a:r>
              <a:rPr lang="en-US" altLang="ko-KR" sz="1600" b="1" spc="100" dirty="0" err="1"/>
              <a:t>TotalPctDiv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pctWInvInc</a:t>
            </a:r>
            <a:endParaRPr lang="en-US" altLang="ko-KR" sz="1600" b="1" spc="100" dirty="0"/>
          </a:p>
          <a:p>
            <a:r>
              <a:rPr lang="en-US" altLang="ko-KR" sz="1600" spc="100" dirty="0"/>
              <a:t>- agePct12t21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medIncome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pctWWage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whitePerCap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PctPersDenseHous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HousVacant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PctVacantBoarded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LemasPctOfficDrugUn</a:t>
            </a:r>
            <a:endParaRPr lang="ko-KR" altLang="en-US" sz="1600" spc="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BD111BA-30BC-4469-A72E-BC24E37E6C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61" y="431607"/>
            <a:ext cx="3240000" cy="46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BE984E-6BD1-4E3F-B540-B1266740800E}"/>
              </a:ext>
            </a:extLst>
          </p:cNvPr>
          <p:cNvSpPr txBox="1"/>
          <p:nvPr/>
        </p:nvSpPr>
        <p:spPr>
          <a:xfrm>
            <a:off x="9026261" y="1234682"/>
            <a:ext cx="3165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선택된 변수 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racepctnonwhite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TotalPctDiv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pctWInvInc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pctUrban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pctWSocSec_pctWPubAsst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400" spc="100" dirty="0" err="1"/>
              <a:t>PersPerFamPctPersDenseHous</a:t>
            </a:r>
            <a:endParaRPr lang="en-US" altLang="ko-KR" sz="14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PctHousOccup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RentQrange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PctForeignBorn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Poverty_index</a:t>
            </a:r>
            <a:endParaRPr lang="ko-KR" altLang="en-US" sz="1600" spc="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F5B02E5-B410-47A0-8B0D-816347567F61}"/>
              </a:ext>
            </a:extLst>
          </p:cNvPr>
          <p:cNvSpPr txBox="1"/>
          <p:nvPr/>
        </p:nvSpPr>
        <p:spPr>
          <a:xfrm>
            <a:off x="6539344" y="5253986"/>
            <a:ext cx="28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AssaultPerpop</a:t>
            </a:r>
            <a:r>
              <a:rPr lang="en-US" altLang="ko-KR" dirty="0"/>
              <a:t>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18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3" y="168295"/>
            <a:ext cx="6365441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ko-KR" sz="3600" dirty="0"/>
              <a:t>3.1 Bayesian Variable Selection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19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AA9A04-C1B0-4A8B-9987-6CC1318F81E1}"/>
              </a:ext>
            </a:extLst>
          </p:cNvPr>
          <p:cNvSpPr txBox="1"/>
          <p:nvPr/>
        </p:nvSpPr>
        <p:spPr>
          <a:xfrm>
            <a:off x="490133" y="5248780"/>
            <a:ext cx="28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AutotheftPerpop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008C7E5-3D51-4FCE-9A4F-B2E39F328F5E}"/>
              </a:ext>
            </a:extLst>
          </p:cNvPr>
          <p:cNvSpPr txBox="1"/>
          <p:nvPr/>
        </p:nvSpPr>
        <p:spPr>
          <a:xfrm>
            <a:off x="3046703" y="1270870"/>
            <a:ext cx="273955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선택된 변수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householdsize</a:t>
            </a:r>
            <a:r>
              <a:rPr lang="en-US" altLang="ko-KR" sz="1600" spc="100" dirty="0"/>
              <a:t>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racepctnonwhite</a:t>
            </a:r>
            <a:r>
              <a:rPr lang="en-US" altLang="ko-KR" sz="1600" spc="100" dirty="0"/>
              <a:t>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pctUrban</a:t>
            </a:r>
            <a:r>
              <a:rPr lang="en-US" altLang="ko-KR" sz="1600" spc="100" dirty="0"/>
              <a:t>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pctWInvInc</a:t>
            </a:r>
            <a:endParaRPr lang="en-US" altLang="ko-KR" sz="1600" b="1" spc="100" dirty="0"/>
          </a:p>
          <a:p>
            <a:r>
              <a:rPr lang="en-US" altLang="ko-KR" spc="100" dirty="0"/>
              <a:t>- </a:t>
            </a:r>
            <a:r>
              <a:rPr lang="en-US" altLang="ko-KR" sz="1300" b="1" spc="100" dirty="0" err="1"/>
              <a:t>pctWSocSec_pctWPubAsst</a:t>
            </a:r>
            <a:r>
              <a:rPr lang="en-US" altLang="ko-KR" sz="1300" b="1" spc="100" dirty="0"/>
              <a:t>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TotalPctDiv</a:t>
            </a:r>
            <a:r>
              <a:rPr lang="en-US" altLang="ko-KR" sz="1600" spc="100" dirty="0"/>
              <a:t>  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PctPersDenseHous</a:t>
            </a:r>
            <a:r>
              <a:rPr lang="en-US" altLang="ko-KR" sz="1600" spc="100" dirty="0"/>
              <a:t>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LemasPctOfficDrugUn</a:t>
            </a:r>
            <a:r>
              <a:rPr lang="en-US" altLang="ko-KR" sz="1600" spc="100" dirty="0"/>
              <a:t>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pctWWage</a:t>
            </a:r>
            <a:r>
              <a:rPr lang="en-US" altLang="ko-KR" sz="1600" spc="100" dirty="0"/>
              <a:t>                   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NumUnderPov</a:t>
            </a:r>
            <a:r>
              <a:rPr lang="en-US" altLang="ko-KR" sz="1600" spc="100" dirty="0"/>
              <a:t>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PctUnemployed</a:t>
            </a:r>
            <a:r>
              <a:rPr lang="en-US" altLang="ko-KR" sz="1600" spc="100" dirty="0"/>
              <a:t>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HousVacant</a:t>
            </a:r>
            <a:r>
              <a:rPr lang="en-US" altLang="ko-KR" sz="1600" spc="100" dirty="0"/>
              <a:t>                </a:t>
            </a:r>
          </a:p>
          <a:p>
            <a:r>
              <a:rPr lang="en-US" altLang="ko-KR" sz="1600" spc="100" dirty="0"/>
              <a:t>- PctVacMore6Mos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PctUsePubTrans</a:t>
            </a:r>
            <a:endParaRPr lang="ko-KR" altLang="en-US" sz="1600" spc="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BE984E-6BD1-4E3F-B540-B1266740800E}"/>
              </a:ext>
            </a:extLst>
          </p:cNvPr>
          <p:cNvSpPr txBox="1"/>
          <p:nvPr/>
        </p:nvSpPr>
        <p:spPr>
          <a:xfrm>
            <a:off x="9026261" y="1234682"/>
            <a:ext cx="316573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선택된 변수 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householdsize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racepctnonwhite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pctUrban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pctWInvInc</a:t>
            </a:r>
            <a:endParaRPr lang="en-US" altLang="ko-KR" sz="1600" b="1" spc="100" dirty="0"/>
          </a:p>
          <a:p>
            <a:r>
              <a:rPr lang="en-US" altLang="ko-KR" spc="100" dirty="0"/>
              <a:t>- </a:t>
            </a:r>
            <a:r>
              <a:rPr lang="en-US" altLang="ko-KR" sz="1500" b="1" spc="100" dirty="0" err="1"/>
              <a:t>pctWSocSec_pctWPubAsst</a:t>
            </a:r>
            <a:endParaRPr lang="en-US" altLang="ko-KR" sz="15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TotalPctDiv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PctPersDenseHous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LemasPctOfficDrugUn</a:t>
            </a:r>
            <a:endParaRPr lang="en-US" altLang="ko-KR" sz="1600" spc="100" dirty="0"/>
          </a:p>
          <a:p>
            <a:r>
              <a:rPr lang="en-US" altLang="ko-KR" sz="1600" spc="100" dirty="0"/>
              <a:t>- agePct12t21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whitePerCap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PctHousOccup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MedRentPctHousInc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PctForeignBorn</a:t>
            </a:r>
            <a:endParaRPr lang="en-US" altLang="ko-KR" sz="1600" spc="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F5B02E5-B410-47A0-8B0D-816347567F61}"/>
              </a:ext>
            </a:extLst>
          </p:cNvPr>
          <p:cNvSpPr txBox="1"/>
          <p:nvPr/>
        </p:nvSpPr>
        <p:spPr>
          <a:xfrm>
            <a:off x="6539344" y="5253986"/>
            <a:ext cx="28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BurglarPerpop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8925781-2469-4399-9475-94FED008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7" y="1017056"/>
            <a:ext cx="2842656" cy="39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8CB2618-BA7D-4A42-8C18-B59B448A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22" y="1017056"/>
            <a:ext cx="3165739" cy="40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7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ko-KR" altLang="en-US" sz="4000"/>
              <a:t>순서</a:t>
            </a:r>
            <a:endParaRPr lang="ko-KR" altLang="en-US" sz="4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67345"/>
            <a:ext cx="10371146" cy="516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/>
              <a:t> 조원 역할 소개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2. EDA</a:t>
            </a:r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3.</a:t>
            </a:r>
            <a:r>
              <a:rPr lang="ko-KR" altLang="en-US" sz="3200" dirty="0"/>
              <a:t> </a:t>
            </a:r>
            <a:r>
              <a:rPr lang="en-US" altLang="ko-KR" sz="3200" dirty="0"/>
              <a:t>Modeling</a:t>
            </a:r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4. Application</a:t>
            </a:r>
          </a:p>
        </p:txBody>
      </p:sp>
    </p:spTree>
    <p:extLst>
      <p:ext uri="{BB962C8B-B14F-4D97-AF65-F5344CB8AC3E}">
        <p14:creationId xmlns:p14="http://schemas.microsoft.com/office/powerpoint/2010/main" val="2219602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3" y="168295"/>
            <a:ext cx="6365441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ko-KR" sz="3600" dirty="0"/>
              <a:t>3.1 Bayesian Variable Selection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20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AA9A04-C1B0-4A8B-9987-6CC1318F81E1}"/>
              </a:ext>
            </a:extLst>
          </p:cNvPr>
          <p:cNvSpPr txBox="1"/>
          <p:nvPr/>
        </p:nvSpPr>
        <p:spPr>
          <a:xfrm>
            <a:off x="616448" y="5249888"/>
            <a:ext cx="28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LarcencyPerpop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008C7E5-3D51-4FCE-9A4F-B2E39F328F5E}"/>
              </a:ext>
            </a:extLst>
          </p:cNvPr>
          <p:cNvSpPr txBox="1"/>
          <p:nvPr/>
        </p:nvSpPr>
        <p:spPr>
          <a:xfrm>
            <a:off x="3046703" y="1270870"/>
            <a:ext cx="26610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선택된 변수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racePctWhite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racepctnonwhite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pctWInvInc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whitePerCap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TotalPctDiv</a:t>
            </a:r>
            <a:endParaRPr lang="en-US" altLang="ko-KR" sz="1600" spc="100" dirty="0"/>
          </a:p>
          <a:p>
            <a:r>
              <a:rPr lang="en-US" altLang="ko-KR" spc="100" dirty="0"/>
              <a:t>- </a:t>
            </a:r>
            <a:r>
              <a:rPr lang="en-US" altLang="ko-KR" sz="1500" b="1" spc="100" dirty="0" err="1"/>
              <a:t>LemasPctOfficDrugUn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medIncome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pctWWage</a:t>
            </a:r>
            <a:endParaRPr lang="en-US" altLang="ko-KR" sz="1600" spc="100" dirty="0"/>
          </a:p>
          <a:p>
            <a:r>
              <a:rPr lang="en-US" altLang="ko-KR" sz="1400" spc="100" dirty="0"/>
              <a:t>- </a:t>
            </a:r>
            <a:r>
              <a:rPr lang="en-US" altLang="ko-KR" sz="1300" spc="100" dirty="0" err="1"/>
              <a:t>pctWSocSec.pctWPubAsst</a:t>
            </a:r>
            <a:endParaRPr lang="en-US" altLang="ko-KR" sz="13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PctLargHouseOccup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MedYrHousBuilt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MedOwnCostPctInc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PctBornSameState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Poverty_index</a:t>
            </a:r>
            <a:endParaRPr lang="en-US" altLang="ko-KR" sz="1600" spc="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BE984E-6BD1-4E3F-B540-B1266740800E}"/>
              </a:ext>
            </a:extLst>
          </p:cNvPr>
          <p:cNvSpPr txBox="1"/>
          <p:nvPr/>
        </p:nvSpPr>
        <p:spPr>
          <a:xfrm>
            <a:off x="9026261" y="1234682"/>
            <a:ext cx="31657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선택된 변수 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racePctWhite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racepctnonwhite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pctWInvInc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whitePerCap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TotalPctDiv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LemasPctOfficDrugUn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medFamInc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perCapInc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PctEmplManu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MedNumBR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HousVacant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MedRentPctHousInc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MedOwnCostPctIncNoMtg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PctForeignBorn</a:t>
            </a:r>
            <a:endParaRPr lang="en-US" altLang="ko-KR" sz="1600" spc="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F5B02E5-B410-47A0-8B0D-816347567F61}"/>
              </a:ext>
            </a:extLst>
          </p:cNvPr>
          <p:cNvSpPr txBox="1"/>
          <p:nvPr/>
        </p:nvSpPr>
        <p:spPr>
          <a:xfrm>
            <a:off x="6539344" y="5253986"/>
            <a:ext cx="28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MurderPerpop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AC95BC9-B923-40ED-A136-92D2577F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7" y="826589"/>
            <a:ext cx="2836869" cy="41666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018B9F4-4E06-402E-ACEA-20F2869D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6588"/>
            <a:ext cx="2863693" cy="41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5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3" y="168295"/>
            <a:ext cx="6365441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ko-KR" sz="3600" dirty="0"/>
              <a:t>3.1 Bayesian Variable Selection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21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AA9A04-C1B0-4A8B-9987-6CC1318F81E1}"/>
              </a:ext>
            </a:extLst>
          </p:cNvPr>
          <p:cNvSpPr txBox="1"/>
          <p:nvPr/>
        </p:nvSpPr>
        <p:spPr>
          <a:xfrm>
            <a:off x="729465" y="5253986"/>
            <a:ext cx="28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RobberyPerpop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008C7E5-3D51-4FCE-9A4F-B2E39F328F5E}"/>
              </a:ext>
            </a:extLst>
          </p:cNvPr>
          <p:cNvSpPr txBox="1"/>
          <p:nvPr/>
        </p:nvSpPr>
        <p:spPr>
          <a:xfrm>
            <a:off x="3046703" y="1270870"/>
            <a:ext cx="29855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선택된 변수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pctUrban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TotalPctDiv</a:t>
            </a:r>
            <a:r>
              <a:rPr lang="en-US" altLang="ko-KR" sz="1600" spc="100" dirty="0"/>
              <a:t> 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MedRentPctHousInc</a:t>
            </a:r>
            <a:r>
              <a:rPr lang="en-US" altLang="ko-KR" sz="1600" spc="100" dirty="0"/>
              <a:t>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400" b="1" spc="100" dirty="0" err="1"/>
              <a:t>MedOwnCostPctIncNoMtg</a:t>
            </a:r>
            <a:r>
              <a:rPr lang="en-US" altLang="ko-KR" sz="1400" spc="100" dirty="0"/>
              <a:t>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LemasPctOfficDrugUn</a:t>
            </a:r>
            <a:r>
              <a:rPr lang="en-US" altLang="ko-KR" sz="1600" spc="100" dirty="0"/>
              <a:t>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racePctWhite</a:t>
            </a:r>
            <a:r>
              <a:rPr lang="en-US" altLang="ko-KR" sz="1600" spc="100" dirty="0"/>
              <a:t>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racepctnonwhite</a:t>
            </a:r>
            <a:r>
              <a:rPr lang="en-US" altLang="ko-KR" sz="1600" spc="100" dirty="0"/>
              <a:t>              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medIncome</a:t>
            </a:r>
            <a:r>
              <a:rPr lang="en-US" altLang="ko-KR" sz="1600" spc="100" dirty="0"/>
              <a:t>  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pctWFarmSelf</a:t>
            </a:r>
            <a:r>
              <a:rPr lang="en-US" altLang="ko-KR" sz="1600" spc="100" dirty="0"/>
              <a:t>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perCapInc</a:t>
            </a:r>
            <a:r>
              <a:rPr lang="en-US" altLang="ko-KR" sz="1600" spc="100" dirty="0"/>
              <a:t>   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nonwhitePerCap</a:t>
            </a:r>
            <a:r>
              <a:rPr lang="en-US" altLang="ko-KR" sz="1600" spc="100" dirty="0"/>
              <a:t>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PctUnemployed</a:t>
            </a:r>
            <a:r>
              <a:rPr lang="en-US" altLang="ko-KR" sz="1600" spc="100" dirty="0"/>
              <a:t>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PctVacantBoarded</a:t>
            </a:r>
            <a:r>
              <a:rPr lang="en-US" altLang="ko-KR" sz="1600" spc="100" dirty="0"/>
              <a:t>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Edu_Unemploy</a:t>
            </a:r>
            <a:r>
              <a:rPr lang="en-US" altLang="ko-KR" sz="1600" spc="100" dirty="0"/>
              <a:t>                </a:t>
            </a:r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PopDens</a:t>
            </a:r>
            <a:endParaRPr lang="ko-KR" altLang="en-US" sz="1600" spc="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BE984E-6BD1-4E3F-B540-B1266740800E}"/>
              </a:ext>
            </a:extLst>
          </p:cNvPr>
          <p:cNvSpPr txBox="1"/>
          <p:nvPr/>
        </p:nvSpPr>
        <p:spPr>
          <a:xfrm>
            <a:off x="9026261" y="1234682"/>
            <a:ext cx="3165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선택된 변수 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pctUrban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TotalPctDiv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MedRentPctHousInc</a:t>
            </a:r>
            <a:endParaRPr lang="en-US" altLang="ko-KR" sz="16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500" b="1" spc="100" dirty="0" err="1"/>
              <a:t>MedOwnCostPctIncNoMtg</a:t>
            </a:r>
            <a:endParaRPr lang="en-US" altLang="ko-KR" sz="1500" b="1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b="1" spc="100" dirty="0" err="1"/>
              <a:t>LemasPctOfficDrugUn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PctLargHouseFam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PctHousOwnOcc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PctHousNoPhone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PctForeignBorn</a:t>
            </a:r>
            <a:endParaRPr lang="en-US" altLang="ko-KR" sz="1600" spc="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F5B02E5-B410-47A0-8B0D-816347567F61}"/>
              </a:ext>
            </a:extLst>
          </p:cNvPr>
          <p:cNvSpPr txBox="1"/>
          <p:nvPr/>
        </p:nvSpPr>
        <p:spPr>
          <a:xfrm>
            <a:off x="6765378" y="5253986"/>
            <a:ext cx="28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RapePerpop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546895A-4C81-4D20-9B1F-FBD08BEF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771" y="697571"/>
            <a:ext cx="2866490" cy="44703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7E2A017-210C-43FE-AFC6-78B8C0A5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3" y="777881"/>
            <a:ext cx="2513740" cy="439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3" y="168295"/>
            <a:ext cx="6365441" cy="611470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ko-KR" sz="3600" dirty="0"/>
              <a:t>3.1 Bayesian Variable Selection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22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AA9A04-C1B0-4A8B-9987-6CC1318F81E1}"/>
              </a:ext>
            </a:extLst>
          </p:cNvPr>
          <p:cNvSpPr txBox="1"/>
          <p:nvPr/>
        </p:nvSpPr>
        <p:spPr>
          <a:xfrm>
            <a:off x="308222" y="5265090"/>
            <a:ext cx="28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ViolentCrimePerpop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008C7E5-3D51-4FCE-9A4F-B2E39F328F5E}"/>
              </a:ext>
            </a:extLst>
          </p:cNvPr>
          <p:cNvSpPr txBox="1"/>
          <p:nvPr/>
        </p:nvSpPr>
        <p:spPr>
          <a:xfrm>
            <a:off x="3046703" y="1270870"/>
            <a:ext cx="324108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선택된 변수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racepctnonwhite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pctUrban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pctWInvInc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pctWSocSec_pctWPubAsst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nonwhitePerCap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TotalPctDiv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PersPerFam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PctLargHouseFam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PctLargHouseOccup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PersPerOccupHous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PctHousOccup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PctVacantBoarded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MedOwnCostPctIncNoMtg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Poverty_index</a:t>
            </a:r>
            <a:endParaRPr lang="en-US" altLang="ko-KR" sz="1600" spc="100" dirty="0"/>
          </a:p>
          <a:p>
            <a:r>
              <a:rPr lang="en-US" altLang="ko-KR" sz="1600" spc="100" dirty="0"/>
              <a:t>- </a:t>
            </a:r>
            <a:r>
              <a:rPr lang="en-US" altLang="ko-KR" sz="1600" spc="100" dirty="0" err="1"/>
              <a:t>LemasPctOfficDrugUn</a:t>
            </a:r>
            <a:endParaRPr lang="ko-KR" altLang="en-US" sz="1600" spc="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18C8346-F08F-49D6-89E4-279552BA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7" y="1027901"/>
            <a:ext cx="2851176" cy="41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E8F0D-8245-4A4A-81CF-A4DCA4E1C48F}"/>
              </a:ext>
            </a:extLst>
          </p:cNvPr>
          <p:cNvSpPr txBox="1"/>
          <p:nvPr/>
        </p:nvSpPr>
        <p:spPr>
          <a:xfrm>
            <a:off x="6801492" y="1171254"/>
            <a:ext cx="50822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자주 등장한 변수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이혼가정의 비율 </a:t>
            </a:r>
            <a:r>
              <a:rPr lang="en-US" altLang="ko-KR" dirty="0"/>
              <a:t>(100%)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인종의 구성비율 </a:t>
            </a:r>
            <a:r>
              <a:rPr lang="en-US" altLang="ko-KR" dirty="0"/>
              <a:t>(85%)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약물담당에 배치된 형사 비율 </a:t>
            </a:r>
            <a:r>
              <a:rPr lang="en-US" altLang="ko-KR" dirty="0"/>
              <a:t>(85%)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투자로 돈을 버는 가정의 비율 </a:t>
            </a:r>
            <a:r>
              <a:rPr lang="en-US" altLang="ko-KR" dirty="0"/>
              <a:t>(71%)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사회의 도움을 받는 가정의 비율 </a:t>
            </a:r>
            <a:r>
              <a:rPr lang="en-US" altLang="ko-KR" dirty="0"/>
              <a:t>(71%)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17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8997805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3.2 Spatial autoregressive model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3873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23</a:t>
            </a:fld>
            <a:endParaRPr lang="ko-KR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1819601"/>
                <a:ext cx="10371146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19601"/>
                <a:ext cx="10371146" cy="46859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0EC10E5-18DF-4EFD-80AB-C025F9C71276}"/>
                  </a:ext>
                </a:extLst>
              </p:cNvPr>
              <p:cNvSpPr txBox="1"/>
              <p:nvPr/>
            </p:nvSpPr>
            <p:spPr>
              <a:xfrm>
                <a:off x="685800" y="2828691"/>
                <a:ext cx="10371146" cy="1941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/>
                  <a:t>공간적 </a:t>
                </a:r>
                <a:r>
                  <a:rPr lang="en-US" altLang="ko-KR" sz="2400"/>
                  <a:t>dependency </a:t>
                </a:r>
                <a:r>
                  <a:rPr lang="ko-KR" altLang="en-US" sz="2400"/>
                  <a:t>하에서</a:t>
                </a:r>
                <a:r>
                  <a:rPr lang="en-US" altLang="ko-KR" sz="2400"/>
                  <a:t>, </a:t>
                </a:r>
                <a:r>
                  <a:rPr lang="ko-KR" altLang="en-US" sz="2400"/>
                  <a:t>주변의 관측치들을 공변량으로 여겨서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/>
                  <a:t>설명하고자 하는 모형</a:t>
                </a:r>
                <a:endParaRPr lang="en-US" altLang="ko-KR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/>
                  <a:t>우리는 최근접 </a:t>
                </a:r>
                <a:r>
                  <a:rPr lang="en-US" altLang="ko-KR" sz="2400"/>
                  <a:t>10</a:t>
                </a:r>
                <a:r>
                  <a:rPr lang="ko-KR" altLang="en-US" sz="2400"/>
                  <a:t>개의 지역에서 일어난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ko-KR" altLang="en-US" sz="2400"/>
                  <a:t>평균으로 공변량을 만들었다</a:t>
                </a:r>
                <a:r>
                  <a:rPr lang="en-US" altLang="ko-KR" sz="2400"/>
                  <a:t>.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C10E5-18DF-4EFD-80AB-C025F9C71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28691"/>
                <a:ext cx="10371146" cy="1941429"/>
              </a:xfrm>
              <a:prstGeom prst="rect">
                <a:avLst/>
              </a:prstGeom>
              <a:blipFill>
                <a:blip r:embed="rId3"/>
                <a:stretch>
                  <a:fillRect l="-823" t="-2508" b="-59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1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4400"/>
              <a:t>3.3 Model Selection (based AIC)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470839"/>
            <a:ext cx="3797807" cy="370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 dirty="0"/>
              <a:t>AIC</a:t>
            </a:r>
            <a:r>
              <a:rPr lang="ko-KR" altLang="en-US" sz="1900" dirty="0"/>
              <a:t>를 기준으로 봤을 때 전체적으로 개선이 되었다</a:t>
            </a:r>
            <a:r>
              <a:rPr lang="en-US" altLang="ko-KR" sz="1900" dirty="0"/>
              <a:t>.</a:t>
            </a:r>
          </a:p>
          <a:p>
            <a:pPr marL="228600" latinLnBrk="0">
              <a:lnSpc>
                <a:spcPct val="90000"/>
              </a:lnSpc>
              <a:spcAft>
                <a:spcPts val="600"/>
              </a:spcAft>
            </a:pPr>
            <a:endParaRPr lang="en-US" altLang="ko-KR" sz="1900" dirty="0"/>
          </a:p>
          <a:p>
            <a:pPr marL="4572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dirty="0"/>
          </a:p>
        </p:txBody>
      </p:sp>
      <p:sp>
        <p:nvSpPr>
          <p:cNvPr id="11" name="바닥글 개체 틀 3">
            <a:extLst>
              <a:ext uri="{FF2B5EF4-FFF2-40B4-BE49-F238E27FC236}">
                <a16:creationId xmlns:a16="http://schemas.microsoft.com/office/drawing/2014/main" xmlns="" id="{404EE909-01F6-451E-8417-2BB1682B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xmlns="" id="{786267DD-F6C3-4295-BD86-664DF379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3873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24</a:t>
            </a:fld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08429BA-38A5-4EEB-BA95-3529E055C574}"/>
              </a:ext>
            </a:extLst>
          </p:cNvPr>
          <p:cNvGrpSpPr/>
          <p:nvPr/>
        </p:nvGrpSpPr>
        <p:grpSpPr>
          <a:xfrm>
            <a:off x="5159503" y="1461912"/>
            <a:ext cx="6666667" cy="4114286"/>
            <a:chOff x="5159503" y="1461912"/>
            <a:chExt cx="6666667" cy="411428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66CDE13D-ADD5-4A37-BC14-E04FDD8F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503" y="1461912"/>
              <a:ext cx="6666667" cy="411428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CEB653E0-08A8-4DF4-8A6F-A4AA2C1492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93" t="10619" r="21761" b="11332"/>
            <a:stretch/>
          </p:blipFill>
          <p:spPr>
            <a:xfrm>
              <a:off x="6747162" y="2313710"/>
              <a:ext cx="288426" cy="1586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29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3" y="168295"/>
            <a:ext cx="6365441" cy="611470"/>
          </a:xfrm>
        </p:spPr>
        <p:txBody>
          <a:bodyPr>
            <a:normAutofit/>
          </a:bodyPr>
          <a:lstStyle/>
          <a:p>
            <a:pPr algn="just"/>
            <a:r>
              <a:rPr lang="ko-KR" altLang="en-US" sz="3600" dirty="0"/>
              <a:t>인사이트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25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05201"/>
            <a:ext cx="10371146" cy="497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dirty="0" err="1"/>
              <a:t>TotalPctDiv</a:t>
            </a:r>
            <a:r>
              <a:rPr lang="en-US" altLang="ko-KR" sz="3600" dirty="0"/>
              <a:t>(</a:t>
            </a:r>
            <a:r>
              <a:rPr lang="ko-KR" altLang="en-US" sz="3600" dirty="0"/>
              <a:t>이혼율</a:t>
            </a:r>
            <a:r>
              <a:rPr lang="en-US" altLang="ko-KR" sz="3600" dirty="0"/>
              <a:t>) – </a:t>
            </a:r>
            <a:r>
              <a:rPr lang="ko-KR" altLang="en-US" sz="3600" dirty="0"/>
              <a:t>어떤 경로로 영향</a:t>
            </a:r>
            <a:r>
              <a:rPr lang="en-US" altLang="ko-KR" sz="3600" dirty="0"/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dirty="0" err="1"/>
              <a:t>PctUrban</a:t>
            </a:r>
            <a:r>
              <a:rPr lang="en-US" altLang="ko-KR" sz="3600" dirty="0"/>
              <a:t>(</a:t>
            </a:r>
            <a:r>
              <a:rPr lang="ko-KR" altLang="en-US" sz="3600" dirty="0" err="1"/>
              <a:t>도시화율</a:t>
            </a:r>
            <a:r>
              <a:rPr lang="en-US" altLang="ko-KR" sz="3600" dirty="0"/>
              <a:t>)</a:t>
            </a:r>
            <a:r>
              <a:rPr lang="ko-KR" altLang="en-US" sz="3600" dirty="0"/>
              <a:t> </a:t>
            </a:r>
            <a:r>
              <a:rPr lang="en-US" altLang="ko-KR" sz="3600" dirty="0"/>
              <a:t>– larceny</a:t>
            </a:r>
            <a:r>
              <a:rPr lang="ko-KR" altLang="en-US" sz="3600" dirty="0"/>
              <a:t>만 왜 </a:t>
            </a:r>
            <a:r>
              <a:rPr lang="ko-KR" altLang="en-US" sz="3600" dirty="0" smtClean="0"/>
              <a:t>없나</a:t>
            </a:r>
            <a:endParaRPr lang="en-US" altLang="ko-KR" sz="36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600" dirty="0" smtClean="0"/>
              <a:t>살인 </a:t>
            </a:r>
            <a:r>
              <a:rPr lang="en-US" altLang="ko-KR" sz="3600" dirty="0"/>
              <a:t>- spatial lag(</a:t>
            </a:r>
            <a:r>
              <a:rPr lang="ko-KR" altLang="en-US" sz="3600" dirty="0" err="1"/>
              <a:t>우발성</a:t>
            </a:r>
            <a:r>
              <a:rPr lang="en-US" altLang="ko-KR" sz="3600" dirty="0"/>
              <a:t>/</a:t>
            </a:r>
            <a:r>
              <a:rPr lang="ko-KR" altLang="en-US" sz="3600" dirty="0"/>
              <a:t>개인 원한관계</a:t>
            </a:r>
            <a:r>
              <a:rPr lang="en-US" altLang="ko-KR" sz="3600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600" dirty="0"/>
              <a:t>강간 </a:t>
            </a:r>
            <a:r>
              <a:rPr lang="en-US" altLang="ko-KR" sz="3600" dirty="0"/>
              <a:t>– </a:t>
            </a:r>
            <a:r>
              <a:rPr lang="ko-KR" altLang="en-US" sz="3600" dirty="0"/>
              <a:t>인종 상관</a:t>
            </a:r>
            <a:r>
              <a:rPr lang="en-US" altLang="ko-KR" sz="3600" dirty="0"/>
              <a:t>x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dirty="0"/>
              <a:t>Arsons &amp; Burglary – </a:t>
            </a:r>
            <a:r>
              <a:rPr lang="ko-KR" altLang="en-US" sz="3600" dirty="0"/>
              <a:t>나이 상관성</a:t>
            </a:r>
            <a:endParaRPr lang="en-US" altLang="ko-KR" sz="36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600" dirty="0"/>
              <a:t>전반적으로 주생활에 영향이 큼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428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3" y="168295"/>
            <a:ext cx="6365441" cy="611470"/>
          </a:xfrm>
        </p:spPr>
        <p:txBody>
          <a:bodyPr>
            <a:normAutofit/>
          </a:bodyPr>
          <a:lstStyle/>
          <a:p>
            <a:pPr algn="just"/>
            <a:r>
              <a:rPr lang="ko-KR" altLang="en-US" sz="3600" dirty="0"/>
              <a:t>인사이트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26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187589"/>
            <a:ext cx="1037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600" dirty="0"/>
              <a:t>왜 이혼율 변수가 모든 범죄에 포함됐을까</a:t>
            </a:r>
            <a:r>
              <a:rPr lang="en-US" altLang="ko-KR" sz="3600" dirty="0"/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3A37A76-FBCD-4186-B935-B9226262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9461"/>
            <a:ext cx="6048375" cy="392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C63106-9C6F-4F06-BBFC-6BB1854D119B}"/>
              </a:ext>
            </a:extLst>
          </p:cNvPr>
          <p:cNvSpPr txBox="1"/>
          <p:nvPr/>
        </p:nvSpPr>
        <p:spPr>
          <a:xfrm>
            <a:off x="6539344" y="2932115"/>
            <a:ext cx="4700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부모의 이혼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	-&gt; </a:t>
            </a:r>
            <a:r>
              <a:rPr lang="ko-KR" altLang="en-US" sz="2400" dirty="0"/>
              <a:t>자녀에게 안 좋은 영향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	-&gt; </a:t>
            </a:r>
            <a:r>
              <a:rPr lang="ko-KR" altLang="en-US" sz="2400" dirty="0">
                <a:solidFill>
                  <a:srgbClr val="FF0000"/>
                </a:solidFill>
              </a:rPr>
              <a:t>범죄</a:t>
            </a:r>
            <a:r>
              <a:rPr lang="en-US" altLang="ko-KR" sz="2400" dirty="0">
                <a:solidFill>
                  <a:srgbClr val="FF0000"/>
                </a:solidFill>
              </a:rPr>
              <a:t>??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3" y="168295"/>
            <a:ext cx="6365441" cy="611470"/>
          </a:xfrm>
        </p:spPr>
        <p:txBody>
          <a:bodyPr>
            <a:normAutofit/>
          </a:bodyPr>
          <a:lstStyle/>
          <a:p>
            <a:pPr algn="just"/>
            <a:r>
              <a:rPr lang="ko-KR" altLang="en-US" sz="3600" dirty="0"/>
              <a:t>인사이트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27</a:t>
            </a:fld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78EA912-EEF2-4919-85E8-8513B143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76" y="2241744"/>
            <a:ext cx="3830289" cy="27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D189B5-F87A-473C-82F8-C119C5C18ACA}"/>
              </a:ext>
            </a:extLst>
          </p:cNvPr>
          <p:cNvSpPr txBox="1"/>
          <p:nvPr/>
        </p:nvSpPr>
        <p:spPr>
          <a:xfrm>
            <a:off x="685800" y="1187589"/>
            <a:ext cx="1037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Why not Urbanization for Larceny?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5E24814-7420-4F95-A0D1-4770683F75AC}"/>
              </a:ext>
            </a:extLst>
          </p:cNvPr>
          <p:cNvSpPr/>
          <p:nvPr/>
        </p:nvSpPr>
        <p:spPr>
          <a:xfrm>
            <a:off x="5568950" y="261371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/>
              <a:t>추측 </a:t>
            </a:r>
            <a:r>
              <a:rPr lang="en-US" altLang="ko-KR" sz="2400" dirty="0"/>
              <a:t>: </a:t>
            </a:r>
            <a:r>
              <a:rPr lang="ko-KR" altLang="en-US" sz="2400" dirty="0"/>
              <a:t>잡범이기 때문에 도시화와는 관계없이 어디든 존재한다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9241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3" y="168295"/>
            <a:ext cx="7181638" cy="611470"/>
          </a:xfrm>
        </p:spPr>
        <p:txBody>
          <a:bodyPr>
            <a:normAutofit/>
          </a:bodyPr>
          <a:lstStyle/>
          <a:p>
            <a:pPr algn="just"/>
            <a:r>
              <a:rPr lang="ko-KR" altLang="en-US" sz="3600" dirty="0" err="1"/>
              <a:t>인사이트</a:t>
            </a:r>
            <a:r>
              <a:rPr lang="ko-KR" altLang="en-US" sz="3600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28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207" y="1131100"/>
            <a:ext cx="108383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</a:t>
            </a:r>
            <a:r>
              <a:rPr lang="en-US" altLang="ko-KR" sz="3600" dirty="0" smtClean="0"/>
              <a:t>  </a:t>
            </a:r>
            <a:r>
              <a:rPr lang="en-US" altLang="ko-KR" sz="3600" dirty="0"/>
              <a:t>3. Murder &amp; Spatial lag ?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  - </a:t>
            </a:r>
            <a:r>
              <a:rPr lang="en-US" altLang="ko-KR" sz="2800" dirty="0"/>
              <a:t>Murder(</a:t>
            </a:r>
            <a:r>
              <a:rPr lang="ko-KR" altLang="en-US" sz="2800" dirty="0"/>
              <a:t>살인</a:t>
            </a:r>
            <a:r>
              <a:rPr lang="en-US" altLang="ko-KR" sz="2800" dirty="0"/>
              <a:t>)</a:t>
            </a:r>
            <a:r>
              <a:rPr lang="ko-KR" altLang="en-US" sz="2800" dirty="0"/>
              <a:t>의 경우는 </a:t>
            </a:r>
            <a:r>
              <a:rPr lang="en-US" altLang="ko-KR" sz="2800" dirty="0"/>
              <a:t>Spatial lag term </a:t>
            </a:r>
            <a:r>
              <a:rPr lang="en-US" altLang="ko-KR" sz="2800" dirty="0" err="1"/>
              <a:t>coef</a:t>
            </a:r>
            <a:r>
              <a:rPr lang="en-US" altLang="ko-KR" sz="2800" dirty="0"/>
              <a:t> </a:t>
            </a:r>
            <a:r>
              <a:rPr lang="ko-KR" altLang="en-US" sz="2800" dirty="0"/>
              <a:t>낮음</a:t>
            </a:r>
            <a:endParaRPr lang="en-US" altLang="ko-KR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70" y="2736068"/>
            <a:ext cx="6789268" cy="3471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208" y="3247285"/>
            <a:ext cx="108383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/>
              <a:t>(** </a:t>
            </a:r>
            <a:r>
              <a:rPr lang="ko-KR" altLang="en-US" sz="2400" dirty="0"/>
              <a:t>다른 범죄들은 </a:t>
            </a:r>
            <a:r>
              <a:rPr lang="en-US" altLang="ko-KR" sz="2400" dirty="0" err="1"/>
              <a:t>coef</a:t>
            </a:r>
            <a:r>
              <a:rPr lang="ko-KR" altLang="en-US" sz="2400" dirty="0"/>
              <a:t>가 </a:t>
            </a:r>
            <a:r>
              <a:rPr lang="en-US" altLang="ko-KR" sz="2400" dirty="0"/>
              <a:t>0.35~0.5</a:t>
            </a:r>
            <a:r>
              <a:rPr lang="ko-KR" altLang="en-US" sz="2400" dirty="0"/>
              <a:t>정도를 상회</a:t>
            </a:r>
            <a:r>
              <a:rPr lang="en-US" altLang="ko-KR" sz="2400" dirty="0"/>
              <a:t>)</a:t>
            </a:r>
          </a:p>
          <a:p>
            <a:endParaRPr lang="en-US" altLang="ko-KR" sz="2800" dirty="0"/>
          </a:p>
          <a:p>
            <a:r>
              <a:rPr lang="en-US" altLang="ko-KR" sz="3600" dirty="0" smtClean="0"/>
              <a:t>   -</a:t>
            </a:r>
            <a:r>
              <a:rPr lang="en-US" altLang="ko-KR" sz="3200" dirty="0">
                <a:solidFill>
                  <a:srgbClr val="FF0000"/>
                </a:solidFill>
              </a:rPr>
              <a:t>WHY???</a:t>
            </a:r>
          </a:p>
          <a:p>
            <a:r>
              <a:rPr lang="en-US" altLang="ko-KR" sz="3200" dirty="0" smtClean="0"/>
              <a:t>   →</a:t>
            </a:r>
            <a:r>
              <a:rPr lang="ko-KR" altLang="en-US" sz="3200" dirty="0"/>
              <a:t>추측</a:t>
            </a:r>
            <a:r>
              <a:rPr lang="en-US" altLang="ko-KR" sz="3200" dirty="0"/>
              <a:t>: </a:t>
            </a:r>
            <a:r>
              <a:rPr lang="ko-KR" altLang="en-US" sz="3200" dirty="0"/>
              <a:t>살인은 다른 범죄들과는 달리 </a:t>
            </a:r>
            <a:r>
              <a:rPr lang="ko-KR" altLang="en-US" sz="3200" dirty="0" err="1"/>
              <a:t>우발성이</a:t>
            </a:r>
            <a:r>
              <a:rPr lang="ko-KR" altLang="en-US" sz="3200" dirty="0"/>
              <a:t> 강하고</a:t>
            </a:r>
            <a:r>
              <a:rPr lang="en-US" altLang="ko-KR" sz="3200" dirty="0"/>
              <a:t>, </a:t>
            </a:r>
            <a:r>
              <a:rPr lang="en-US" altLang="ko-KR" sz="3200" dirty="0" smtClean="0"/>
              <a:t>                                                                	</a:t>
            </a:r>
            <a:r>
              <a:rPr lang="ko-KR" altLang="en-US" sz="3200" dirty="0" smtClean="0"/>
              <a:t>개인적인 </a:t>
            </a:r>
            <a:r>
              <a:rPr lang="ko-KR" altLang="en-US" sz="3200" dirty="0"/>
              <a:t>원한에 관계되어있을 가능성이 큼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1751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3" y="168295"/>
            <a:ext cx="6365441" cy="611470"/>
          </a:xfrm>
        </p:spPr>
        <p:txBody>
          <a:bodyPr>
            <a:normAutofit/>
          </a:bodyPr>
          <a:lstStyle/>
          <a:p>
            <a:pPr algn="just"/>
            <a:r>
              <a:rPr lang="ko-KR" altLang="en-US" sz="3600" dirty="0"/>
              <a:t>인사이트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29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187589"/>
            <a:ext cx="1037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en-US" altLang="ko-KR" sz="3600" dirty="0" smtClean="0"/>
              <a:t>. </a:t>
            </a:r>
            <a:r>
              <a:rPr lang="en-US" altLang="ko-KR" sz="3600" dirty="0"/>
              <a:t>Rape</a:t>
            </a:r>
            <a:r>
              <a:rPr lang="ko-KR" altLang="en-US" sz="3600" dirty="0"/>
              <a:t>에만 없는 인종비율</a:t>
            </a:r>
            <a:r>
              <a:rPr lang="en-US" altLang="ko-KR" sz="3600" dirty="0"/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FF4426E-9379-47CB-B9E5-2C73B233D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718"/>
            <a:ext cx="7143750" cy="275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A1CE19-F006-4A15-A949-C3BFB3AD5B11}"/>
              </a:ext>
            </a:extLst>
          </p:cNvPr>
          <p:cNvSpPr txBox="1"/>
          <p:nvPr/>
        </p:nvSpPr>
        <p:spPr>
          <a:xfrm>
            <a:off x="2234472" y="4654193"/>
            <a:ext cx="43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인종별</a:t>
            </a:r>
            <a:r>
              <a:rPr lang="ko-KR" altLang="en-US" dirty="0"/>
              <a:t> </a:t>
            </a:r>
            <a:r>
              <a:rPr lang="en-US" altLang="ko-KR" dirty="0"/>
              <a:t>Rape </a:t>
            </a:r>
            <a:r>
              <a:rPr lang="ko-KR" altLang="en-US" dirty="0"/>
              <a:t>가해자 비율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8FA3BDE-21C1-471A-B8B5-A9BB5C9BE186}"/>
              </a:ext>
            </a:extLst>
          </p:cNvPr>
          <p:cNvSpPr txBox="1"/>
          <p:nvPr/>
        </p:nvSpPr>
        <p:spPr>
          <a:xfrm>
            <a:off x="6441897" y="2219218"/>
            <a:ext cx="4615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/>
              <a:t>미국의 인구 구성비를 생각해봤을 때</a:t>
            </a:r>
            <a:r>
              <a:rPr lang="en-US" altLang="ko-KR" sz="2400" spc="100" dirty="0"/>
              <a:t>, </a:t>
            </a:r>
          </a:p>
          <a:p>
            <a:endParaRPr lang="en-US" altLang="ko-KR" sz="2400" spc="100" dirty="0"/>
          </a:p>
          <a:p>
            <a:r>
              <a:rPr lang="ko-KR" altLang="en-US" sz="2400" spc="100" dirty="0">
                <a:solidFill>
                  <a:srgbClr val="FF0000"/>
                </a:solidFill>
              </a:rPr>
              <a:t>눈에 띄는</a:t>
            </a:r>
            <a:r>
              <a:rPr lang="ko-KR" altLang="en-US" sz="2400" spc="100" dirty="0"/>
              <a:t> 가해자의 인종은 </a:t>
            </a:r>
            <a:r>
              <a:rPr lang="en-US" altLang="ko-KR" sz="2400" spc="100" dirty="0"/>
              <a:t>??</a:t>
            </a:r>
            <a:endParaRPr lang="ko-KR" altLang="en-US" sz="2400" spc="100" dirty="0"/>
          </a:p>
        </p:txBody>
      </p:sp>
    </p:spTree>
    <p:extLst>
      <p:ext uri="{BB962C8B-B14F-4D97-AF65-F5344CB8AC3E}">
        <p14:creationId xmlns:p14="http://schemas.microsoft.com/office/powerpoint/2010/main" val="1471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3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A6525020-2749-4979-AAB1-E82EDC504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조원 역할 소개</a:t>
            </a:r>
          </a:p>
        </p:txBody>
      </p:sp>
    </p:spTree>
    <p:extLst>
      <p:ext uri="{BB962C8B-B14F-4D97-AF65-F5344CB8AC3E}">
        <p14:creationId xmlns:p14="http://schemas.microsoft.com/office/powerpoint/2010/main" val="2430020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3" y="168295"/>
            <a:ext cx="6365441" cy="611470"/>
          </a:xfrm>
        </p:spPr>
        <p:txBody>
          <a:bodyPr>
            <a:normAutofit/>
          </a:bodyPr>
          <a:lstStyle/>
          <a:p>
            <a:pPr algn="just"/>
            <a:r>
              <a:rPr lang="ko-KR" altLang="en-US" sz="3600" dirty="0" err="1" smtClean="0"/>
              <a:t>인사이트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30</a:t>
            </a:fld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B4F16097-2EBE-46FE-AC29-E8926DA1F1E6}"/>
              </a:ext>
            </a:extLst>
          </p:cNvPr>
          <p:cNvGrpSpPr/>
          <p:nvPr/>
        </p:nvGrpSpPr>
        <p:grpSpPr>
          <a:xfrm>
            <a:off x="2872715" y="318507"/>
            <a:ext cx="6499000" cy="2182680"/>
            <a:chOff x="2606385" y="1099742"/>
            <a:chExt cx="6031589" cy="214395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F587DD-6D69-4B9C-8EA4-AF43AB621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6385" y="1099743"/>
              <a:ext cx="3290378" cy="214395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00BEADF1-BEE7-4F6B-94B1-62F9EADE7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2168" y="1099742"/>
              <a:ext cx="3135806" cy="214395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CD6F465-708E-4594-9CBA-A04E4B9B5B31}"/>
                </a:ext>
              </a:extLst>
            </p:cNvPr>
            <p:cNvSpPr txBox="1"/>
            <p:nvPr/>
          </p:nvSpPr>
          <p:spPr>
            <a:xfrm>
              <a:off x="3986075" y="1386891"/>
              <a:ext cx="46518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600" dirty="0">
                  <a:solidFill>
                    <a:srgbClr val="FF0000"/>
                  </a:solidFill>
                </a:rPr>
                <a:t>방 화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E7BA2AA-53F2-4B59-BC26-5455824828F7}"/>
              </a:ext>
            </a:extLst>
          </p:cNvPr>
          <p:cNvSpPr txBox="1"/>
          <p:nvPr/>
        </p:nvSpPr>
        <p:spPr>
          <a:xfrm>
            <a:off x="173903" y="3245351"/>
            <a:ext cx="649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연령과의 상관관계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낮은 연령의 비율이 높다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2425A8A-1659-4865-AD44-04F9368F4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1" y="4252102"/>
            <a:ext cx="5012393" cy="15623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67716C8-327E-4DC5-A965-A43306ACA58F}"/>
              </a:ext>
            </a:extLst>
          </p:cNvPr>
          <p:cNvSpPr txBox="1"/>
          <p:nvPr/>
        </p:nvSpPr>
        <p:spPr>
          <a:xfrm>
            <a:off x="6418077" y="3257556"/>
            <a:ext cx="649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소득과는 양의 상관관계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보험금을 노린 방화도 많다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EA97B6B-6EF6-4E4D-B7DA-B8D882036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344" y="4144504"/>
            <a:ext cx="5012393" cy="2177034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 txBox="1">
            <a:spLocks/>
          </p:cNvSpPr>
          <p:nvPr/>
        </p:nvSpPr>
        <p:spPr>
          <a:xfrm>
            <a:off x="173903" y="1000210"/>
            <a:ext cx="2340698" cy="6114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 smtClean="0"/>
              <a:t>5.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01079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31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A6525020-2749-4979-AAB1-E82EDC504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/>
              <a:t>1. </a:t>
            </a:r>
            <a:r>
              <a:rPr lang="ko-KR" altLang="en-US" sz="3600"/>
              <a:t>조원 </a:t>
            </a:r>
            <a:r>
              <a:rPr lang="ko-KR" altLang="en-US" sz="3600" dirty="0"/>
              <a:t>소개 </a:t>
            </a:r>
            <a:r>
              <a:rPr lang="en-US" altLang="ko-KR" sz="3600" dirty="0"/>
              <a:t>&amp; </a:t>
            </a:r>
            <a:r>
              <a:rPr lang="ko-KR" altLang="en-US" sz="3600" dirty="0"/>
              <a:t>역할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4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67345"/>
            <a:ext cx="103711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이재현</a:t>
            </a:r>
            <a:r>
              <a:rPr lang="en-US" altLang="ko-KR" sz="1600" dirty="0"/>
              <a:t>(</a:t>
            </a:r>
            <a:r>
              <a:rPr lang="en-US" altLang="ko-KR" sz="1600" b="1" dirty="0"/>
              <a:t>KINGGOD</a:t>
            </a:r>
            <a:r>
              <a:rPr lang="en-US" altLang="ko-KR" sz="16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/>
              <a:t>Spatial Regression</a:t>
            </a:r>
          </a:p>
          <a:p>
            <a:pPr marL="342900" indent="-342900">
              <a:buFontTx/>
              <a:buChar char="-"/>
            </a:pPr>
            <a:r>
              <a:rPr lang="ko-KR" altLang="en-US" sz="1600" dirty="0"/>
              <a:t>인터랙티브 시각화</a:t>
            </a:r>
            <a:endParaRPr lang="en-US" altLang="ko-KR" sz="1400" dirty="0"/>
          </a:p>
          <a:p>
            <a:endParaRPr lang="en-US" altLang="ko-KR" sz="1600" dirty="0"/>
          </a:p>
          <a:p>
            <a:r>
              <a:rPr lang="en-US" altLang="ko-KR" sz="1600" dirty="0"/>
              <a:t>2) </a:t>
            </a:r>
            <a:r>
              <a:rPr lang="ko-KR" altLang="en-US" sz="1600" dirty="0"/>
              <a:t>오태환</a:t>
            </a:r>
            <a:r>
              <a:rPr lang="en-US" altLang="ko-KR" sz="1600" dirty="0"/>
              <a:t>(</a:t>
            </a:r>
            <a:r>
              <a:rPr lang="en-US" altLang="ko-KR" sz="1600" b="1" dirty="0"/>
              <a:t>Idea Banker</a:t>
            </a:r>
            <a:r>
              <a:rPr lang="en-US" altLang="ko-KR" sz="1600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600" dirty="0"/>
              <a:t>변수 설명 </a:t>
            </a:r>
            <a:r>
              <a:rPr lang="en-US" altLang="ko-KR" sz="1600" dirty="0"/>
              <a:t>&amp; </a:t>
            </a:r>
            <a:r>
              <a:rPr lang="ko-KR" altLang="en-US" sz="1600" dirty="0"/>
              <a:t>분류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파생변수 생성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en-US" altLang="ko-KR" sz="1600" dirty="0"/>
              <a:t>Bayesian regression computing</a:t>
            </a:r>
          </a:p>
          <a:p>
            <a:r>
              <a:rPr lang="en-US" altLang="ko-KR" sz="1600" dirty="0"/>
              <a:t>3) </a:t>
            </a:r>
            <a:r>
              <a:rPr lang="ko-KR" altLang="en-US" sz="1600" dirty="0"/>
              <a:t>조인식</a:t>
            </a:r>
            <a:r>
              <a:rPr lang="en-US" altLang="ko-KR" sz="1600" dirty="0"/>
              <a:t>(</a:t>
            </a:r>
            <a:r>
              <a:rPr lang="en-US" altLang="ko-KR" sz="1600" b="1" dirty="0"/>
              <a:t>Bayesian Specialist</a:t>
            </a:r>
            <a:r>
              <a:rPr lang="en-US" altLang="ko-KR" sz="1600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600" dirty="0"/>
              <a:t>파생변수 생성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en-US" altLang="ko-KR" sz="1600" dirty="0"/>
              <a:t>Bayesian Linear Regression</a:t>
            </a:r>
          </a:p>
          <a:p>
            <a:r>
              <a:rPr lang="en-US" altLang="ko-KR" sz="1600" dirty="0"/>
              <a:t>4) </a:t>
            </a:r>
            <a:r>
              <a:rPr lang="ko-KR" altLang="en-US" sz="1600" dirty="0"/>
              <a:t>박태석</a:t>
            </a:r>
            <a:r>
              <a:rPr lang="en-US" altLang="ko-KR" sz="1600" dirty="0"/>
              <a:t>(</a:t>
            </a:r>
            <a:r>
              <a:rPr lang="en-US" altLang="ko-KR" sz="1600" b="1" dirty="0"/>
              <a:t>Generalist</a:t>
            </a:r>
            <a:r>
              <a:rPr lang="en-US" altLang="ko-KR" sz="1600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600" dirty="0"/>
              <a:t>파생변수 생성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en-US" altLang="ko-KR" sz="1600" dirty="0"/>
              <a:t>Bayesian Linear Regression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/>
              <a:t>Bayesian regression computing</a:t>
            </a:r>
          </a:p>
          <a:p>
            <a:pPr marL="342900" indent="-34290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5) </a:t>
            </a:r>
            <a:r>
              <a:rPr lang="ko-KR" altLang="en-US" sz="1600" dirty="0"/>
              <a:t>조경민</a:t>
            </a:r>
            <a:r>
              <a:rPr lang="en-US" altLang="ko-KR" sz="1600" dirty="0"/>
              <a:t>(</a:t>
            </a:r>
            <a:r>
              <a:rPr lang="en-US" altLang="ko-KR" sz="1600" b="1" dirty="0"/>
              <a:t>Scaler</a:t>
            </a:r>
            <a:r>
              <a:rPr lang="en-US" altLang="ko-KR" sz="1600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600" dirty="0"/>
              <a:t>파생변수 생성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en-US" altLang="ko-KR" sz="1600" dirty="0"/>
              <a:t>Bayesian Linear Regression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/>
              <a:t>Classical regression computing</a:t>
            </a:r>
          </a:p>
          <a:p>
            <a:pPr marL="342900" indent="-342900"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0293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5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A6525020-2749-4979-AAB1-E82EDC504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EDA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9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2.1 </a:t>
            </a:r>
            <a:r>
              <a:rPr lang="ko-KR" altLang="en-US" sz="3600" dirty="0"/>
              <a:t>변수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6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322081-CAFF-4D69-853C-23415A458025}"/>
              </a:ext>
            </a:extLst>
          </p:cNvPr>
          <p:cNvSpPr txBox="1"/>
          <p:nvPr/>
        </p:nvSpPr>
        <p:spPr>
          <a:xfrm>
            <a:off x="284084" y="1162975"/>
            <a:ext cx="3426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종속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5D8CA5-4E38-49B4-AD05-BDFFFD3CCFCE}"/>
              </a:ext>
            </a:extLst>
          </p:cNvPr>
          <p:cNvSpPr txBox="1"/>
          <p:nvPr/>
        </p:nvSpPr>
        <p:spPr>
          <a:xfrm>
            <a:off x="1106694" y="2469515"/>
            <a:ext cx="71731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인구 </a:t>
            </a:r>
            <a:r>
              <a:rPr lang="en-US" altLang="ko-KR" sz="2800" dirty="0"/>
              <a:t>100K </a:t>
            </a:r>
            <a:r>
              <a:rPr lang="ko-KR" altLang="en-US" sz="2800" dirty="0"/>
              <a:t>당 범죄 발생률</a:t>
            </a:r>
            <a:endParaRPr lang="en-US" altLang="ko-KR" sz="2800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살인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강간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강도 </a:t>
            </a:r>
            <a:r>
              <a:rPr lang="en-US" altLang="ko-KR" sz="2400" dirty="0"/>
              <a:t>(robbery &amp; burglary)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폭행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방화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차량 탈취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절도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36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2.1 </a:t>
            </a:r>
            <a:r>
              <a:rPr lang="ko-KR" altLang="en-US" sz="3600" dirty="0"/>
              <a:t>변수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ESC, Yonsei University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7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003" y="1001013"/>
            <a:ext cx="1050894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독립변수</a:t>
            </a:r>
            <a:endParaRPr lang="en-US" altLang="ko-KR" sz="5400" dirty="0"/>
          </a:p>
          <a:p>
            <a:endParaRPr lang="en-US" altLang="ko-KR" sz="3200" dirty="0"/>
          </a:p>
          <a:p>
            <a:pPr marL="342900" indent="-342900">
              <a:buAutoNum type="arabicParenR"/>
            </a:pPr>
            <a:r>
              <a:rPr lang="ko-KR" altLang="en-US" sz="3200" dirty="0"/>
              <a:t>인구 관련 변수</a:t>
            </a:r>
            <a:endParaRPr lang="en-US" altLang="ko-KR" sz="3200" dirty="0"/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가구당 평균 구성 인원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인구밀도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5B7934-F837-4B21-ACC5-40F50C62A2D8}"/>
              </a:ext>
            </a:extLst>
          </p:cNvPr>
          <p:cNvSpPr txBox="1"/>
          <p:nvPr/>
        </p:nvSpPr>
        <p:spPr>
          <a:xfrm>
            <a:off x="3857155" y="2297687"/>
            <a:ext cx="46054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2) </a:t>
            </a:r>
            <a:r>
              <a:rPr lang="ko-KR" altLang="en-US" sz="3200" dirty="0"/>
              <a:t>개인 신상 관련 변수</a:t>
            </a:r>
            <a:endParaRPr lang="en-US" altLang="ko-KR" sz="32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인종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나이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교육 수준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이혼 여부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양육 환경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이민 여부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생활 환경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26AB6E3-8B2F-4AE9-9A2B-240CBD2DE151}"/>
              </a:ext>
            </a:extLst>
          </p:cNvPr>
          <p:cNvSpPr txBox="1"/>
          <p:nvPr/>
        </p:nvSpPr>
        <p:spPr>
          <a:xfrm>
            <a:off x="8514697" y="2297687"/>
            <a:ext cx="35310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3) </a:t>
            </a:r>
            <a:r>
              <a:rPr lang="ko-KR" altLang="en-US" sz="3200" dirty="0"/>
              <a:t>경제 관련 변수</a:t>
            </a:r>
            <a:endParaRPr lang="en-US" altLang="ko-KR" sz="3200" dirty="0"/>
          </a:p>
          <a:p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직업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소득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부동산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65C433-7415-4E73-9954-4BAA5AB665C7}"/>
              </a:ext>
            </a:extLst>
          </p:cNvPr>
          <p:cNvSpPr txBox="1"/>
          <p:nvPr/>
        </p:nvSpPr>
        <p:spPr>
          <a:xfrm>
            <a:off x="8674495" y="4511748"/>
            <a:ext cx="2542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F0000"/>
                </a:solidFill>
              </a:rPr>
              <a:t>+@?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2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4297119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2.2 </a:t>
            </a:r>
            <a:r>
              <a:rPr lang="ko-KR" altLang="en-US" sz="3600" dirty="0"/>
              <a:t>결측치 비율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8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67345"/>
            <a:ext cx="4604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특정 변수들만 제외하고 굉장히 클린한 데이터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F328986-18F7-451B-B5A6-A23F72D9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50" y="1715930"/>
            <a:ext cx="850552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DAEF9-A3EB-41D3-B310-1A09ED48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" y="168295"/>
            <a:ext cx="6652063" cy="61147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600" dirty="0"/>
              <a:t>2.3 </a:t>
            </a:r>
            <a:r>
              <a:rPr lang="ko-KR" altLang="en-US" sz="3600" dirty="0"/>
              <a:t>변수 변환 과정 </a:t>
            </a:r>
            <a:r>
              <a:rPr lang="en-US" altLang="ko-KR" sz="3600" dirty="0"/>
              <a:t>(Correlation)</a:t>
            </a:r>
            <a:endParaRPr lang="ko-KR" altLang="en-US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AA64A-E568-4882-B642-DE36656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1056946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ESC, Yonsei University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BC53EB-9837-4CEC-832C-7BDE319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46" y="6356350"/>
            <a:ext cx="1135054" cy="50165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fld id="{D310A267-C392-4855-A3C8-E8EE46624A60}" type="slidenum">
              <a:rPr lang="ko-KR" altLang="en-US" smtClean="0">
                <a:solidFill>
                  <a:schemeClr val="bg1"/>
                </a:solidFill>
              </a:rPr>
              <a:t>9</a:t>
            </a:fld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21F7775-BAF0-4ADA-97DA-83EA4CFD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93" y="1780309"/>
            <a:ext cx="4583041" cy="3943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17B181-E876-469F-AD76-35DA2683F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637" y="1780309"/>
            <a:ext cx="4823152" cy="4025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00A4315-095D-4AB7-BCC4-D31432308951}"/>
              </a:ext>
            </a:extLst>
          </p:cNvPr>
          <p:cNvSpPr txBox="1"/>
          <p:nvPr/>
        </p:nvSpPr>
        <p:spPr>
          <a:xfrm>
            <a:off x="595744" y="998932"/>
            <a:ext cx="90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Caret </a:t>
            </a:r>
            <a:r>
              <a:rPr lang="ko-KR" altLang="en-US" sz="2400" dirty="0"/>
              <a:t>패키지로 카테고리 별 </a:t>
            </a:r>
            <a:r>
              <a:rPr lang="en-US" altLang="ko-KR" sz="2400" dirty="0"/>
              <a:t>correlation</a:t>
            </a:r>
            <a:r>
              <a:rPr lang="ko-KR" altLang="en-US" sz="2400" dirty="0"/>
              <a:t>이 심한 변수들 제거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DD6AB43-F381-4AE3-9323-6B5F0E24B61C}"/>
              </a:ext>
            </a:extLst>
          </p:cNvPr>
          <p:cNvSpPr txBox="1"/>
          <p:nvPr/>
        </p:nvSpPr>
        <p:spPr>
          <a:xfrm>
            <a:off x="1669473" y="5723947"/>
            <a:ext cx="409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&lt;Category : Immigrants&gt;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C1525E-7242-489E-8EBD-5F528EAF9178}"/>
              </a:ext>
            </a:extLst>
          </p:cNvPr>
          <p:cNvSpPr txBox="1"/>
          <p:nvPr/>
        </p:nvSpPr>
        <p:spPr>
          <a:xfrm>
            <a:off x="8035635" y="5723946"/>
            <a:ext cx="409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&lt;Category : House&gt;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068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1087</Words>
  <Application>Microsoft Office PowerPoint</Application>
  <PresentationFormat>와이드스크린</PresentationFormat>
  <Paragraphs>376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순서</vt:lpstr>
      <vt:lpstr>1. 조원 역할 소개</vt:lpstr>
      <vt:lpstr>1. 조원 소개 &amp; 역할</vt:lpstr>
      <vt:lpstr>2. EDA</vt:lpstr>
      <vt:lpstr>2.1 변수 설명</vt:lpstr>
      <vt:lpstr>2.1 변수 설명</vt:lpstr>
      <vt:lpstr>2.2 결측치 비율</vt:lpstr>
      <vt:lpstr>2.3 변수 변환 과정 (Correlation)</vt:lpstr>
      <vt:lpstr>2.3 변수 변환 과정 (파생변수)</vt:lpstr>
      <vt:lpstr>2.4 범죄 지도 시각화</vt:lpstr>
      <vt:lpstr>2.4 범죄 지도 시각화</vt:lpstr>
      <vt:lpstr>Note : Spatial Autocorrelation</vt:lpstr>
      <vt:lpstr>PowerPoint 프레젠테이션</vt:lpstr>
      <vt:lpstr>2.5 Moran's test for spatial autocorrelation</vt:lpstr>
      <vt:lpstr>3. Modeling</vt:lpstr>
      <vt:lpstr>3.0 모델 개요</vt:lpstr>
      <vt:lpstr>3.1 Bayesian Variable Selection</vt:lpstr>
      <vt:lpstr>3.1 Bayesian Variable Selection</vt:lpstr>
      <vt:lpstr>3.1 Bayesian Variable Selection</vt:lpstr>
      <vt:lpstr>3.1 Bayesian Variable Selection</vt:lpstr>
      <vt:lpstr>3.1 Bayesian Variable Selection</vt:lpstr>
      <vt:lpstr>3.2 Spatial autoregressive model</vt:lpstr>
      <vt:lpstr>3.3 Model Selection (based AIC)</vt:lpstr>
      <vt:lpstr>인사이트</vt:lpstr>
      <vt:lpstr>인사이트</vt:lpstr>
      <vt:lpstr>인사이트</vt:lpstr>
      <vt:lpstr>인사이트 </vt:lpstr>
      <vt:lpstr>인사이트</vt:lpstr>
      <vt:lpstr>인사이트</vt:lpstr>
      <vt:lpstr>4.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이재현</dc:creator>
  <cp:lastModifiedBy>Cho Kyoungmin</cp:lastModifiedBy>
  <cp:revision>28</cp:revision>
  <dcterms:created xsi:type="dcterms:W3CDTF">2019-11-26T05:53:16Z</dcterms:created>
  <dcterms:modified xsi:type="dcterms:W3CDTF">2019-11-26T09:48:11Z</dcterms:modified>
</cp:coreProperties>
</file>