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6"/>
  </p:notesMasterIdLst>
  <p:handoutMasterIdLst>
    <p:handoutMasterId r:id="rId37"/>
  </p:handoutMasterIdLst>
  <p:sldIdLst>
    <p:sldId id="365" r:id="rId4"/>
    <p:sldId id="321" r:id="rId5"/>
    <p:sldId id="384" r:id="rId6"/>
    <p:sldId id="347" r:id="rId7"/>
    <p:sldId id="353" r:id="rId8"/>
    <p:sldId id="354" r:id="rId9"/>
    <p:sldId id="355" r:id="rId10"/>
    <p:sldId id="356" r:id="rId11"/>
    <p:sldId id="383" r:id="rId12"/>
    <p:sldId id="379" r:id="rId13"/>
    <p:sldId id="380" r:id="rId14"/>
    <p:sldId id="381" r:id="rId15"/>
    <p:sldId id="371" r:id="rId16"/>
    <p:sldId id="382" r:id="rId17"/>
    <p:sldId id="357" r:id="rId18"/>
    <p:sldId id="360" r:id="rId19"/>
    <p:sldId id="366" r:id="rId20"/>
    <p:sldId id="358" r:id="rId21"/>
    <p:sldId id="359" r:id="rId22"/>
    <p:sldId id="367" r:id="rId23"/>
    <p:sldId id="361" r:id="rId24"/>
    <p:sldId id="362" r:id="rId25"/>
    <p:sldId id="373" r:id="rId26"/>
    <p:sldId id="368" r:id="rId27"/>
    <p:sldId id="378" r:id="rId28"/>
    <p:sldId id="369" r:id="rId29"/>
    <p:sldId id="375" r:id="rId30"/>
    <p:sldId id="370" r:id="rId31"/>
    <p:sldId id="376" r:id="rId32"/>
    <p:sldId id="386" r:id="rId33"/>
    <p:sldId id="363" r:id="rId34"/>
    <p:sldId id="364" r:id="rId35"/>
  </p:sldIdLst>
  <p:sldSz cx="13817600" cy="7772400"/>
  <p:notesSz cx="7102475" cy="10231438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ndy Schrunk" initials="WS" lastIdx="1" clrIdx="0"/>
  <p:cmAuthor id="1" name="sivewk" initials="s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A7"/>
    <a:srgbClr val="614D9A"/>
    <a:srgbClr val="80B1AF"/>
    <a:srgbClr val="C55A11"/>
    <a:srgbClr val="F8CBAD"/>
    <a:srgbClr val="F4B183"/>
    <a:srgbClr val="843C0C"/>
    <a:srgbClr val="8D161A"/>
    <a:srgbClr val="8602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2" autoAdjust="0"/>
  </p:normalViewPr>
  <p:slideViewPr>
    <p:cSldViewPr snapToGrid="0">
      <p:cViewPr varScale="1">
        <p:scale>
          <a:sx n="57" d="100"/>
          <a:sy n="57" d="100"/>
        </p:scale>
        <p:origin x="108" y="111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06"/>
    </p:cViewPr>
  </p:sorterViewPr>
  <p:notesViewPr>
    <p:cSldViewPr snapToGrid="0">
      <p:cViewPr varScale="1">
        <p:scale>
          <a:sx n="81" d="100"/>
          <a:sy n="81" d="100"/>
        </p:scale>
        <p:origin x="-3156" y="-78"/>
      </p:cViewPr>
      <p:guideLst>
        <p:guide orient="horz" pos="3223"/>
        <p:guide pos="2237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4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r">
              <a:defRPr sz="1300"/>
            </a:lvl1pPr>
          </a:lstStyle>
          <a:p>
            <a:fld id="{97B96EFA-FC4C-40AE-AAFA-AB74783B4EF1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4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r">
              <a:defRPr sz="1300"/>
            </a:lvl1pPr>
          </a:lstStyle>
          <a:p>
            <a:fld id="{63427A9B-56E7-4673-9F2A-3247EE6244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4" y="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/>
          <a:lstStyle>
            <a:lvl1pPr algn="r">
              <a:defRPr sz="1300"/>
            </a:lvl1pPr>
          </a:lstStyle>
          <a:p>
            <a:fld id="{897AE47E-59DF-476D-99E4-98CF6E5C8668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7" rIns="99075" bIns="4953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75" tIns="49537" rIns="99075" bIns="4953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4" y="9718092"/>
            <a:ext cx="3077739" cy="511572"/>
          </a:xfrm>
          <a:prstGeom prst="rect">
            <a:avLst/>
          </a:prstGeom>
        </p:spPr>
        <p:txBody>
          <a:bodyPr vert="horz" lIns="99075" tIns="49537" rIns="99075" bIns="49537" rtlCol="0" anchor="b"/>
          <a:lstStyle>
            <a:lvl1pPr algn="r">
              <a:defRPr sz="1300"/>
            </a:lvl1pPr>
          </a:lstStyle>
          <a:p>
            <a:fld id="{901B86CD-7C20-4527-9F9F-AB08BD266A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S_Cover two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49838" y="2496320"/>
            <a:ext cx="7662487" cy="958080"/>
          </a:xfrm>
          <a:prstGeom prst="rect">
            <a:avLst/>
          </a:prstGeom>
        </p:spPr>
        <p:txBody>
          <a:bodyPr wrap="square" t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3200" b="1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[Title 1]</a:t>
            </a:r>
          </a:p>
          <a:p>
            <a:r>
              <a:rPr lang="en-US" dirty="0"/>
              <a:t>[Title 2]</a:t>
            </a:r>
          </a:p>
        </p:txBody>
      </p:sp>
      <p:sp>
        <p:nvSpPr>
          <p:cNvPr id="15" name="Subheader"/>
          <p:cNvSpPr>
            <a:spLocks noGrp="1"/>
          </p:cNvSpPr>
          <p:nvPr>
            <p:ph type="body" sz="quarter" idx="10" hasCustomPrompt="1"/>
          </p:nvPr>
        </p:nvSpPr>
        <p:spPr>
          <a:xfrm>
            <a:off x="749838" y="3554958"/>
            <a:ext cx="7662487" cy="246221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>
              <a:buNone/>
              <a:defRPr sz="1600" b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Disclaimer"/>
          <p:cNvSpPr>
            <a:spLocks noGrp="1"/>
          </p:cNvSpPr>
          <p:nvPr>
            <p:ph type="body" sz="quarter" idx="15" hasCustomPrompt="1"/>
          </p:nvPr>
        </p:nvSpPr>
        <p:spPr>
          <a:xfrm>
            <a:off x="774469" y="6943861"/>
            <a:ext cx="9672320" cy="307777"/>
          </a:xfrm>
        </p:spPr>
        <p:txBody>
          <a:bodyPr wrap="square" tIns="137160" bIns="45720" anchor="b" anchorCtr="0">
            <a:spAutoFit/>
          </a:bodyPr>
          <a:lstStyle>
            <a:lvl1pPr marL="0" marR="0" indent="0" algn="l" defTabSz="1018705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lang="en-US" sz="800" b="0" i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Footnote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49839" y="2123457"/>
            <a:ext cx="1436291" cy="292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007DB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YONSEI ESC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 ONLY – NOT FOR USE AND/OR DISTRIBUTION TO THE GENERAL PUBLIC</a:t>
            </a:r>
          </a:p>
        </p:txBody>
      </p:sp>
      <p:sp>
        <p:nvSpPr>
          <p:cNvPr id="13" name="Subheader">
            <a:extLst>
              <a:ext uri="{FF2B5EF4-FFF2-40B4-BE49-F238E27FC236}">
                <a16:creationId xmlns:a16="http://schemas.microsoft.com/office/drawing/2014/main" id="{622328BF-45A5-43EE-8AF3-7A66BF2694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838" y="3914074"/>
            <a:ext cx="7662487" cy="246221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D83D69-BFC7-4B59-8BEC-922C32170653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1B4454-662D-47A0-A755-36274EA427DA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5188F-1A38-4566-8581-F749F1019142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70D5C0-33A4-45DC-82C7-4344C65900E9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EC858F-6AB9-4063-98C0-5F33F4815C2A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21" name="Picture 2" descr="No photo description available.">
            <a:extLst>
              <a:ext uri="{FF2B5EF4-FFF2-40B4-BE49-F238E27FC236}">
                <a16:creationId xmlns:a16="http://schemas.microsoft.com/office/drawing/2014/main" id="{4A5B453B-8640-4AFD-81F7-35E5AE2253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94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Per P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1009"/>
            <a:ext cx="12247418" cy="2091919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5092" y="3999421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2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2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12247418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85092" y="4576560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5092" y="2031005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Per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1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1" y="2034530"/>
            <a:ext cx="5991814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9454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3" name="TableHead2"/>
          <p:cNvSpPr>
            <a:spLocks noGrp="1"/>
          </p:cNvSpPr>
          <p:nvPr>
            <p:ph type="body" sz="quarter" idx="18" hasCustomPrompt="1"/>
          </p:nvPr>
        </p:nvSpPr>
        <p:spPr>
          <a:xfrm>
            <a:off x="7037995" y="1772918"/>
            <a:ext cx="5995653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37995" y="2034530"/>
            <a:ext cx="5995653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37995" y="6547567"/>
            <a:ext cx="5995653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041835" y="2034528"/>
            <a:ext cx="599067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5093" y="2034528"/>
            <a:ext cx="599067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8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Top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1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1" y="2034528"/>
            <a:ext cx="5991814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9454" y="399942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37993" y="1772918"/>
            <a:ext cx="599451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37993" y="2034528"/>
            <a:ext cx="5994517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037993" y="399942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7796" y="4314951"/>
            <a:ext cx="12242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7796" y="4576561"/>
            <a:ext cx="122420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89457" y="4576560"/>
            <a:ext cx="12243057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9455" y="2034527"/>
            <a:ext cx="598745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039648" y="2034527"/>
            <a:ext cx="598745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3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 Top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785091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37995" y="1772918"/>
            <a:ext cx="5994516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37995" y="2034527"/>
            <a:ext cx="5994516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037995" y="3999816"/>
            <a:ext cx="5994516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4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4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9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4955499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0" name="TableHead5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8" name="Content5"/>
          <p:cNvSpPr>
            <a:spLocks noGrp="1"/>
          </p:cNvSpPr>
          <p:nvPr>
            <p:ph sz="quarter" idx="23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5499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85094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85092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5058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Per Page Horizi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69396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1007"/>
            <a:ext cx="12247418" cy="124457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2" y="3152471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2" name="TableHead2"/>
          <p:cNvSpPr>
            <a:spLocks noGrp="1"/>
          </p:cNvSpPr>
          <p:nvPr>
            <p:ph type="body" sz="quarter" idx="20" hasCustomPrompt="1"/>
          </p:nvPr>
        </p:nvSpPr>
        <p:spPr>
          <a:xfrm>
            <a:off x="785092" y="346760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21" name="Content2"/>
          <p:cNvSpPr>
            <a:spLocks noGrp="1"/>
          </p:cNvSpPr>
          <p:nvPr>
            <p:ph sz="quarter" idx="19"/>
          </p:nvPr>
        </p:nvSpPr>
        <p:spPr>
          <a:xfrm>
            <a:off x="785092" y="3729216"/>
            <a:ext cx="12247418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5092" y="4847160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5162296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2" y="5423908"/>
            <a:ext cx="12247418" cy="1262667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85092" y="6563465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85092" y="5423906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5092" y="3729216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85092" y="2031005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059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Per P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8"/>
            <a:ext cx="3906611" cy="463614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20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Top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9457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12247418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5092" y="6547567"/>
            <a:ext cx="12247418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785092" y="4576560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1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 Top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9457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9454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5"/>
          <p:cNvSpPr>
            <a:spLocks noGrp="1"/>
          </p:cNvSpPr>
          <p:nvPr>
            <p:ph type="body" sz="quarter" idx="21" hasCustomPrompt="1"/>
          </p:nvPr>
        </p:nvSpPr>
        <p:spPr>
          <a:xfrm>
            <a:off x="7040697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5"/>
          <p:cNvSpPr>
            <a:spLocks noGrp="1"/>
          </p:cNvSpPr>
          <p:nvPr>
            <p:ph sz="quarter" idx="19"/>
          </p:nvPr>
        </p:nvSpPr>
        <p:spPr>
          <a:xfrm>
            <a:off x="7040697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7040695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85092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069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8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 1-2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89" y="1772918"/>
            <a:ext cx="3908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89" y="2034527"/>
            <a:ext cx="39080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3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4" y="1772918"/>
            <a:ext cx="8077015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4" y="2034527"/>
            <a:ext cx="8077015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4955494" y="3999816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89" y="4314951"/>
            <a:ext cx="39080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89" y="4576561"/>
            <a:ext cx="39080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3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4" y="4314951"/>
            <a:ext cx="8077015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4955494" y="4576561"/>
            <a:ext cx="8077015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955494" y="6547567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955494" y="4576560"/>
            <a:ext cx="80770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955494" y="2034527"/>
            <a:ext cx="807701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8" y="2034527"/>
            <a:ext cx="390364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8" y="4576560"/>
            <a:ext cx="390364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3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 2-1 Rat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1" y="1772918"/>
            <a:ext cx="807989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1" y="2034528"/>
            <a:ext cx="8079897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5091" y="3999421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9125900" y="2034528"/>
            <a:ext cx="3906611" cy="208800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3999421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1" y="4314951"/>
            <a:ext cx="8079897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1" y="4576561"/>
            <a:ext cx="8079897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5091" y="6547567"/>
            <a:ext cx="8077015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7" y="2034527"/>
            <a:ext cx="807553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7" y="4576560"/>
            <a:ext cx="807553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Type:SectionHeader"/>
          <p:cNvSpPr>
            <a:spLocks noGrp="1"/>
          </p:cNvSpPr>
          <p:nvPr>
            <p:ph type="title" hasCustomPrompt="1"/>
          </p:nvPr>
        </p:nvSpPr>
        <p:spPr>
          <a:xfrm>
            <a:off x="786183" y="2876586"/>
            <a:ext cx="12245237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456932" indent="-456932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I.  	Section Title</a:t>
            </a:r>
          </a:p>
        </p:txBody>
      </p:sp>
      <p:sp>
        <p:nvSpPr>
          <p:cNvPr id="3" name="Sub-Title"/>
          <p:cNvSpPr>
            <a:spLocks noGrp="1"/>
          </p:cNvSpPr>
          <p:nvPr>
            <p:ph type="body" idx="1"/>
          </p:nvPr>
        </p:nvSpPr>
        <p:spPr>
          <a:xfrm>
            <a:off x="786183" y="4184981"/>
            <a:ext cx="12245237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6183" y="1588783"/>
            <a:ext cx="122452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Bottom Line"/>
          <p:cNvSpPr>
            <a:spLocks noChangeShapeType="1"/>
          </p:cNvSpPr>
          <p:nvPr userDrawn="1"/>
        </p:nvSpPr>
        <p:spPr bwMode="auto">
          <a:xfrm>
            <a:off x="786183" y="7251192"/>
            <a:ext cx="12245237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715504-565C-4892-AC00-74DFD3AB331D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D8FE3C-A4E9-4057-A8ED-23FB8CFB9477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679C61-53E2-42C1-90E5-895CC02ED9A9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21E95-9285-4D90-9FEA-761CE6CE573B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5D994C-5EF6-46C9-A126-6D5B7F995802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9" name="Picture 2" descr="No photo description available.">
            <a:extLst>
              <a:ext uri="{FF2B5EF4-FFF2-40B4-BE49-F238E27FC236}">
                <a16:creationId xmlns:a16="http://schemas.microsoft.com/office/drawing/2014/main" id="{C5B10217-B383-4504-8A88-1EF1F178B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48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 P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789457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7040697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7040697" y="2034527"/>
            <a:ext cx="5991814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040697" y="3999816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3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3"/>
          <p:cNvSpPr>
            <a:spLocks noGrp="1"/>
          </p:cNvSpPr>
          <p:nvPr>
            <p:ph sz="quarter" idx="16"/>
          </p:nvPr>
        </p:nvSpPr>
        <p:spPr>
          <a:xfrm>
            <a:off x="785092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8945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4"/>
          <p:cNvSpPr>
            <a:spLocks noGrp="1"/>
          </p:cNvSpPr>
          <p:nvPr>
            <p:ph type="body" sz="quarter" idx="21" hasCustomPrompt="1"/>
          </p:nvPr>
        </p:nvSpPr>
        <p:spPr>
          <a:xfrm>
            <a:off x="7040697" y="431495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4"/>
          <p:cNvSpPr>
            <a:spLocks noGrp="1"/>
          </p:cNvSpPr>
          <p:nvPr>
            <p:ph sz="quarter" idx="19"/>
          </p:nvPr>
        </p:nvSpPr>
        <p:spPr>
          <a:xfrm>
            <a:off x="7040697" y="4576561"/>
            <a:ext cx="5991814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4069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04069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04069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78945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789457" y="457656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6 Per Page 2 B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2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2" y="2034527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785092" y="315247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4" hasCustomPrompt="1"/>
          </p:nvPr>
        </p:nvSpPr>
        <p:spPr>
          <a:xfrm>
            <a:off x="7040697" y="177291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5" name="Content2"/>
          <p:cNvSpPr>
            <a:spLocks noGrp="1"/>
          </p:cNvSpPr>
          <p:nvPr>
            <p:ph sz="quarter" idx="22"/>
          </p:nvPr>
        </p:nvSpPr>
        <p:spPr>
          <a:xfrm>
            <a:off x="7040697" y="2034527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7040697" y="3152471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2" name="TableHead3"/>
          <p:cNvSpPr>
            <a:spLocks noGrp="1"/>
          </p:cNvSpPr>
          <p:nvPr>
            <p:ph type="body" sz="quarter" idx="20" hasCustomPrompt="1"/>
          </p:nvPr>
        </p:nvSpPr>
        <p:spPr>
          <a:xfrm>
            <a:off x="785092" y="346760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21" name="Content3"/>
          <p:cNvSpPr>
            <a:spLocks noGrp="1"/>
          </p:cNvSpPr>
          <p:nvPr>
            <p:ph sz="quarter" idx="19"/>
          </p:nvPr>
        </p:nvSpPr>
        <p:spPr>
          <a:xfrm>
            <a:off x="785092" y="3729216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785092" y="484716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9" name="TableHead4"/>
          <p:cNvSpPr>
            <a:spLocks noGrp="1"/>
          </p:cNvSpPr>
          <p:nvPr>
            <p:ph type="body" sz="quarter" idx="26" hasCustomPrompt="1"/>
          </p:nvPr>
        </p:nvSpPr>
        <p:spPr>
          <a:xfrm>
            <a:off x="7040697" y="3467608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8" name="Content4"/>
          <p:cNvSpPr>
            <a:spLocks noGrp="1"/>
          </p:cNvSpPr>
          <p:nvPr>
            <p:ph sz="quarter" idx="25"/>
          </p:nvPr>
        </p:nvSpPr>
        <p:spPr>
          <a:xfrm>
            <a:off x="7040697" y="3729216"/>
            <a:ext cx="5991814" cy="1241052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040697" y="484716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5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5162296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5"/>
          <p:cNvSpPr>
            <a:spLocks noGrp="1"/>
          </p:cNvSpPr>
          <p:nvPr>
            <p:ph sz="quarter" idx="16"/>
          </p:nvPr>
        </p:nvSpPr>
        <p:spPr>
          <a:xfrm>
            <a:off x="785092" y="5423908"/>
            <a:ext cx="5991814" cy="1241053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785092" y="654185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6"/>
          <p:cNvSpPr>
            <a:spLocks noGrp="1"/>
          </p:cNvSpPr>
          <p:nvPr>
            <p:ph type="body" sz="quarter" idx="23" hasCustomPrompt="1"/>
          </p:nvPr>
        </p:nvSpPr>
        <p:spPr>
          <a:xfrm>
            <a:off x="7040697" y="5162296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6"/>
          <p:cNvSpPr>
            <a:spLocks noGrp="1"/>
          </p:cNvSpPr>
          <p:nvPr>
            <p:ph sz="quarter" idx="21"/>
          </p:nvPr>
        </p:nvSpPr>
        <p:spPr>
          <a:xfrm>
            <a:off x="7040697" y="5423908"/>
            <a:ext cx="5991814" cy="1241053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7040697" y="6541850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7040697" y="542390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040697" y="372921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040697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785092" y="542390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85092" y="3729216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5092" y="2034527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04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6 P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3" name="TableHead1"/>
          <p:cNvSpPr>
            <a:spLocks noGrp="1"/>
          </p:cNvSpPr>
          <p:nvPr>
            <p:ph type="body" sz="quarter" idx="18" hasCustomPrompt="1"/>
          </p:nvPr>
        </p:nvSpPr>
        <p:spPr>
          <a:xfrm>
            <a:off x="785094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[Heading]</a:t>
            </a:r>
          </a:p>
        </p:txBody>
      </p:sp>
      <p:sp>
        <p:nvSpPr>
          <p:cNvPr id="12" name="Content1"/>
          <p:cNvSpPr>
            <a:spLocks noGrp="1"/>
          </p:cNvSpPr>
          <p:nvPr>
            <p:ph sz="quarter" idx="17"/>
          </p:nvPr>
        </p:nvSpPr>
        <p:spPr>
          <a:xfrm>
            <a:off x="785094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32" hasCustomPrompt="1"/>
          </p:nvPr>
        </p:nvSpPr>
        <p:spPr>
          <a:xfrm>
            <a:off x="785094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7" name="Table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4955499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5" name="Content2"/>
          <p:cNvSpPr>
            <a:spLocks noGrp="1"/>
          </p:cNvSpPr>
          <p:nvPr>
            <p:ph sz="quarter" idx="20"/>
          </p:nvPr>
        </p:nvSpPr>
        <p:spPr>
          <a:xfrm>
            <a:off x="4955499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31" hasCustomPrompt="1"/>
          </p:nvPr>
        </p:nvSpPr>
        <p:spPr>
          <a:xfrm>
            <a:off x="4955499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1" name="Table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9125900" y="1772918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9" name="Content3"/>
          <p:cNvSpPr>
            <a:spLocks noGrp="1"/>
          </p:cNvSpPr>
          <p:nvPr>
            <p:ph sz="quarter" idx="24"/>
          </p:nvPr>
        </p:nvSpPr>
        <p:spPr>
          <a:xfrm>
            <a:off x="9125900" y="2034527"/>
            <a:ext cx="3906611" cy="2088398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9125900" y="3999816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1" name="TableHead4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4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4"/>
          <p:cNvSpPr>
            <a:spLocks noGrp="1"/>
          </p:cNvSpPr>
          <p:nvPr>
            <p:ph sz="quarter" idx="16"/>
          </p:nvPr>
        </p:nvSpPr>
        <p:spPr>
          <a:xfrm>
            <a:off x="785094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785094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6" name="TableHead5"/>
          <p:cNvSpPr>
            <a:spLocks noGrp="1"/>
          </p:cNvSpPr>
          <p:nvPr>
            <p:ph type="body" sz="quarter" idx="21" hasCustomPrompt="1"/>
          </p:nvPr>
        </p:nvSpPr>
        <p:spPr>
          <a:xfrm>
            <a:off x="4955499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5"/>
          <p:cNvSpPr>
            <a:spLocks noGrp="1"/>
          </p:cNvSpPr>
          <p:nvPr>
            <p:ph sz="quarter" idx="19"/>
          </p:nvPr>
        </p:nvSpPr>
        <p:spPr>
          <a:xfrm>
            <a:off x="4955499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955499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20" name="TableHead6"/>
          <p:cNvSpPr>
            <a:spLocks noGrp="1"/>
          </p:cNvSpPr>
          <p:nvPr>
            <p:ph type="body" sz="quarter" idx="25" hasCustomPrompt="1"/>
          </p:nvPr>
        </p:nvSpPr>
        <p:spPr>
          <a:xfrm>
            <a:off x="9125900" y="4314951"/>
            <a:ext cx="3906611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8" name="Content6"/>
          <p:cNvSpPr>
            <a:spLocks noGrp="1"/>
          </p:cNvSpPr>
          <p:nvPr>
            <p:ph sz="quarter" idx="23"/>
          </p:nvPr>
        </p:nvSpPr>
        <p:spPr>
          <a:xfrm>
            <a:off x="9125900" y="4576561"/>
            <a:ext cx="3906611" cy="2094116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7" hasCustomPrompt="1"/>
          </p:nvPr>
        </p:nvSpPr>
        <p:spPr>
          <a:xfrm>
            <a:off x="9125900" y="6547567"/>
            <a:ext cx="3906611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9125900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955499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85094" y="4576560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9125900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955499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85094" y="2034527"/>
            <a:ext cx="390661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26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and 2 Char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19"/>
            <a:ext cx="12240875" cy="508452"/>
          </a:xfrm>
          <a:prstGeom prst="rect">
            <a:avLst/>
          </a:prstGeom>
        </p:spPr>
        <p:txBody>
          <a:bodyPr wrap="square" bIns="274288">
            <a:spAutoFit/>
          </a:bodyPr>
          <a:lstStyle>
            <a:lvl1pPr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226536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2526973"/>
            <a:ext cx="5991814" cy="414370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5" hasCustomPrompt="1"/>
          </p:nvPr>
        </p:nvSpPr>
        <p:spPr>
          <a:xfrm>
            <a:off x="789457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13" name="TableHead2"/>
          <p:cNvSpPr>
            <a:spLocks noGrp="1"/>
          </p:cNvSpPr>
          <p:nvPr>
            <p:ph type="body" sz="quarter" idx="18" hasCustomPrompt="1"/>
          </p:nvPr>
        </p:nvSpPr>
        <p:spPr>
          <a:xfrm>
            <a:off x="7040697" y="2265361"/>
            <a:ext cx="5991814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40697" y="2526973"/>
            <a:ext cx="5991814" cy="4143705"/>
          </a:xfrm>
        </p:spPr>
        <p:txBody>
          <a:bodyPr tIns="45715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7038518" y="6547567"/>
            <a:ext cx="5991814" cy="123111"/>
          </a:xfrm>
        </p:spPr>
        <p:txBody>
          <a:bodyPr wrap="square">
            <a:spAutoFit/>
          </a:bodyPr>
          <a:lstStyle>
            <a:lvl1pPr marL="0" indent="0" algn="l" defTabSz="1018705" rtl="0" eaLnBrk="1" latinLnBrk="0" hangingPunct="1">
              <a:defRPr lang="en-US" sz="800" i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Source: [xxx]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040697" y="252697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85092" y="2526970"/>
            <a:ext cx="599181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01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Message"/>
          <p:cNvSpPr>
            <a:spLocks noGrp="1"/>
          </p:cNvSpPr>
          <p:nvPr>
            <p:ph type="body" sz="quarter" idx="13" hasCustomPrompt="1"/>
          </p:nvPr>
        </p:nvSpPr>
        <p:spPr>
          <a:xfrm>
            <a:off x="789456" y="1772919"/>
            <a:ext cx="12240875" cy="508452"/>
          </a:xfrm>
          <a:prstGeom prst="rect">
            <a:avLst/>
          </a:prstGeom>
        </p:spPr>
        <p:txBody>
          <a:bodyPr wrap="square" bIns="274288">
            <a:spAutoFit/>
          </a:bodyPr>
          <a:lstStyle>
            <a:lvl1pPr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1" name="Content1"/>
          <p:cNvSpPr>
            <a:spLocks noGrp="1"/>
          </p:cNvSpPr>
          <p:nvPr>
            <p:ph sz="quarter" idx="12"/>
          </p:nvPr>
        </p:nvSpPr>
        <p:spPr>
          <a:xfrm>
            <a:off x="787276" y="2265364"/>
            <a:ext cx="12243057" cy="4405123"/>
          </a:xfrm>
        </p:spPr>
        <p:txBody>
          <a:bodyPr numCol="2" spcCol="18285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950656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3" name="Content1"/>
          <p:cNvSpPr>
            <a:spLocks noGrp="1"/>
          </p:cNvSpPr>
          <p:nvPr>
            <p:ph type="tbl" sz="quarter" idx="17"/>
          </p:nvPr>
        </p:nvSpPr>
        <p:spPr>
          <a:xfrm>
            <a:off x="789457" y="1772918"/>
            <a:ext cx="12243057" cy="489775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57942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2" name="Content1"/>
          <p:cNvSpPr>
            <a:spLocks noGrp="1"/>
          </p:cNvSpPr>
          <p:nvPr>
            <p:ph type="body" sz="quarter" idx="17"/>
          </p:nvPr>
        </p:nvSpPr>
        <p:spPr>
          <a:xfrm>
            <a:off x="789457" y="1772918"/>
            <a:ext cx="12243057" cy="4897758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0" name="Disclosures"/>
          <p:cNvSpPr txBox="1"/>
          <p:nvPr userDrawn="1"/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Disclosures</a:t>
            </a:r>
          </a:p>
        </p:txBody>
      </p:sp>
    </p:spTree>
    <p:extLst>
      <p:ext uri="{BB962C8B-B14F-4D97-AF65-F5344CB8AC3E}">
        <p14:creationId xmlns:p14="http://schemas.microsoft.com/office/powerpoint/2010/main" val="3232231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TableHead1"/>
          <p:cNvSpPr>
            <a:spLocks noGrp="1"/>
          </p:cNvSpPr>
          <p:nvPr>
            <p:ph type="body" sz="quarter" idx="13" hasCustomPrompt="1"/>
          </p:nvPr>
        </p:nvSpPr>
        <p:spPr>
          <a:xfrm>
            <a:off x="785092" y="1772918"/>
            <a:ext cx="12247418" cy="261605"/>
          </a:xfrm>
          <a:prstGeom prst="rect">
            <a:avLst/>
          </a:prstGeom>
        </p:spPr>
        <p:txBody>
          <a:bodyPr wrap="square" bIns="45715">
            <a:spAutoFit/>
          </a:bodyPr>
          <a:lstStyle>
            <a:lvl1pPr algn="ctr">
              <a:defRPr lang="en-US" sz="1400" b="1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[Heading]</a:t>
            </a:r>
            <a:endParaRPr lang="en-US" dirty="0"/>
          </a:p>
        </p:txBody>
      </p:sp>
      <p:sp>
        <p:nvSpPr>
          <p:cNvPr id="14" name="Content1"/>
          <p:cNvSpPr>
            <a:spLocks noGrp="1"/>
          </p:cNvSpPr>
          <p:nvPr>
            <p:ph type="body" sz="quarter" idx="17" hasCustomPrompt="1"/>
          </p:nvPr>
        </p:nvSpPr>
        <p:spPr>
          <a:xfrm>
            <a:off x="785092" y="2034528"/>
            <a:ext cx="12247418" cy="4636148"/>
          </a:xfrm>
        </p:spPr>
        <p:txBody>
          <a:bodyPr tIns="45715"/>
          <a:lstStyle>
            <a:lvl2pPr marL="174604" indent="-174604">
              <a:buFont typeface="+mj-lt"/>
              <a:buAutoNum type="romanUcPeriod"/>
              <a:defRPr sz="1200"/>
            </a:lvl2pPr>
            <a:lvl3pPr marL="406352" indent="-234922">
              <a:buFont typeface="+mj-lt"/>
              <a:buAutoNum type="alphaUcPeriod"/>
              <a:defRPr sz="1200"/>
            </a:lvl3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cxnSp>
        <p:nvCxnSpPr>
          <p:cNvPr id="15" name="Line"/>
          <p:cNvCxnSpPr/>
          <p:nvPr userDrawn="1"/>
        </p:nvCxnSpPr>
        <p:spPr>
          <a:xfrm>
            <a:off x="785092" y="2034198"/>
            <a:ext cx="1224741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genda"/>
          <p:cNvSpPr txBox="1"/>
          <p:nvPr userDrawn="1"/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7379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Message"/>
          <p:cNvSpPr>
            <a:spLocks noGrp="1"/>
          </p:cNvSpPr>
          <p:nvPr>
            <p:ph type="body" sz="quarter" idx="18"/>
          </p:nvPr>
        </p:nvSpPr>
        <p:spPr>
          <a:xfrm>
            <a:off x="789455" y="1772920"/>
            <a:ext cx="12245237" cy="883661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2746991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1"/>
          <p:cNvSpPr>
            <a:spLocks noGrp="1"/>
          </p:cNvSpPr>
          <p:nvPr>
            <p:ph type="body" sz="quarter" idx="19" hasCustomPrompt="1"/>
          </p:nvPr>
        </p:nvSpPr>
        <p:spPr>
          <a:xfrm>
            <a:off x="3364550" y="2746991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3762278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2"/>
          <p:cNvSpPr>
            <a:spLocks noGrp="1"/>
          </p:cNvSpPr>
          <p:nvPr>
            <p:ph type="body" sz="quarter" idx="21" hasCustomPrompt="1"/>
          </p:nvPr>
        </p:nvSpPr>
        <p:spPr>
          <a:xfrm>
            <a:off x="3364550" y="3762276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4777564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3"/>
          <p:cNvSpPr>
            <a:spLocks noGrp="1"/>
          </p:cNvSpPr>
          <p:nvPr>
            <p:ph type="body" sz="quarter" idx="23" hasCustomPrompt="1"/>
          </p:nvPr>
        </p:nvSpPr>
        <p:spPr>
          <a:xfrm>
            <a:off x="3364550" y="4777563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5792852"/>
            <a:ext cx="2575098" cy="87782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4"/>
          <p:cNvSpPr>
            <a:spLocks noGrp="1"/>
          </p:cNvSpPr>
          <p:nvPr>
            <p:ph type="body" sz="quarter" idx="25" hasCustomPrompt="1"/>
          </p:nvPr>
        </p:nvSpPr>
        <p:spPr>
          <a:xfrm>
            <a:off x="3364550" y="5792852"/>
            <a:ext cx="9667961" cy="877824"/>
          </a:xfrm>
        </p:spPr>
        <p:txBody>
          <a:bodyPr wrap="square" lIns="137144" tIns="45715" rIns="45715" bIns="45715" anchor="ctr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028862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1772916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1"/>
          <p:cNvSpPr>
            <a:spLocks noGrp="1"/>
          </p:cNvSpPr>
          <p:nvPr>
            <p:ph type="body" sz="quarter" idx="25"/>
          </p:nvPr>
        </p:nvSpPr>
        <p:spPr>
          <a:xfrm>
            <a:off x="3364990" y="1772916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2828288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2"/>
          <p:cNvSpPr>
            <a:spLocks noGrp="1"/>
          </p:cNvSpPr>
          <p:nvPr>
            <p:ph type="body" sz="quarter" idx="26"/>
          </p:nvPr>
        </p:nvSpPr>
        <p:spPr>
          <a:xfrm>
            <a:off x="3364990" y="2828288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3883659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3"/>
          <p:cNvSpPr>
            <a:spLocks noGrp="1"/>
          </p:cNvSpPr>
          <p:nvPr>
            <p:ph type="body" sz="quarter" idx="27"/>
          </p:nvPr>
        </p:nvSpPr>
        <p:spPr>
          <a:xfrm>
            <a:off x="3364990" y="3883658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4939030"/>
            <a:ext cx="2575098" cy="868680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4"/>
          <p:cNvSpPr>
            <a:spLocks noGrp="1"/>
          </p:cNvSpPr>
          <p:nvPr>
            <p:ph type="body" sz="quarter" idx="28"/>
          </p:nvPr>
        </p:nvSpPr>
        <p:spPr>
          <a:xfrm>
            <a:off x="3364990" y="4939029"/>
            <a:ext cx="9669703" cy="868680"/>
          </a:xfrm>
        </p:spPr>
        <p:txBody>
          <a:bodyPr lIns="137144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Message"/>
          <p:cNvSpPr>
            <a:spLocks noGrp="1"/>
          </p:cNvSpPr>
          <p:nvPr>
            <p:ph type="body" sz="quarter" idx="29"/>
          </p:nvPr>
        </p:nvSpPr>
        <p:spPr>
          <a:xfrm>
            <a:off x="789455" y="5994403"/>
            <a:ext cx="12245237" cy="67627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400" b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68723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 descr="Type:SubSectionHeader;"/>
          <p:cNvSpPr>
            <a:spLocks noGrp="1"/>
          </p:cNvSpPr>
          <p:nvPr>
            <p:ph type="title" hasCustomPrompt="1"/>
          </p:nvPr>
        </p:nvSpPr>
        <p:spPr>
          <a:xfrm>
            <a:off x="785092" y="2876585"/>
            <a:ext cx="12247418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447623" indent="-447623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A. 	Sub Section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785092" y="4184986"/>
            <a:ext cx="12247418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292" indent="0">
              <a:buNone/>
              <a:defRPr sz="2000"/>
            </a:lvl2pPr>
            <a:lvl3pPr marL="1018586" indent="0">
              <a:buNone/>
              <a:defRPr sz="1800"/>
            </a:lvl3pPr>
            <a:lvl4pPr marL="1527879" indent="0">
              <a:buNone/>
              <a:defRPr sz="1600"/>
            </a:lvl4pPr>
            <a:lvl5pPr marL="2037173" indent="0">
              <a:buNone/>
              <a:defRPr sz="1600"/>
            </a:lvl5pPr>
            <a:lvl6pPr marL="2546466" indent="0">
              <a:buNone/>
              <a:defRPr sz="1600"/>
            </a:lvl6pPr>
            <a:lvl7pPr marL="3055758" indent="0">
              <a:buNone/>
              <a:defRPr sz="1600"/>
            </a:lvl7pPr>
            <a:lvl8pPr marL="3565052" indent="0">
              <a:buNone/>
              <a:defRPr sz="1600"/>
            </a:lvl8pPr>
            <a:lvl9pPr marL="4074344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5092" y="1588781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2" name="Bottom Line"/>
          <p:cNvSpPr>
            <a:spLocks noChangeShapeType="1"/>
          </p:cNvSpPr>
          <p:nvPr userDrawn="1"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42CE27-F9A3-4D0F-9C58-2B641E6AF68A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6837E2-CE72-4F64-B610-43FC7CCBFC01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6BBB331-9E24-43E1-A81F-7883AD5B9D29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6845B8-D0FE-4816-983C-0B350EE46214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D7A902-3FD9-453A-83F8-BA5A94ADFAB9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3" name="Picture 2" descr="No photo description available.">
            <a:extLst>
              <a:ext uri="{FF2B5EF4-FFF2-40B4-BE49-F238E27FC236}">
                <a16:creationId xmlns:a16="http://schemas.microsoft.com/office/drawing/2014/main" id="{D51C802C-BAED-47D7-831A-0A563FD94F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76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TableHead1"/>
          <p:cNvSpPr>
            <a:spLocks noGrp="1"/>
          </p:cNvSpPr>
          <p:nvPr>
            <p:ph type="body" sz="quarter" idx="17"/>
          </p:nvPr>
        </p:nvSpPr>
        <p:spPr>
          <a:xfrm>
            <a:off x="789453" y="1772917"/>
            <a:ext cx="2575098" cy="867496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1"/>
          <p:cNvSpPr>
            <a:spLocks noGrp="1"/>
          </p:cNvSpPr>
          <p:nvPr>
            <p:ph type="body" sz="quarter" idx="25"/>
          </p:nvPr>
        </p:nvSpPr>
        <p:spPr>
          <a:xfrm>
            <a:off x="4365109" y="1772920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ableHead2"/>
          <p:cNvSpPr>
            <a:spLocks noGrp="1"/>
          </p:cNvSpPr>
          <p:nvPr>
            <p:ph type="body" sz="quarter" idx="20"/>
          </p:nvPr>
        </p:nvSpPr>
        <p:spPr>
          <a:xfrm>
            <a:off x="789453" y="2832509"/>
            <a:ext cx="2575098" cy="867495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2"/>
          <p:cNvSpPr>
            <a:spLocks noGrp="1"/>
          </p:cNvSpPr>
          <p:nvPr>
            <p:ph type="body" sz="quarter" idx="26"/>
          </p:nvPr>
        </p:nvSpPr>
        <p:spPr>
          <a:xfrm>
            <a:off x="4365109" y="2832503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ableHead3"/>
          <p:cNvSpPr>
            <a:spLocks noGrp="1"/>
          </p:cNvSpPr>
          <p:nvPr>
            <p:ph type="body" sz="quarter" idx="22"/>
          </p:nvPr>
        </p:nvSpPr>
        <p:spPr>
          <a:xfrm>
            <a:off x="789453" y="3880345"/>
            <a:ext cx="2575098" cy="867495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3"/>
          <p:cNvSpPr>
            <a:spLocks noGrp="1"/>
          </p:cNvSpPr>
          <p:nvPr>
            <p:ph type="body" sz="quarter" idx="27"/>
          </p:nvPr>
        </p:nvSpPr>
        <p:spPr>
          <a:xfrm>
            <a:off x="4365109" y="3892086"/>
            <a:ext cx="8667405" cy="867559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ableHead4"/>
          <p:cNvSpPr>
            <a:spLocks noGrp="1"/>
          </p:cNvSpPr>
          <p:nvPr>
            <p:ph type="body" sz="quarter" idx="24"/>
          </p:nvPr>
        </p:nvSpPr>
        <p:spPr>
          <a:xfrm>
            <a:off x="789453" y="4951668"/>
            <a:ext cx="2575098" cy="867494"/>
          </a:xfrm>
          <a:solidFill>
            <a:schemeClr val="accent2"/>
          </a:solidFill>
        </p:spPr>
        <p:txBody>
          <a:bodyPr lIns="45715" tIns="45715" rIns="45715" bIns="45715" anchor="ctr"/>
          <a:lstStyle>
            <a:lvl1pPr marL="0" algn="ctr" defTabSz="1018705" rtl="0" eaLnBrk="1" latinLnBrk="0" hangingPunct="1">
              <a:defRPr lang="en-US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4"/>
          <p:cNvSpPr>
            <a:spLocks noGrp="1"/>
          </p:cNvSpPr>
          <p:nvPr>
            <p:ph type="body" sz="quarter" idx="28"/>
          </p:nvPr>
        </p:nvSpPr>
        <p:spPr>
          <a:xfrm>
            <a:off x="4365109" y="4951666"/>
            <a:ext cx="8667405" cy="867558"/>
          </a:xfr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45715" tIns="45715" rIns="45715" bIns="45715"/>
          <a:lstStyle>
            <a:lvl1pPr>
              <a:spcBef>
                <a:spcPts val="300"/>
              </a:spcBef>
              <a:defRPr sz="1200" b="1"/>
            </a:lvl1pPr>
            <a:lvl2pPr>
              <a:spcBef>
                <a:spcPts val="300"/>
              </a:spcBef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Message"/>
          <p:cNvSpPr>
            <a:spLocks noGrp="1"/>
          </p:cNvSpPr>
          <p:nvPr>
            <p:ph type="body" sz="quarter" idx="29"/>
          </p:nvPr>
        </p:nvSpPr>
        <p:spPr>
          <a:xfrm>
            <a:off x="789455" y="5994403"/>
            <a:ext cx="12245237" cy="676275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lang="en-US" sz="1400" b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63982" y="1956027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563982" y="3015611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3563982" y="4075195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3563982" y="5134778"/>
            <a:ext cx="640079" cy="502458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1018705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Type:AppendixHeader"/>
          <p:cNvSpPr>
            <a:spLocks noGrp="1"/>
          </p:cNvSpPr>
          <p:nvPr>
            <p:ph type="title" hasCustomPrompt="1"/>
          </p:nvPr>
        </p:nvSpPr>
        <p:spPr>
          <a:xfrm>
            <a:off x="785092" y="2876586"/>
            <a:ext cx="12247418" cy="1308403"/>
          </a:xfrm>
          <a:prstGeom prst="rect">
            <a:avLst/>
          </a:prstGeom>
        </p:spPr>
        <p:txBody>
          <a:bodyPr bIns="0">
            <a:normAutofit/>
          </a:bodyPr>
          <a:lstStyle>
            <a:lvl1pPr marL="1492686" indent="-1492686" algn="l">
              <a:buFont typeface="+mj-lt"/>
              <a:buNone/>
              <a:tabLst/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Appendix A: 	Appendix Title</a:t>
            </a:r>
          </a:p>
        </p:txBody>
      </p:sp>
      <p:sp>
        <p:nvSpPr>
          <p:cNvPr id="3" name="Sub-Title"/>
          <p:cNvSpPr>
            <a:spLocks noGrp="1"/>
          </p:cNvSpPr>
          <p:nvPr>
            <p:ph type="body" idx="1"/>
          </p:nvPr>
        </p:nvSpPr>
        <p:spPr>
          <a:xfrm>
            <a:off x="785092" y="4184981"/>
            <a:ext cx="12247418" cy="2485496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509056" indent="0">
              <a:buNone/>
              <a:defRPr sz="2000"/>
            </a:lvl2pPr>
            <a:lvl3pPr marL="1018109" indent="0">
              <a:buNone/>
              <a:defRPr sz="1800"/>
            </a:lvl3pPr>
            <a:lvl4pPr marL="1527166" indent="0">
              <a:buNone/>
              <a:defRPr sz="1600"/>
            </a:lvl4pPr>
            <a:lvl5pPr marL="2036219" indent="0">
              <a:buNone/>
              <a:defRPr sz="1600"/>
            </a:lvl5pPr>
            <a:lvl6pPr marL="2545276" indent="0">
              <a:buNone/>
              <a:defRPr sz="1600"/>
            </a:lvl6pPr>
            <a:lvl7pPr marL="3054329" indent="0">
              <a:buNone/>
              <a:defRPr sz="1600"/>
            </a:lvl7pPr>
            <a:lvl8pPr marL="3563385" indent="0">
              <a:buNone/>
              <a:defRPr sz="1600"/>
            </a:lvl8pPr>
            <a:lvl9pPr marL="4072438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op Line"/>
          <p:cNvSpPr>
            <a:spLocks noChangeShapeType="1"/>
          </p:cNvSpPr>
          <p:nvPr userDrawn="1"/>
        </p:nvSpPr>
        <p:spPr bwMode="auto">
          <a:xfrm>
            <a:off x="785092" y="1588783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8" name="Bottom Line"/>
          <p:cNvSpPr>
            <a:spLocks noChangeShapeType="1"/>
          </p:cNvSpPr>
          <p:nvPr userDrawn="1"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31A5EA-C256-49C4-B7AB-44585F83C6B2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4BEFF5-69CE-46AC-8CDC-C28A0CFB7ECB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7A9F1ED-E76C-4BAD-8056-3B46541C2D01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5E7842-574D-476B-B715-9235267FA75D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091904-A6D3-4822-A71F-B711CE76F359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pic>
        <p:nvPicPr>
          <p:cNvPr id="19" name="Picture 2" descr="No photo description available.">
            <a:extLst>
              <a:ext uri="{FF2B5EF4-FFF2-40B4-BE49-F238E27FC236}">
                <a16:creationId xmlns:a16="http://schemas.microsoft.com/office/drawing/2014/main" id="{D8CBC117-FBBD-4B61-AE02-2FBB5361D1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7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9457" y="813816"/>
            <a:ext cx="10749204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able of Contents"/>
          <p:cNvSpPr txBox="1"/>
          <p:nvPr userDrawn="1"/>
        </p:nvSpPr>
        <p:spPr>
          <a:xfrm>
            <a:off x="785092" y="466345"/>
            <a:ext cx="10753564" cy="3488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18705"/>
            <a:r>
              <a:rPr lang="en-US" sz="2200" dirty="0">
                <a:solidFill>
                  <a:sysClr val="windowText" lastClr="000000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22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1"/>
          <p:cNvSpPr>
            <a:spLocks noGrp="1"/>
          </p:cNvSpPr>
          <p:nvPr>
            <p:ph sz="quarter" idx="18" hasCustomPrompt="1"/>
          </p:nvPr>
        </p:nvSpPr>
        <p:spPr>
          <a:xfrm>
            <a:off x="785092" y="1772921"/>
            <a:ext cx="12247418" cy="48977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28886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>
          <a:xfrm>
            <a:off x="785092" y="466345"/>
            <a:ext cx="10753567" cy="3488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20"/>
            <a:ext cx="12240875" cy="523188"/>
          </a:xfrm>
          <a:prstGeom prst="rect">
            <a:avLst/>
          </a:prstGeom>
        </p:spPr>
        <p:txBody>
          <a:bodyPr vert="horz" wrap="square" lIns="0" tIns="0" rIns="0" bIns="274288" rtlCol="0">
            <a:spAutoFit/>
          </a:bodyPr>
          <a:lstStyle>
            <a:lvl1pPr>
              <a:defRPr lang="en-US" sz="1600" b="1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20"/>
          </p:nvPr>
        </p:nvSpPr>
        <p:spPr>
          <a:xfrm>
            <a:off x="785092" y="2265364"/>
            <a:ext cx="12247418" cy="43989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977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5" name="Message"/>
          <p:cNvSpPr>
            <a:spLocks noGrp="1"/>
          </p:cNvSpPr>
          <p:nvPr>
            <p:ph type="body" sz="quarter" idx="19" hasCustomPrompt="1"/>
          </p:nvPr>
        </p:nvSpPr>
        <p:spPr>
          <a:xfrm>
            <a:off x="789456" y="1772920"/>
            <a:ext cx="12240875" cy="508452"/>
          </a:xfrm>
          <a:prstGeom prst="rect">
            <a:avLst/>
          </a:prstGeom>
        </p:spPr>
        <p:txBody>
          <a:bodyPr vert="horz" wrap="square" lIns="0" tIns="0" rIns="0" bIns="274288" rtlCol="0">
            <a:spAutoFit/>
          </a:bodyPr>
          <a:lstStyle>
            <a:lvl1pPr>
              <a:defRPr lang="en-US" b="1" baseline="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[Message Text]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2265362"/>
            <a:ext cx="5991814" cy="4399598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37995" y="2265362"/>
            <a:ext cx="5994516" cy="4399598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2460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ub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785094" y="813816"/>
            <a:ext cx="10753567" cy="338544"/>
          </a:xfrm>
        </p:spPr>
        <p:txBody>
          <a:bodyPr wrap="square" tIns="45710" bIns="45710">
            <a:spAutoFit/>
          </a:bodyPr>
          <a:lstStyle>
            <a:lvl1pPr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Content1"/>
          <p:cNvSpPr>
            <a:spLocks noGrp="1"/>
          </p:cNvSpPr>
          <p:nvPr>
            <p:ph sz="quarter" idx="16"/>
          </p:nvPr>
        </p:nvSpPr>
        <p:spPr>
          <a:xfrm>
            <a:off x="785092" y="1772921"/>
            <a:ext cx="5991814" cy="4897757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2"/>
          <p:cNvSpPr>
            <a:spLocks noGrp="1"/>
          </p:cNvSpPr>
          <p:nvPr>
            <p:ph sz="quarter" idx="17"/>
          </p:nvPr>
        </p:nvSpPr>
        <p:spPr>
          <a:xfrm>
            <a:off x="7040697" y="1772921"/>
            <a:ext cx="5991814" cy="4897757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note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785092" y="6943419"/>
            <a:ext cx="12247418" cy="307777"/>
          </a:xfrm>
        </p:spPr>
        <p:txBody>
          <a:bodyPr wrap="square" tIns="137144" bIns="45715" anchor="b" anchorCtr="0">
            <a:spAutoFit/>
          </a:bodyPr>
          <a:lstStyle>
            <a:lvl1pPr marL="0" indent="0" algn="l">
              <a:spcBef>
                <a:spcPts val="0"/>
              </a:spcBef>
              <a:defRPr sz="80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18858" indent="-118858">
              <a:defRPr sz="800" i="1">
                <a:latin typeface="Arial" pitchFamily="34" charset="0"/>
                <a:cs typeface="Arial" pitchFamily="34" charset="0"/>
              </a:defRPr>
            </a:lvl2pPr>
            <a:lvl3pPr marL="118858" indent="-118858">
              <a:defRPr sz="800" i="1">
                <a:latin typeface="Arial" pitchFamily="34" charset="0"/>
                <a:cs typeface="Arial" pitchFamily="34" charset="0"/>
              </a:defRPr>
            </a:lvl3pPr>
            <a:lvl4pPr marL="118858" indent="-118858">
              <a:defRPr sz="800" i="1">
                <a:latin typeface="Arial" pitchFamily="34" charset="0"/>
                <a:cs typeface="Arial" pitchFamily="34" charset="0"/>
              </a:defRPr>
            </a:lvl4pPr>
            <a:lvl5pPr marL="118858" indent="-118858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9099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"/>
          <p:cNvSpPr>
            <a:spLocks noGrp="1"/>
          </p:cNvSpPr>
          <p:nvPr>
            <p:ph type="title"/>
          </p:nvPr>
        </p:nvSpPr>
        <p:spPr>
          <a:xfrm>
            <a:off x="785092" y="466343"/>
            <a:ext cx="10753564" cy="34881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1"/>
          <p:cNvSpPr>
            <a:spLocks noGrp="1"/>
          </p:cNvSpPr>
          <p:nvPr>
            <p:ph type="body" idx="1"/>
          </p:nvPr>
        </p:nvSpPr>
        <p:spPr>
          <a:xfrm>
            <a:off x="785092" y="1772922"/>
            <a:ext cx="12247418" cy="48920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Page Number"/>
          <p:cNvSpPr txBox="1"/>
          <p:nvPr/>
        </p:nvSpPr>
        <p:spPr>
          <a:xfrm>
            <a:off x="10938938" y="7298141"/>
            <a:ext cx="209357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18705"/>
            <a:fld id="{3F96E720-DFF6-4F66-82A9-1D954C345FA4}" type="slidenum">
              <a:rPr lang="en-US" sz="900">
                <a:solidFill>
                  <a:srgbClr val="000000"/>
                </a:solidFill>
              </a:rPr>
              <a:pPr algn="r" defTabSz="1018705"/>
              <a:t>‹#›</a:t>
            </a:fld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8" name="Top Line"/>
          <p:cNvSpPr>
            <a:spLocks noChangeShapeType="1"/>
          </p:cNvSpPr>
          <p:nvPr/>
        </p:nvSpPr>
        <p:spPr bwMode="auto">
          <a:xfrm>
            <a:off x="785092" y="1588783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ln w="12700">
                <a:solidFill>
                  <a:srgbClr val="026CB6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61" name="Bottom Line"/>
          <p:cNvSpPr>
            <a:spLocks noChangeShapeType="1"/>
          </p:cNvSpPr>
          <p:nvPr/>
        </p:nvSpPr>
        <p:spPr bwMode="auto">
          <a:xfrm>
            <a:off x="785092" y="7251192"/>
            <a:ext cx="1224741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01846" tIns="50923" rIns="101846" bIns="50923"/>
          <a:lstStyle/>
          <a:p>
            <a:pPr defTabSz="1018705"/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21" name="Work Area" hidden="1"/>
          <p:cNvGrpSpPr/>
          <p:nvPr/>
        </p:nvGrpSpPr>
        <p:grpSpPr>
          <a:xfrm>
            <a:off x="381273" y="1772922"/>
            <a:ext cx="12679911" cy="4892041"/>
            <a:chOff x="277541" y="1892506"/>
            <a:chExt cx="9230229" cy="4772453"/>
          </a:xfrm>
        </p:grpSpPr>
        <p:sp>
          <p:nvSpPr>
            <p:cNvPr id="22" name="Rectangle 2"/>
            <p:cNvSpPr>
              <a:spLocks noChangeArrowheads="1"/>
            </p:cNvSpPr>
            <p:nvPr userDrawn="1"/>
          </p:nvSpPr>
          <p:spPr bwMode="hidden">
            <a:xfrm>
              <a:off x="576070" y="1892506"/>
              <a:ext cx="8931700" cy="47724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pPr defTabSz="1018705"/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hidden">
            <a:xfrm rot="16200000" flipH="1">
              <a:off x="-1531241" y="4131753"/>
              <a:ext cx="3911523" cy="2939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lIns="45720" rIns="45720" anchor="ctr"/>
            <a:lstStyle/>
            <a:p>
              <a:pPr algn="ctr" defTabSz="914252">
                <a:defRPr/>
              </a:pPr>
              <a:r>
                <a:rPr lang="en-GB" altLang="ja-JP" sz="1000" dirty="0">
                  <a:solidFill>
                    <a:srgbClr val="00355F"/>
                  </a:solidFill>
                  <a:ea typeface="SC STKaiti" pitchFamily="2" charset="-122"/>
                </a:rPr>
                <a:t>Work Area Guide: Uncheck option in GSOffice tab to hide</a:t>
              </a:r>
              <a:br>
                <a:rPr lang="en-GB" altLang="ja-JP" sz="1000" dirty="0">
                  <a:solidFill>
                    <a:srgbClr val="00355F"/>
                  </a:solidFill>
                  <a:ea typeface="SC STKaiti" pitchFamily="2" charset="-122"/>
                </a:rPr>
              </a:br>
              <a:r>
                <a:rPr lang="en-GB" altLang="ja-JP" sz="100" dirty="0">
                  <a:solidFill>
                    <a:srgbClr val="FFFFFF"/>
                  </a:solidFill>
                  <a:ea typeface="SC STKaiti" pitchFamily="2" charset="-122"/>
                </a:rPr>
                <a:t>Safecopy Frame:</a:t>
              </a:r>
              <a:endParaRPr lang="en-US" altLang="ja-JP" sz="100" dirty="0">
                <a:solidFill>
                  <a:srgbClr val="FFFFFF"/>
                </a:solidFill>
                <a:ea typeface="SC STKaiti" pitchFamily="2" charset="-122"/>
              </a:endParaRPr>
            </a:p>
          </p:txBody>
        </p:sp>
      </p:grpSp>
      <p:sp>
        <p:nvSpPr>
          <p:cNvPr id="2" name="GS Doctop Placeholder" hidden="1"/>
          <p:cNvSpPr txBox="1"/>
          <p:nvPr userDrawn="1"/>
        </p:nvSpPr>
        <p:spPr>
          <a:xfrm>
            <a:off x="750198" y="0"/>
            <a:ext cx="7763677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en-US" sz="800" b="0" dirty="0">
                <a:latin typeface="Arial"/>
              </a:rPr>
              <a:t>root\Projects\IMD\NY\</a:t>
            </a:r>
            <a:r>
              <a:rPr lang="en-US" sz="800" b="0" dirty="0" err="1">
                <a:latin typeface="Arial"/>
              </a:rPr>
              <a:t>IMD_Communications_Design</a:t>
            </a:r>
            <a:r>
              <a:rPr lang="en-US" sz="800" b="0" dirty="0">
                <a:latin typeface="Arial"/>
              </a:rPr>
              <a:t>\Projects\Businesses\</a:t>
            </a:r>
            <a:r>
              <a:rPr lang="en-US" sz="800" b="0" dirty="0" err="1">
                <a:latin typeface="Arial"/>
              </a:rPr>
              <a:t>GLM_Global</a:t>
            </a:r>
            <a:r>
              <a:rPr lang="en-US" sz="800" b="0" dirty="0">
                <a:latin typeface="Arial"/>
              </a:rPr>
              <a:t> Liquidity Management\Rebranding\design\Portal\template\101_Final White Label Port Deck.pptx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74470" y="7249804"/>
            <a:ext cx="7577833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1018824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rgbClr val="7399C6"/>
              </a:buClr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– NOT FOR USE AND/OR DISTRIBUTION TO THE GENERAL PUBLIC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9D9E5DF7-FACE-4D10-B527-EAFB001BB9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4" y="312717"/>
            <a:ext cx="1177541" cy="115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F896914-4452-4A01-A3D7-FF610E7D4C08}"/>
              </a:ext>
            </a:extLst>
          </p:cNvPr>
          <p:cNvGrpSpPr/>
          <p:nvPr userDrawn="1"/>
        </p:nvGrpSpPr>
        <p:grpSpPr>
          <a:xfrm>
            <a:off x="-2353635" y="3586594"/>
            <a:ext cx="2169133" cy="1011214"/>
            <a:chOff x="-1713308" y="3586594"/>
            <a:chExt cx="1579001" cy="10112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E52692-8DD1-4749-85CA-17DFB4ACE7F7}"/>
                </a:ext>
              </a:extLst>
            </p:cNvPr>
            <p:cNvSpPr/>
            <p:nvPr userDrawn="1"/>
          </p:nvSpPr>
          <p:spPr>
            <a:xfrm>
              <a:off x="-1713308" y="3586594"/>
              <a:ext cx="1579001" cy="2359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850E31-1991-49EB-A125-51FCC4556DF2}"/>
                </a:ext>
              </a:extLst>
            </p:cNvPr>
            <p:cNvSpPr/>
            <p:nvPr userDrawn="1"/>
          </p:nvSpPr>
          <p:spPr>
            <a:xfrm>
              <a:off x="-1713308" y="3843769"/>
              <a:ext cx="1579001" cy="23599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6CE2C-BA0C-4B67-984C-99A0128AD27B}"/>
                </a:ext>
              </a:extLst>
            </p:cNvPr>
            <p:cNvSpPr/>
            <p:nvPr userDrawn="1"/>
          </p:nvSpPr>
          <p:spPr>
            <a:xfrm>
              <a:off x="-1713308" y="4100944"/>
              <a:ext cx="1579001" cy="23599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D463471-BB9C-482F-9708-E0AD978D58DB}"/>
                </a:ext>
              </a:extLst>
            </p:cNvPr>
            <p:cNvSpPr/>
            <p:nvPr userDrawn="1"/>
          </p:nvSpPr>
          <p:spPr>
            <a:xfrm>
              <a:off x="-1713308" y="4361815"/>
              <a:ext cx="1579001" cy="2359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3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0">
          <a:solidFill>
            <a:sysClr val="windowText" lastClr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5pPr>
      <a:lvl6pPr marL="509233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6pPr>
      <a:lvl7pPr marL="1018467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7pPr>
      <a:lvl8pPr marL="1527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8pPr>
      <a:lvl9pPr marL="203693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99"/>
        </a:spcBef>
        <a:spcAft>
          <a:spcPts val="0"/>
        </a:spcAft>
        <a:buClr>
          <a:schemeClr val="accent2"/>
        </a:buClr>
        <a:buFont typeface="Wingdings" pitchFamily="2" charset="2"/>
        <a:buNone/>
        <a:defRPr sz="1800" b="0">
          <a:solidFill>
            <a:schemeClr val="tx1"/>
          </a:solidFill>
          <a:latin typeface="+mj-lt"/>
          <a:ea typeface="+mn-ea"/>
          <a:cs typeface="+mn-cs"/>
        </a:defRPr>
      </a:lvl1pPr>
      <a:lvl2pPr marL="172996" indent="-172996" algn="l" rtl="0" eaLnBrk="1" fontAlgn="base" hangingPunct="1">
        <a:spcBef>
          <a:spcPts val="999"/>
        </a:spcBef>
        <a:spcAft>
          <a:spcPts val="0"/>
        </a:spcAft>
        <a:buClr>
          <a:schemeClr val="bg2">
            <a:lumMod val="50000"/>
          </a:schemeClr>
        </a:buClr>
        <a:buSzPct val="100000"/>
        <a:buFont typeface="Wingdings 2" pitchFamily="18" charset="2"/>
        <a:buChar char=""/>
        <a:defRPr sz="1800">
          <a:solidFill>
            <a:schemeClr val="tx1"/>
          </a:solidFill>
          <a:latin typeface="+mn-lt"/>
        </a:defRPr>
      </a:lvl2pPr>
      <a:lvl3pPr marL="345995" indent="-172996" algn="l" rtl="0" eaLnBrk="1" fontAlgn="base" hangingPunct="1">
        <a:spcBef>
          <a:spcPts val="599"/>
        </a:spcBef>
        <a:spcAft>
          <a:spcPts val="0"/>
        </a:spcAft>
        <a:buClr>
          <a:schemeClr val="bg2">
            <a:lumMod val="50000"/>
          </a:schemeClr>
        </a:buClr>
        <a:buFont typeface="Arial" pitchFamily="34" charset="0"/>
        <a:buChar char="–"/>
        <a:defRPr sz="1800">
          <a:solidFill>
            <a:schemeClr val="tx1"/>
          </a:solidFill>
          <a:latin typeface="+mn-lt"/>
        </a:defRPr>
      </a:lvl3pPr>
      <a:lvl4pPr marL="517404" indent="-171410" algn="l" rtl="0" eaLnBrk="1" fontAlgn="base" hangingPunct="1">
        <a:spcBef>
          <a:spcPts val="599"/>
        </a:spcBef>
        <a:spcAft>
          <a:spcPts val="0"/>
        </a:spcAft>
        <a:buClr>
          <a:schemeClr val="accent6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4pPr>
      <a:lvl5pPr marL="690402" indent="-172996" algn="l" rtl="0" eaLnBrk="1" fontAlgn="base" hangingPunct="1">
        <a:spcBef>
          <a:spcPts val="599"/>
        </a:spcBef>
        <a:spcAft>
          <a:spcPts val="0"/>
        </a:spcAft>
        <a:buClr>
          <a:schemeClr val="accent6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5pPr>
      <a:lvl6pPr marL="1944989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454223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963457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472690" indent="-18212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33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4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701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935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169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400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4636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867" algn="l" defTabSz="1018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8A84B7E-E0B4-4F44-B360-715BD001A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파이널 프로젝트 </a:t>
            </a:r>
            <a:r>
              <a:rPr lang="en-US" altLang="ko-KR" dirty="0"/>
              <a:t>1</a:t>
            </a:r>
            <a:r>
              <a:rPr lang="ko-KR" altLang="en-US" dirty="0"/>
              <a:t>주차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53D4E-7343-4C6E-A8CE-3BFD5B4AA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2019.11.19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74490-DCC1-4E6D-85EC-2E265BEE3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4C9A8F-7B2F-45D6-B554-A8A0C1C25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정규형</a:t>
            </a:r>
          </a:p>
        </p:txBody>
      </p:sp>
    </p:spTree>
    <p:extLst>
      <p:ext uri="{BB962C8B-B14F-4D97-AF65-F5344CB8AC3E}">
        <p14:creationId xmlns:p14="http://schemas.microsoft.com/office/powerpoint/2010/main" val="236514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80477"/>
              </p:ext>
            </p:extLst>
          </p:nvPr>
        </p:nvGraphicFramePr>
        <p:xfrm>
          <a:off x="785091" y="1772921"/>
          <a:ext cx="10133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3194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Correlation</a:t>
                      </a:r>
                      <a:r>
                        <a:rPr lang="ko-KR" altLang="en-US" sz="1600" dirty="0"/>
                        <a:t>이 높은 변수 제거 </a:t>
                      </a:r>
                      <a:r>
                        <a:rPr lang="en-US" altLang="ko-KR" sz="1600" dirty="0"/>
                        <a:t>( 90% </a:t>
                      </a:r>
                      <a:r>
                        <a:rPr lang="ko-KR" altLang="en-US" sz="1600" dirty="0"/>
                        <a:t>넘은 변수들만 제거</a:t>
                      </a:r>
                      <a:r>
                        <a:rPr lang="en-US" altLang="ko-KR" sz="1600" dirty="0"/>
                        <a:t>) (18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125394" marR="125394"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70099"/>
              </p:ext>
            </p:extLst>
          </p:nvPr>
        </p:nvGraphicFramePr>
        <p:xfrm>
          <a:off x="860425" y="2361667"/>
          <a:ext cx="4762500" cy="4445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9952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agePct12to21, agePct16t24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medFamInc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MalePctDivorce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FemalePctDiv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PctKids2Par, PctYoungKids2Par, PctTeen2Par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PctWorkMomYoungKids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NumImmig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PctRecentImmig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PctRecImmig5, PctRecImmig8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PersPerOccupsHous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HousVacant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PctHousOwnOcc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PctSameHouse85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LandArea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C3D29F-CE4A-4CCC-8C63-D8819F16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69688"/>
              </p:ext>
            </p:extLst>
          </p:nvPr>
        </p:nvGraphicFramePr>
        <p:xfrm>
          <a:off x="7838534" y="2377097"/>
          <a:ext cx="3079750" cy="442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75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44299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agePct12t29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medIncome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perCapInc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TotalPctDiv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PctFam2Par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PctWorkMom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PctForeignBorn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* population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PctRecImmig10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PersPerOwnOccupHous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PctVacMore6Mos*pop/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householdsize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PctPersOwnOccup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PctSameCity85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Population/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PopDens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BC2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F3D9AB9-9D0C-469B-9BCF-CF8E8AC4E440}"/>
              </a:ext>
            </a:extLst>
          </p:cNvPr>
          <p:cNvSpPr txBox="1"/>
          <p:nvPr/>
        </p:nvSpPr>
        <p:spPr>
          <a:xfrm>
            <a:off x="6396146" y="4221799"/>
            <a:ext cx="567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→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A37847A-375C-4C05-B60B-683A45A1C7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3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설명변수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3D36FF-F561-4225-B1F0-8C370B3D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6291864" descr="EMB000030740e5a">
            <a:extLst>
              <a:ext uri="{FF2B5EF4-FFF2-40B4-BE49-F238E27FC236}">
                <a16:creationId xmlns:a16="http://schemas.microsoft.com/office/drawing/2014/main" id="{75E8D431-4786-40F4-ADF9-5680BEC1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5" y="1607215"/>
            <a:ext cx="2750547" cy="27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6C27ED8-45E5-4A1F-8FD6-93E8F1F37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306224"/>
            <a:ext cx="8619554" cy="40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422274688" descr="EMB000030740e5c">
            <a:extLst>
              <a:ext uri="{FF2B5EF4-FFF2-40B4-BE49-F238E27FC236}">
                <a16:creationId xmlns:a16="http://schemas.microsoft.com/office/drawing/2014/main" id="{4E4907E6-3552-41CA-B0BD-F20046DED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596" y="4254148"/>
            <a:ext cx="2854985" cy="27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7D1575DD-729E-4714-8E67-3A4EB702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351" y="2124609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420107344" descr="EMB000030740e60">
            <a:extLst>
              <a:ext uri="{FF2B5EF4-FFF2-40B4-BE49-F238E27FC236}">
                <a16:creationId xmlns:a16="http://schemas.microsoft.com/office/drawing/2014/main" id="{628D6348-A566-486C-B837-432CD37A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64" y="4280531"/>
            <a:ext cx="3146604" cy="27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0E8125D9-59BA-4190-9D61-5393E1CF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422275192" descr="EMB000030740e62">
            <a:extLst>
              <a:ext uri="{FF2B5EF4-FFF2-40B4-BE49-F238E27FC236}">
                <a16:creationId xmlns:a16="http://schemas.microsoft.com/office/drawing/2014/main" id="{CD6C69E9-DF7F-4882-B9C5-47B111569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16" y="1665863"/>
            <a:ext cx="2750547" cy="25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30D24-AD45-4235-BBFF-A695811FBA3A}"/>
              </a:ext>
            </a:extLst>
          </p:cNvPr>
          <p:cNvSpPr/>
          <p:nvPr/>
        </p:nvSpPr>
        <p:spPr>
          <a:xfrm>
            <a:off x="4960543" y="2006280"/>
            <a:ext cx="1677062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/>
              <a:t>agePct12t29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C79C38-B673-4099-9287-9F4D8C844071}"/>
              </a:ext>
            </a:extLst>
          </p:cNvPr>
          <p:cNvSpPr/>
          <p:nvPr/>
        </p:nvSpPr>
        <p:spPr>
          <a:xfrm>
            <a:off x="9404158" y="2043638"/>
            <a:ext cx="2010487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/>
              <a:t>PctRecImmig10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795F7-5110-4C68-8F8D-899AB285EB9B}"/>
              </a:ext>
            </a:extLst>
          </p:cNvPr>
          <p:cNvSpPr/>
          <p:nvPr/>
        </p:nvSpPr>
        <p:spPr>
          <a:xfrm>
            <a:off x="5090548" y="4583287"/>
            <a:ext cx="1609735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/>
              <a:t>PctFam2Par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BA20D1-0A24-42D2-A211-759953A7B0FA}"/>
              </a:ext>
            </a:extLst>
          </p:cNvPr>
          <p:cNvSpPr/>
          <p:nvPr/>
        </p:nvSpPr>
        <p:spPr>
          <a:xfrm>
            <a:off x="9504007" y="4587475"/>
            <a:ext cx="1539203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ko-KR" dirty="0" err="1"/>
              <a:t>TotalPctDiv</a:t>
            </a:r>
            <a:endParaRPr lang="en-US" altLang="ko-KR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8E9879C-3D1D-40BA-BF15-A0A5BD8A6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30012"/>
              </p:ext>
            </p:extLst>
          </p:nvPr>
        </p:nvGraphicFramePr>
        <p:xfrm>
          <a:off x="644978" y="2274017"/>
          <a:ext cx="22021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Correlation Plot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63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성격별</a:t>
            </a:r>
            <a:r>
              <a:rPr lang="ko-KR" altLang="en-US" dirty="0"/>
              <a:t> 설명변수 분류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26718"/>
              </p:ext>
            </p:extLst>
          </p:nvPr>
        </p:nvGraphicFramePr>
        <p:xfrm>
          <a:off x="2451099" y="1772920"/>
          <a:ext cx="8591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2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2. 80% </a:t>
                      </a:r>
                      <a:r>
                        <a:rPr lang="ko-KR" altLang="en-US" sz="1600" dirty="0"/>
                        <a:t>이상이 </a:t>
                      </a:r>
                      <a:r>
                        <a:rPr lang="en-US" altLang="ko-KR" sz="1600" dirty="0"/>
                        <a:t>NA </a:t>
                      </a:r>
                      <a:r>
                        <a:rPr lang="ko-KR" altLang="en-US" sz="1600" dirty="0"/>
                        <a:t>인 변수 제거 </a:t>
                      </a:r>
                      <a:r>
                        <a:rPr lang="en-US" altLang="ko-KR" sz="1600" dirty="0"/>
                        <a:t>(22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06629"/>
              </p:ext>
            </p:extLst>
          </p:nvPr>
        </p:nvGraphicFramePr>
        <p:xfrm>
          <a:off x="3433445" y="2608249"/>
          <a:ext cx="3240000" cy="37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1155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LemasSwornFT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LemasSwFTPerPop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LemasSwFTFieldOps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LemasSwFTFieldPerPop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LemasTotalReq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LemasTotReqPerPop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PolicReqPerOffic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PolicPerPop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RacialMatchCommPol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1846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PctPolicWhite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PctPolicBlack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09D045-360A-47D5-BBD4-2E5FC3338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88111"/>
              </p:ext>
            </p:extLst>
          </p:nvPr>
        </p:nvGraphicFramePr>
        <p:xfrm>
          <a:off x="6673445" y="2608249"/>
          <a:ext cx="3240000" cy="37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1155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PctPolicHisp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PctPolicAsian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PctPolicMinor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OfficAssgnDrugUnits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NumKindsDrugsSeiz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PolicAveOTWorked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PolicCars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PolicOperBudg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LemasPctPolicOnPatr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LemasGangUnitDeploy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PolicBudgPerPop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/>
        </p:nvGraphicFramePr>
        <p:xfrm>
          <a:off x="2451100" y="1772920"/>
          <a:ext cx="40157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74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비율 자료가 있는 변수 제거 </a:t>
                      </a:r>
                      <a:r>
                        <a:rPr lang="en-US" altLang="ko-KR" sz="1600" dirty="0"/>
                        <a:t>(11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 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/>
        </p:nvGraphicFramePr>
        <p:xfrm>
          <a:off x="2749435" y="2551441"/>
          <a:ext cx="3240000" cy="371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11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numbUrban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NumUnderPov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NumKidsBornNeverMar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murders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rapes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robberies	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assaults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burglaries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larcenies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autoTheft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arsons</a:t>
                      </a: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1DEEA8-3BBB-4133-AAC2-9A99BA9D0B72}"/>
              </a:ext>
            </a:extLst>
          </p:cNvPr>
          <p:cNvGraphicFramePr>
            <a:graphicFrameLocks noGrp="1"/>
          </p:cNvGraphicFramePr>
          <p:nvPr/>
        </p:nvGraphicFramePr>
        <p:xfrm>
          <a:off x="7023100" y="1772920"/>
          <a:ext cx="40157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74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4. </a:t>
                      </a:r>
                      <a:r>
                        <a:rPr lang="ko-KR" altLang="en-US" sz="1600" dirty="0"/>
                        <a:t>모델링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시 </a:t>
                      </a:r>
                      <a:r>
                        <a:rPr lang="ko-KR" altLang="en-US" sz="1600" dirty="0" err="1"/>
                        <a:t>의미없는</a:t>
                      </a:r>
                      <a:r>
                        <a:rPr lang="ko-KR" altLang="en-US" sz="1600" dirty="0"/>
                        <a:t> 변수 </a:t>
                      </a:r>
                      <a:r>
                        <a:rPr lang="en-US" altLang="ko-KR" sz="1600" dirty="0"/>
                        <a:t>(3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AC8B5F7-030D-4BB4-B7E7-AD9A1C3A7C1A}"/>
              </a:ext>
            </a:extLst>
          </p:cNvPr>
          <p:cNvGraphicFramePr>
            <a:graphicFrameLocks noGrp="1"/>
          </p:cNvGraphicFramePr>
          <p:nvPr/>
        </p:nvGraphicFramePr>
        <p:xfrm>
          <a:off x="7410969" y="3412500"/>
          <a:ext cx="3240000" cy="107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10756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countyCode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communityCode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fold</a:t>
                      </a: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7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/>
        </p:nvGraphicFramePr>
        <p:xfrm>
          <a:off x="2451099" y="1772920"/>
          <a:ext cx="8591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2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 Feature Engineering  </a:t>
                      </a:r>
                      <a:r>
                        <a:rPr lang="ko-KR" altLang="en-US" sz="1600" dirty="0"/>
                        <a:t>변수 변환 </a:t>
                      </a:r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EB925C-B86F-4C1A-ACD8-B46383333828}"/>
              </a:ext>
            </a:extLst>
          </p:cNvPr>
          <p:cNvGraphicFramePr>
            <a:graphicFrameLocks noGrp="1"/>
          </p:cNvGraphicFramePr>
          <p:nvPr/>
        </p:nvGraphicFramePr>
        <p:xfrm>
          <a:off x="2544142" y="2572323"/>
          <a:ext cx="3424858" cy="179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5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1795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PctImmigRecent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PctImmigRec5, PctImmigRec8, PctImmigRec10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PctImmigRecent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PctImmigRec3-5, PctImmigRec5-8, PctImmigRec8-10</a:t>
                      </a: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A82FB5D-38D4-44DC-A278-F12AE2979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1" y="285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29029824" descr="EMB000030740e72">
            <a:extLst>
              <a:ext uri="{FF2B5EF4-FFF2-40B4-BE49-F238E27FC236}">
                <a16:creationId xmlns:a16="http://schemas.microsoft.com/office/drawing/2014/main" id="{40A228CC-3B82-46CF-9460-4ABE5D5E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62" y="2214466"/>
            <a:ext cx="2710599" cy="25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41923DD-8A3E-4060-9B08-21C63240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2" y="188400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20103816" descr="EMB000030740e74">
            <a:extLst>
              <a:ext uri="{FF2B5EF4-FFF2-40B4-BE49-F238E27FC236}">
                <a16:creationId xmlns:a16="http://schemas.microsoft.com/office/drawing/2014/main" id="{D4A0ACC8-0AB4-4CBD-81B3-C7CAC175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2" y="2236754"/>
            <a:ext cx="2709241" cy="25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3CEB2-3ED9-46CC-96C5-2A946EF33618}"/>
              </a:ext>
            </a:extLst>
          </p:cNvPr>
          <p:cNvSpPr/>
          <p:nvPr/>
        </p:nvSpPr>
        <p:spPr>
          <a:xfrm>
            <a:off x="8487745" y="3288601"/>
            <a:ext cx="423513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dirty="0"/>
              <a:t>→</a:t>
            </a:r>
            <a:endParaRPr lang="en-US" altLang="ko-KR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4D3344E-974D-464E-8814-0653CFFFEA83}"/>
              </a:ext>
            </a:extLst>
          </p:cNvPr>
          <p:cNvGraphicFramePr>
            <a:graphicFrameLocks noGrp="1"/>
          </p:cNvGraphicFramePr>
          <p:nvPr/>
        </p:nvGraphicFramePr>
        <p:xfrm>
          <a:off x="2544142" y="5180612"/>
          <a:ext cx="3424859" cy="166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859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165896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pctUrban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Binary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 변환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NumHomeless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NumInShelters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NumStreet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의 합으로 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새로운 변수 생성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3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A9E5FB8-4A7A-4156-8066-79A97BE231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8535" y="5082104"/>
            <a:ext cx="3289301" cy="2027870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DE846299-5020-48B4-B1B0-D526FA49EC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4141" y="4257739"/>
            <a:ext cx="3518116" cy="430866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PctRecentImmig</a:t>
            </a:r>
            <a:r>
              <a:rPr lang="en-US" altLang="ko-KR" dirty="0"/>
              <a:t>, PctRecImmig3-5, PctRecImmig5-8, PctRecImmig8-10 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만들어 보았으나</a:t>
            </a:r>
            <a:r>
              <a:rPr lang="en-US" altLang="ko-KR" dirty="0"/>
              <a:t>, </a:t>
            </a:r>
            <a:r>
              <a:rPr lang="ko-KR" altLang="en-US" dirty="0"/>
              <a:t>서로 간의 </a:t>
            </a:r>
            <a:r>
              <a:rPr lang="en-US" altLang="ko-KR" dirty="0"/>
              <a:t>Correlation</a:t>
            </a:r>
            <a:r>
              <a:rPr lang="ko-KR" altLang="en-US" dirty="0"/>
              <a:t>이 높아 삭제함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3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0DB425-90FA-4DB4-9A90-747D4378952B}"/>
              </a:ext>
            </a:extLst>
          </p:cNvPr>
          <p:cNvSpPr/>
          <p:nvPr/>
        </p:nvSpPr>
        <p:spPr>
          <a:xfrm>
            <a:off x="974722" y="3141671"/>
            <a:ext cx="11769728" cy="40592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변환 및 </a:t>
            </a:r>
            <a:r>
              <a:rPr lang="ko-KR" altLang="en-US" dirty="0" err="1"/>
              <a:t>피쳐</a:t>
            </a:r>
            <a:r>
              <a:rPr lang="ko-KR" altLang="en-US" dirty="0"/>
              <a:t> 스케일링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설명변수를 총 </a:t>
            </a:r>
            <a:r>
              <a:rPr lang="en-US" altLang="ko-KR" b="1" dirty="0"/>
              <a:t>2</a:t>
            </a:r>
            <a:r>
              <a:rPr lang="ko-KR" altLang="en-US" b="1" dirty="0"/>
              <a:t>번에 걸쳐 변환한다</a:t>
            </a:r>
            <a:r>
              <a:rPr lang="en-US" altLang="ko-KR" b="1" dirty="0"/>
              <a:t>. </a:t>
            </a:r>
            <a:r>
              <a:rPr lang="ko-KR" altLang="en-US" b="1" dirty="0"/>
              <a:t>이유는 </a:t>
            </a:r>
            <a:br>
              <a:rPr lang="en-US" altLang="ko-KR" b="1" dirty="0"/>
            </a:br>
            <a:r>
              <a:rPr lang="en-US" altLang="ko-KR" b="1" dirty="0"/>
              <a:t>1)   Gibbs Sampler</a:t>
            </a:r>
            <a:r>
              <a:rPr lang="ko-KR" altLang="en-US" b="1" dirty="0"/>
              <a:t>로 생성한 </a:t>
            </a:r>
            <a:r>
              <a:rPr lang="en-US" altLang="ko-KR" b="1" dirty="0"/>
              <a:t>NA</a:t>
            </a:r>
            <a:r>
              <a:rPr lang="ko-KR" altLang="en-US" b="1" dirty="0"/>
              <a:t>의 이론적 정확성을 높이고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2)   X</a:t>
            </a:r>
            <a:r>
              <a:rPr lang="ko-KR" altLang="en-US" b="1" dirty="0"/>
              <a:t>의 변환을 통해 </a:t>
            </a:r>
            <a:r>
              <a:rPr lang="en-US" altLang="ko-KR" b="1" dirty="0"/>
              <a:t>Y</a:t>
            </a:r>
            <a:r>
              <a:rPr lang="ko-KR" altLang="en-US" b="1" dirty="0"/>
              <a:t>와의 숨겨진 선형 관계를 발굴하기 위함이다</a:t>
            </a:r>
            <a:r>
              <a:rPr lang="en-US" altLang="ko-KR" b="1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B3DFEB-FCFF-4EF3-9249-FB884EC2E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28773"/>
              </p:ext>
            </p:extLst>
          </p:nvPr>
        </p:nvGraphicFramePr>
        <p:xfrm>
          <a:off x="974722" y="2665086"/>
          <a:ext cx="11769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972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설명변수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변환 과정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AF3B124-B1E6-404F-8548-F967149349AA}"/>
              </a:ext>
            </a:extLst>
          </p:cNvPr>
          <p:cNvGrpSpPr/>
          <p:nvPr/>
        </p:nvGrpSpPr>
        <p:grpSpPr>
          <a:xfrm>
            <a:off x="1174747" y="3222155"/>
            <a:ext cx="8591552" cy="376193"/>
            <a:chOff x="895347" y="2778007"/>
            <a:chExt cx="8591552" cy="3761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FBF71-B752-4005-A964-5C148EE9A8CA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0.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8CC1DBA-6E68-4B83-BAE1-D684858373CD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800" b="1" dirty="0"/>
                    <a:t>회귀분석 가정을 고려한 종속변수의 정규화 </a:t>
                  </a:r>
                  <a:r>
                    <a:rPr lang="en-US" altLang="ko-KR" sz="1800" b="1" dirty="0"/>
                    <a:t>(</a:t>
                  </a:r>
                  <a14:m>
                    <m:oMath xmlns:m="http://schemas.openxmlformats.org/officeDocument/2006/math"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 →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</m:oMath>
                  </a14:m>
                  <a:r>
                    <a:rPr lang="en-US" altLang="ko-KR" sz="1800" b="1" dirty="0"/>
                    <a:t>)</a:t>
                  </a:r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8CC1DBA-6E68-4B83-BAE1-D68485837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blipFill>
                  <a:blip r:embed="rId2" cstate="print"/>
                  <a:stretch>
                    <a:fillRect l="-840" t="-9836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E1E656-C041-4B9F-9F4D-E52EAB84B696}"/>
              </a:ext>
            </a:extLst>
          </p:cNvPr>
          <p:cNvGrpSpPr/>
          <p:nvPr/>
        </p:nvGrpSpPr>
        <p:grpSpPr>
          <a:xfrm>
            <a:off x="1174747" y="3991794"/>
            <a:ext cx="8591552" cy="376193"/>
            <a:chOff x="895347" y="2778007"/>
            <a:chExt cx="8591552" cy="3761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F21E8-995F-4300-9120-A57BD0A2950C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1.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77B92-6BBC-4390-889C-12C55D28B766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800" b="1" dirty="0"/>
                    <a:t>Gibbs Sampler</a:t>
                  </a:r>
                  <a:r>
                    <a:rPr lang="ko-KR" altLang="en-US" sz="1800" b="1" dirty="0"/>
                    <a:t> </a:t>
                  </a:r>
                  <a:r>
                    <a:rPr lang="en-US" altLang="ko-KR" sz="1800" b="1" dirty="0"/>
                    <a:t>NA imputation</a:t>
                  </a:r>
                  <a:r>
                    <a:rPr lang="ko-KR" altLang="en-US" sz="1800" b="1" dirty="0"/>
                    <a:t> 위해 </a:t>
                  </a:r>
                  <a:r>
                    <a:rPr lang="en-US" altLang="ko-KR" sz="1800" b="1" dirty="0"/>
                    <a:t>X</a:t>
                  </a:r>
                  <a:r>
                    <a:rPr lang="ko-KR" altLang="en-US" sz="1800" b="1" dirty="0"/>
                    <a:t>의 정규화</a:t>
                  </a:r>
                  <a:r>
                    <a:rPr lang="en-US" altLang="ko-KR" sz="1800" b="1" dirty="0"/>
                    <a:t> (</a:t>
                  </a:r>
                  <a14:m>
                    <m:oMath xmlns:m="http://schemas.openxmlformats.org/officeDocument/2006/math"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ko-KR" altLang="ko-KR" sz="1800" b="1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</m:oMath>
                  </a14:m>
                  <a:r>
                    <a:rPr lang="en-US" altLang="ko-KR" sz="1800" b="1" dirty="0"/>
                    <a:t>) </a:t>
                  </a:r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A677B92-6BBC-4390-889C-12C55D28B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6530757" cy="376193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840" t="-9677" b="-241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4E1074-2E40-4DBA-94B8-E1B31EEEB9DB}"/>
              </a:ext>
            </a:extLst>
          </p:cNvPr>
          <p:cNvGrpSpPr/>
          <p:nvPr/>
        </p:nvGrpSpPr>
        <p:grpSpPr>
          <a:xfrm>
            <a:off x="1174747" y="4749122"/>
            <a:ext cx="9750211" cy="653192"/>
            <a:chOff x="895347" y="2778007"/>
            <a:chExt cx="9750211" cy="6531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65AE1A-F19A-4F1D-B547-963D51732471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2.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18E5C7-E07F-4945-9796-958A4A8BA81B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7689416" cy="653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800" b="1" dirty="0"/>
                    <a:t>Gibbs Sampler</a:t>
                  </a:r>
                  <a:r>
                    <a:rPr lang="ko-KR" altLang="en-US" sz="1800" b="1" dirty="0"/>
                    <a:t> </a:t>
                  </a:r>
                  <a:r>
                    <a:rPr lang="en-US" altLang="ko-KR" sz="1800" b="1" dirty="0"/>
                    <a:t>NA imputation </a:t>
                  </a:r>
                  <a:r>
                    <a:rPr lang="ko-KR" altLang="en-US" sz="1800" b="1" dirty="0"/>
                    <a:t>후 완성된 </a:t>
                  </a:r>
                  <a:r>
                    <a:rPr lang="en-US" altLang="ko-KR" sz="1800" b="1" dirty="0"/>
                    <a:t>X</a:t>
                  </a:r>
                  <a:r>
                    <a:rPr lang="ko-KR" altLang="en-US" sz="1800" b="1" dirty="0"/>
                    <a:t>를 다시 </a:t>
                  </a:r>
                  <a:r>
                    <a:rPr lang="ko-KR" altLang="en-US" sz="1800" b="1" dirty="0" err="1"/>
                    <a:t>역변환</a:t>
                  </a:r>
                  <a:r>
                    <a:rPr lang="ko-KR" altLang="en-US" sz="1800" b="1" dirty="0"/>
                    <a:t> </a:t>
                  </a:r>
                  <a:r>
                    <a:rPr lang="en-US" altLang="ko-KR" sz="1800" b="1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  <m:r>
                        <a:rPr lang="ko-KR" altLang="ko-KR" sz="1800" b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a14:m>
                  <a:r>
                    <a:rPr lang="en-US" altLang="ko-KR" sz="1800" b="1" dirty="0"/>
                    <a:t>)</a:t>
                  </a:r>
                  <a:br>
                    <a:rPr lang="en-US" altLang="ko-KR" sz="1800" b="1" dirty="0"/>
                  </a:b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(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이로써 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NA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가 없는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, 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변환이 되지 않은 완전한 데이터 셋 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X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를 얻는다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.)</a:t>
                  </a:r>
                  <a:endParaRPr lang="ko-KR" altLang="en-US" sz="18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018E5C7-E07F-4945-9796-958A4A8BA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7689416" cy="653192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714" t="-5607" b="-140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B25AF9-FC27-43FA-8CB7-65FEF3282137}"/>
              </a:ext>
            </a:extLst>
          </p:cNvPr>
          <p:cNvGrpSpPr/>
          <p:nvPr/>
        </p:nvGrpSpPr>
        <p:grpSpPr>
          <a:xfrm>
            <a:off x="1174747" y="5535882"/>
            <a:ext cx="9988553" cy="660052"/>
            <a:chOff x="895347" y="2778007"/>
            <a:chExt cx="9988553" cy="6600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DA689D-088A-41C0-8A4D-B0A782CEAD5E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3.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97A687-28A6-4174-BC5C-B5731A2A172D}"/>
                    </a:ext>
                  </a:extLst>
                </p:cNvPr>
                <p:cNvSpPr txBox="1"/>
                <p:nvPr/>
              </p:nvSpPr>
              <p:spPr>
                <a:xfrm>
                  <a:off x="2956142" y="2778007"/>
                  <a:ext cx="7927758" cy="660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800" b="1" dirty="0"/>
                    <a:t>와 </a:t>
                  </a:r>
                  <a14:m>
                    <m:oMath xmlns:m="http://schemas.openxmlformats.org/officeDocument/2006/math"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800" b="1" dirty="0"/>
                    <a:t>의 선형 관계를 본 후</a:t>
                  </a:r>
                  <a:r>
                    <a:rPr lang="en-US" altLang="ko-KR" sz="1800" b="1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1800" b="1" i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800" b="1" i="1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1800" b="1" dirty="0"/>
                    <a:t> 변환하여 선형 관계가 있을 경우 </a:t>
                  </a:r>
                  <a14:m>
                    <m:oMath xmlns:m="http://schemas.openxmlformats.org/officeDocument/2006/math">
                      <m:r>
                        <a:rPr lang="en-US" altLang="ko-KR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ko-KR" altLang="ko-KR" sz="1800" b="1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</m:oMath>
                  </a14:m>
                  <a:r>
                    <a:rPr lang="ko-KR" altLang="en-US" sz="1800" b="1" dirty="0"/>
                    <a:t> </a:t>
                  </a:r>
                  <a:br>
                    <a:rPr lang="en-US" altLang="ko-KR" sz="1800" b="1" dirty="0"/>
                  </a:b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(</a:t>
                  </a:r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이 경우</a:t>
                  </a:r>
                  <a14:m>
                    <m:oMath xmlns:m="http://schemas.openxmlformats.org/officeDocument/2006/math">
                      <m:r>
                        <a:rPr lang="en-US" altLang="ko-KR" sz="1800" b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ko-KR" altLang="ko-KR" sz="1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acc>
                    </m:oMath>
                  </a14:m>
                  <a:r>
                    <a:rPr lang="ko-KR" altLang="en-US" sz="1800" b="1" dirty="0">
                      <a:solidFill>
                        <a:schemeClr val="accent2"/>
                      </a:solidFill>
                    </a:rPr>
                    <a:t>를 설명변수로 간주한다</a:t>
                  </a:r>
                  <a:r>
                    <a:rPr lang="en-US" altLang="ko-KR" sz="1800" b="1" dirty="0">
                      <a:solidFill>
                        <a:schemeClr val="accent2"/>
                      </a:solidFill>
                    </a:rPr>
                    <a:t>.)</a:t>
                  </a:r>
                  <a:endParaRPr lang="ko-KR" altLang="en-US" sz="18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D97A687-28A6-4174-BC5C-B5731A2A1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2" y="2778007"/>
                  <a:ext cx="7927758" cy="660052"/>
                </a:xfrm>
                <a:prstGeom prst="rect">
                  <a:avLst/>
                </a:prstGeom>
                <a:blipFill>
                  <a:blip r:embed="rId5" cstate="print"/>
                  <a:stretch>
                    <a:fillRect l="-692" t="-5556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3E928E-17BA-41F8-A46D-5B61E8700903}"/>
              </a:ext>
            </a:extLst>
          </p:cNvPr>
          <p:cNvGrpSpPr/>
          <p:nvPr/>
        </p:nvGrpSpPr>
        <p:grpSpPr>
          <a:xfrm>
            <a:off x="1174747" y="6319198"/>
            <a:ext cx="11541127" cy="938206"/>
            <a:chOff x="895347" y="2778007"/>
            <a:chExt cx="11541127" cy="9382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86FCEE-52EF-4BF2-9F29-212707953797}"/>
                </a:ext>
              </a:extLst>
            </p:cNvPr>
            <p:cNvSpPr txBox="1"/>
            <p:nvPr/>
          </p:nvSpPr>
          <p:spPr>
            <a:xfrm>
              <a:off x="895347" y="2778007"/>
              <a:ext cx="1842999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Step 4.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BE9CCF-E05B-4663-9B79-CEB7A241005B}"/>
                    </a:ext>
                  </a:extLst>
                </p:cNvPr>
                <p:cNvSpPr txBox="1"/>
                <p:nvPr/>
              </p:nvSpPr>
              <p:spPr>
                <a:xfrm>
                  <a:off x="2956141" y="2778007"/>
                  <a:ext cx="9480333" cy="938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800" b="1" dirty="0"/>
                    <a:t>서로</a:t>
                  </a:r>
                  <a:r>
                    <a:rPr lang="en-US" altLang="ko-KR" sz="1800" b="1" dirty="0"/>
                    <a:t> </a:t>
                  </a:r>
                  <a:r>
                    <a:rPr lang="ko-KR" altLang="en-US" sz="1800" b="1" dirty="0"/>
                    <a:t>다른 단위의 설명 변수 간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a14:m>
                  <a:r>
                    <a:rPr lang="ko-KR" altLang="en-US" sz="1800" b="1" dirty="0"/>
                    <a:t>의 비교를 위해 </a:t>
                  </a:r>
                  <a:r>
                    <a:rPr lang="en-US" altLang="ko-KR" sz="1800" b="1" dirty="0"/>
                    <a:t>Z-score</a:t>
                  </a:r>
                  <a:r>
                    <a:rPr lang="ko-KR" altLang="en-US" sz="1800" b="1" dirty="0"/>
                    <a:t>를 매기는 방법으로 </a:t>
                  </a:r>
                  <a:r>
                    <a:rPr lang="en-US" altLang="ko-KR" sz="1800" b="1" dirty="0"/>
                    <a:t>Feature scaling</a:t>
                  </a:r>
                  <a:br>
                    <a:rPr lang="en-US" altLang="ko-KR" sz="1800" b="1" dirty="0"/>
                  </a:br>
                  <a:endParaRPr lang="en-US" altLang="ko-KR" sz="1800" b="1" dirty="0"/>
                </a:p>
                <a:p>
                  <a:r>
                    <a:rPr lang="en-US" altLang="ko-KR" sz="1800" b="1" i="1" dirty="0"/>
                    <a:t>( Note :                                                                                    )</a:t>
                  </a:r>
                  <a:endParaRPr lang="ko-KR" altLang="en-US" sz="1800" b="1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1BE9CCF-E05B-4663-9B79-CEB7A2410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141" y="2778007"/>
                  <a:ext cx="9480333" cy="938206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579" t="-2597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BD610B1-EB14-4D86-A4D6-C33AF342EF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55900" r="6477" b="33014"/>
          <a:stretch/>
        </p:blipFill>
        <p:spPr>
          <a:xfrm>
            <a:off x="4032476" y="6719770"/>
            <a:ext cx="4974988" cy="5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변환 및 </a:t>
            </a:r>
            <a:r>
              <a:rPr lang="ko-KR" altLang="en-US" dirty="0" err="1"/>
              <a:t>피쳐</a:t>
            </a:r>
            <a:r>
              <a:rPr lang="ko-KR" altLang="en-US" dirty="0"/>
              <a:t> 스케일링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 변환의 예시</a:t>
            </a:r>
            <a:r>
              <a:rPr lang="en-US" altLang="ko-KR" b="1" dirty="0"/>
              <a:t>: </a:t>
            </a:r>
            <a:r>
              <a:rPr lang="en-US" altLang="ko-KR" b="1" dirty="0" err="1"/>
              <a:t>pctWFarmSelf</a:t>
            </a:r>
            <a:endParaRPr lang="en-US" altLang="ko-KR" b="1" dirty="0"/>
          </a:p>
          <a:p>
            <a:pPr lvl="2"/>
            <a:r>
              <a:rPr lang="en-US" altLang="ko-KR" sz="1600" i="1" dirty="0"/>
              <a:t>percentage of households with farm or self employment income in 1989</a:t>
            </a:r>
          </a:p>
          <a:p>
            <a:pPr lvl="2"/>
            <a:r>
              <a:rPr lang="en-US" altLang="ko-KR" dirty="0"/>
              <a:t>Right-skewed </a:t>
            </a:r>
            <a:r>
              <a:rPr lang="ko-KR" altLang="en-US" dirty="0"/>
              <a:t>모양을 로그 변환을 하여 </a:t>
            </a:r>
            <a:r>
              <a:rPr lang="en-US" altLang="ko-KR" dirty="0"/>
              <a:t>bell-shaped </a:t>
            </a:r>
            <a:r>
              <a:rPr lang="ko-KR" altLang="en-US" dirty="0"/>
              <a:t>모양으로 바꾸었다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NA imputation </a:t>
            </a:r>
            <a:r>
              <a:rPr lang="ko-KR" altLang="en-US" dirty="0"/>
              <a:t>이후 다시 원래 형태로 변환을 하였다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88497"/>
              </p:ext>
            </p:extLst>
          </p:nvPr>
        </p:nvGraphicFramePr>
        <p:xfrm>
          <a:off x="1108509" y="3189918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로그 변형 전의 찌그러진 분포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C2EE21-A522-44F4-B02D-7A1DEC5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80010"/>
              </p:ext>
            </p:extLst>
          </p:nvPr>
        </p:nvGraphicFramePr>
        <p:xfrm>
          <a:off x="7099866" y="3181912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로그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변형 후의 </a:t>
                      </a:r>
                      <a:r>
                        <a:rPr lang="en-US" altLang="ko-KR" sz="1600" dirty="0"/>
                        <a:t>bell-shaped curve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621E92F-D378-4B2B-9B28-2B9E3FE366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9866" y="3560758"/>
            <a:ext cx="5828168" cy="35930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A22D5-E898-4B94-896D-0E8E3CBD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03" y="3560758"/>
            <a:ext cx="5828168" cy="35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7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 변환 및 </a:t>
            </a:r>
            <a:r>
              <a:rPr lang="ko-KR" altLang="en-US" dirty="0" err="1"/>
              <a:t>피쳐</a:t>
            </a:r>
            <a:r>
              <a:rPr lang="ko-KR" altLang="en-US" dirty="0"/>
              <a:t> 스케일링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X</a:t>
            </a:r>
            <a:r>
              <a:rPr lang="ko-KR" altLang="en-US" b="1" dirty="0"/>
              <a:t>설명변수 변환의 예시</a:t>
            </a:r>
            <a:r>
              <a:rPr lang="en-US" altLang="ko-KR" b="1" dirty="0"/>
              <a:t>: </a:t>
            </a:r>
            <a:r>
              <a:rPr lang="en-US" altLang="ko-KR" b="1" dirty="0" err="1"/>
              <a:t>NumHomeless</a:t>
            </a:r>
            <a:endParaRPr lang="en-US" altLang="ko-KR" b="1" dirty="0"/>
          </a:p>
          <a:p>
            <a:pPr lvl="2"/>
            <a:r>
              <a:rPr lang="ko-KR" altLang="en-US" dirty="0"/>
              <a:t>아래 두 개의 설명변수를 합쳐서 총 </a:t>
            </a:r>
            <a:r>
              <a:rPr lang="en-US" altLang="ko-KR" dirty="0"/>
              <a:t>Homeless </a:t>
            </a:r>
            <a:r>
              <a:rPr lang="ko-KR" altLang="en-US" dirty="0"/>
              <a:t>인구 수로 정의</a:t>
            </a:r>
            <a:endParaRPr lang="en-US" altLang="ko-KR" dirty="0"/>
          </a:p>
          <a:p>
            <a:pPr marL="688894" lvl="3" indent="-342900">
              <a:buFont typeface="+mj-lt"/>
              <a:buAutoNum type="arabicParenR"/>
            </a:pPr>
            <a:r>
              <a:rPr lang="en-US" altLang="ko-KR" sz="1600" i="1" dirty="0" err="1"/>
              <a:t>NumInShelters</a:t>
            </a:r>
            <a:r>
              <a:rPr lang="en-US" altLang="ko-KR" sz="1600" i="1" dirty="0"/>
              <a:t> : number of people in homeless shelters</a:t>
            </a:r>
          </a:p>
          <a:p>
            <a:pPr marL="688894" lvl="3" indent="-342900">
              <a:buFont typeface="+mj-lt"/>
              <a:buAutoNum type="arabicParenR"/>
            </a:pPr>
            <a:r>
              <a:rPr lang="en-US" altLang="ko-KR" sz="1600" i="1" dirty="0" err="1"/>
              <a:t>NumStreet</a:t>
            </a:r>
            <a:r>
              <a:rPr lang="en-US" altLang="ko-KR" sz="1600" i="1" dirty="0"/>
              <a:t> : number of homeless people counted in the street</a:t>
            </a:r>
          </a:p>
          <a:p>
            <a:pPr lvl="2"/>
            <a:endParaRPr lang="en-US" altLang="ko-KR" dirty="0"/>
          </a:p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B8E58A-6A88-41C2-91B9-71D1F7481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66891"/>
              </p:ext>
            </p:extLst>
          </p:nvPr>
        </p:nvGraphicFramePr>
        <p:xfrm>
          <a:off x="970530" y="3120423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변수 변환 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선형 관계를 파악하기가 </a:t>
                      </a:r>
                      <a:r>
                        <a:rPr lang="ko-KR" altLang="en-US" sz="1600" dirty="0" err="1"/>
                        <a:t>힘듬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A28A25-7D98-4F4F-9F60-4BAFD36B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54417"/>
              </p:ext>
            </p:extLst>
          </p:nvPr>
        </p:nvGraphicFramePr>
        <p:xfrm>
          <a:off x="7018902" y="3118278"/>
          <a:ext cx="5828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8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변수 변환 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선형 관계가 확연히 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A263DD2-116E-4373-8322-76A5ED08EC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0529" y="3519838"/>
            <a:ext cx="5828168" cy="3593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39AEA1-8AD7-4CBC-B4DC-331E17B15B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8903" y="3519838"/>
            <a:ext cx="5828168" cy="35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III.	Gibbs Sampler NA Imputation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4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 NA Imputation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정규분포를 따른다면 깁스 </a:t>
            </a:r>
            <a:r>
              <a:rPr lang="ko-KR" altLang="en-US" dirty="0" err="1"/>
              <a:t>샘플러를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각 설명변수가 결합 정규분포를 따른다면</a:t>
            </a:r>
            <a:r>
              <a:rPr lang="en-US" altLang="ko-KR" b="1" dirty="0"/>
              <a:t>, </a:t>
            </a:r>
            <a:r>
              <a:rPr lang="ko-KR" altLang="en-US" b="1" dirty="0"/>
              <a:t>조건부 분포를 알 수 있다</a:t>
            </a:r>
            <a:r>
              <a:rPr lang="en-US" altLang="ko-KR" b="1" dirty="0"/>
              <a:t>! (</a:t>
            </a:r>
            <a:r>
              <a:rPr lang="ko-KR" altLang="en-US" b="1" dirty="0"/>
              <a:t>우리가 배웠던 </a:t>
            </a:r>
            <a:r>
              <a:rPr lang="en-US" altLang="ko-KR" b="1" dirty="0"/>
              <a:t>Gibbs</a:t>
            </a:r>
            <a:r>
              <a:rPr lang="ko-KR" altLang="en-US" b="1" dirty="0"/>
              <a:t>와 크게 다르지 않음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945091-BC15-4B59-A4DC-5EB79F848F10}"/>
              </a:ext>
            </a:extLst>
          </p:cNvPr>
          <p:cNvSpPr/>
          <p:nvPr/>
        </p:nvSpPr>
        <p:spPr>
          <a:xfrm>
            <a:off x="937490" y="2523961"/>
            <a:ext cx="3375282" cy="4770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Sampling Scheme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582EB8-7584-4042-9E87-E4F0E1130C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5169" y="2523961"/>
            <a:ext cx="8981989" cy="1641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98AF4C-0581-4169-B016-B0B03E0F5E0C}"/>
                  </a:ext>
                </a:extLst>
              </p:cNvPr>
              <p:cNvSpPr/>
              <p:nvPr/>
            </p:nvSpPr>
            <p:spPr>
              <a:xfrm>
                <a:off x="4619906" y="4540634"/>
                <a:ext cx="8105468" cy="868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 </a:t>
                </a:r>
                <a:r>
                  <a:rPr lang="ko-KR" altLang="en-US" sz="2400" dirty="0"/>
                  <a:t>시뮬레이션 횟수만큼의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 sz="2400" i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ko-KR" altLang="ko-KR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 sz="24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miss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𝑁𝐴</m:t>
                        </m:r>
                        <m:r>
                          <a:rPr lang="ko-KR" altLang="ko-KR" sz="24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2400" dirty="0"/>
              </a:p>
              <a:p>
                <a:endParaRPr lang="en-US" altLang="ko-KR" sz="500" dirty="0"/>
              </a:p>
              <a:p>
                <a:r>
                  <a:rPr lang="en-US" altLang="ko-KR" i="1" dirty="0"/>
                  <a:t> (NA : Raw</a:t>
                </a:r>
                <a:r>
                  <a:rPr lang="ko-KR" altLang="en-US" i="1" dirty="0"/>
                  <a:t> 데이터 셋에서 총 </a:t>
                </a:r>
                <a:r>
                  <a:rPr lang="en-US" altLang="ko-KR" i="1" dirty="0"/>
                  <a:t>NA</a:t>
                </a:r>
                <a:r>
                  <a:rPr lang="ko-KR" altLang="en-US" i="1" dirty="0"/>
                  <a:t>의 개수</a:t>
                </a:r>
                <a:r>
                  <a:rPr lang="en-US" altLang="ko-KR" i="1" dirty="0"/>
                  <a:t>)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98AF4C-0581-4169-B016-B0B03E0F5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06" y="4540634"/>
                <a:ext cx="8105468" cy="868315"/>
              </a:xfrm>
              <a:prstGeom prst="rect">
                <a:avLst/>
              </a:prstGeom>
              <a:blipFill>
                <a:blip r:embed="rId3" cstate="print"/>
                <a:stretch>
                  <a:fillRect l="-226" t="-2817" b="-1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4DD2EFA-C846-4343-9BF7-C09B0595481D}"/>
              </a:ext>
            </a:extLst>
          </p:cNvPr>
          <p:cNvSpPr txBox="1"/>
          <p:nvPr/>
        </p:nvSpPr>
        <p:spPr>
          <a:xfrm>
            <a:off x="4619906" y="6358644"/>
            <a:ext cx="7965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Use </a:t>
            </a:r>
            <a:r>
              <a:rPr lang="en-US" altLang="ko-KR" sz="3200" b="1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column means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as an estimator!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오른쪽 화살표 8">
            <a:extLst>
              <a:ext uri="{FF2B5EF4-FFF2-40B4-BE49-F238E27FC236}">
                <a16:creationId xmlns:a16="http://schemas.microsoft.com/office/drawing/2014/main" id="{358161E2-1EB9-44DD-B9C6-90F3AEB452C9}"/>
              </a:ext>
            </a:extLst>
          </p:cNvPr>
          <p:cNvSpPr/>
          <p:nvPr/>
        </p:nvSpPr>
        <p:spPr>
          <a:xfrm rot="5400000">
            <a:off x="2304827" y="3547465"/>
            <a:ext cx="640604" cy="42509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FB402-53A9-434D-A5AE-CDC6BF5EA250}"/>
              </a:ext>
            </a:extLst>
          </p:cNvPr>
          <p:cNvSpPr/>
          <p:nvPr/>
        </p:nvSpPr>
        <p:spPr>
          <a:xfrm>
            <a:off x="937489" y="4540634"/>
            <a:ext cx="3375282" cy="4770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Output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38FE83-21D5-4A00-A917-8292DAF2FAB5}"/>
              </a:ext>
            </a:extLst>
          </p:cNvPr>
          <p:cNvSpPr/>
          <p:nvPr/>
        </p:nvSpPr>
        <p:spPr>
          <a:xfrm>
            <a:off x="937489" y="6426404"/>
            <a:ext cx="3375282" cy="47702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Posterior Means</a:t>
            </a:r>
            <a:endParaRPr lang="ko-KR" altLang="en-US" sz="2400" dirty="0"/>
          </a:p>
        </p:txBody>
      </p:sp>
      <p:sp>
        <p:nvSpPr>
          <p:cNvPr id="13" name="오른쪽 화살표 8">
            <a:extLst>
              <a:ext uri="{FF2B5EF4-FFF2-40B4-BE49-F238E27FC236}">
                <a16:creationId xmlns:a16="http://schemas.microsoft.com/office/drawing/2014/main" id="{B7191539-A662-4864-BA46-89C2D14CABB0}"/>
              </a:ext>
            </a:extLst>
          </p:cNvPr>
          <p:cNvSpPr/>
          <p:nvPr/>
        </p:nvSpPr>
        <p:spPr>
          <a:xfrm rot="5400000">
            <a:off x="2304826" y="5458891"/>
            <a:ext cx="640604" cy="42509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159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4AE8F-1ACA-46F4-8951-740479DA3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Final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Project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1st week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8E34155-6EFC-4B4F-A82F-7D776065EC0A}"/>
              </a:ext>
            </a:extLst>
          </p:cNvPr>
          <p:cNvSpPr txBox="1">
            <a:spLocks/>
          </p:cNvSpPr>
          <p:nvPr/>
        </p:nvSpPr>
        <p:spPr>
          <a:xfrm>
            <a:off x="789457" y="1686719"/>
            <a:ext cx="8915400" cy="43989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 sz="1400" b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72996" indent="-172996" algn="l" rtl="0" eaLnBrk="1" fontAlgn="base" hangingPunct="1">
              <a:spcBef>
                <a:spcPts val="999"/>
              </a:spcBef>
              <a:spcAft>
                <a:spcPts val="0"/>
              </a:spcAft>
              <a:buClr>
                <a:srgbClr val="860202"/>
              </a:buClr>
              <a:buSzPct val="100000"/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2pPr>
            <a:lvl3pPr marL="345995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rgbClr val="860202"/>
              </a:buClr>
              <a:buFont typeface="Arial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3pPr>
            <a:lvl4pPr marL="517404" indent="-171410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4pPr>
            <a:lvl5pPr marL="690402" indent="-172996" algn="l" rtl="0" eaLnBrk="1" fontAlgn="base" hangingPunct="1">
              <a:spcBef>
                <a:spcPts val="599"/>
              </a:spcBef>
              <a:spcAft>
                <a:spcPts val="0"/>
              </a:spcAft>
              <a:buClr>
                <a:schemeClr val="accent6"/>
              </a:buClr>
              <a:buFont typeface="Arial" pitchFamily="34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5pPr>
            <a:lvl6pPr marL="1944989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454223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963457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3472690" indent="-18212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sz="1800" b="1" kern="0" dirty="0">
                <a:ea typeface="+mj-ea"/>
              </a:rPr>
              <a:t>What is crimedata.csv?</a:t>
            </a:r>
            <a:endParaRPr lang="en-US" altLang="ko-KR" sz="1800" b="1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ea typeface="+mj-ea"/>
              </a:rPr>
              <a:t>무엇을 담고 있는 자료인가</a:t>
            </a:r>
            <a:r>
              <a:rPr lang="en-US" altLang="ko-KR" sz="1600" kern="0" dirty="0">
                <a:ea typeface="+mj-ea"/>
              </a:rPr>
              <a:t>?</a:t>
            </a:r>
            <a:endParaRPr lang="en-US" sz="1600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altLang="ko-KR" sz="1800" b="1" kern="0" dirty="0">
              <a:ea typeface="+mj-ea"/>
            </a:endParaRPr>
          </a:p>
          <a:p>
            <a:pPr marL="342900" indent="-342900" defTabSz="914400">
              <a:buClr>
                <a:schemeClr val="tx1"/>
              </a:buClr>
              <a:buFont typeface="Wingdings" pitchFamily="2" charset="2"/>
              <a:buAutoNum type="romanUcPeriod"/>
            </a:pPr>
            <a:r>
              <a:rPr lang="en-US" altLang="ko-KR" sz="1800" b="1" kern="0" dirty="0">
                <a:ea typeface="+mj-ea"/>
              </a:rPr>
              <a:t>Data Manipulation</a:t>
            </a:r>
            <a:endParaRPr lang="en-US" altLang="ko-KR" sz="1600" b="1" kern="0" dirty="0"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무엇을 종속변수로 볼 것인가</a:t>
            </a:r>
            <a:r>
              <a:rPr lang="en-US" altLang="ko-KR" sz="1600" kern="0" dirty="0">
                <a:latin typeface="+mj-lt"/>
                <a:ea typeface="+mj-ea"/>
              </a:rPr>
              <a:t>?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설명변수 가지치기</a:t>
            </a:r>
            <a:endParaRPr lang="en-US" altLang="ko-KR" sz="1600" kern="0" dirty="0">
              <a:latin typeface="+mj-lt"/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데이터 변환 및 </a:t>
            </a:r>
            <a:r>
              <a:rPr lang="ko-KR" altLang="en-US" sz="1600" kern="0" dirty="0" err="1">
                <a:latin typeface="+mj-lt"/>
                <a:ea typeface="+mj-ea"/>
              </a:rPr>
              <a:t>피쳐</a:t>
            </a:r>
            <a:r>
              <a:rPr lang="ko-KR" altLang="en-US" sz="1600" kern="0" dirty="0">
                <a:latin typeface="+mj-lt"/>
                <a:ea typeface="+mj-ea"/>
              </a:rPr>
              <a:t> 스케일링</a:t>
            </a:r>
            <a:endParaRPr lang="en-US" altLang="ko-KR" sz="1600" kern="0" dirty="0">
              <a:latin typeface="+mj-lt"/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sz="1800" kern="0" dirty="0">
              <a:latin typeface="+mj-lt"/>
              <a:ea typeface="+mj-ea"/>
            </a:endParaRPr>
          </a:p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en-US" altLang="ko-KR" sz="1800" b="1" kern="0" dirty="0">
                <a:ea typeface="+mj-ea"/>
              </a:rPr>
              <a:t>Gibbs Sampler NA Imputation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>
                <a:latin typeface="+mj-lt"/>
                <a:ea typeface="+mj-ea"/>
              </a:rPr>
              <a:t>정규분포를 가정한다면 깁스 </a:t>
            </a:r>
            <a:r>
              <a:rPr lang="ko-KR" altLang="en-US" sz="1600" kern="0" dirty="0" err="1">
                <a:latin typeface="+mj-lt"/>
                <a:ea typeface="+mj-ea"/>
              </a:rPr>
              <a:t>샘플러를</a:t>
            </a:r>
            <a:r>
              <a:rPr lang="ko-KR" altLang="en-US" sz="1600" kern="0" dirty="0">
                <a:latin typeface="+mj-lt"/>
                <a:ea typeface="+mj-ea"/>
              </a:rPr>
              <a:t> 이용할 수 있다</a:t>
            </a:r>
            <a:r>
              <a:rPr lang="en-US" altLang="ko-KR" sz="1600" kern="0" dirty="0">
                <a:latin typeface="+mj-lt"/>
                <a:ea typeface="+mj-ea"/>
              </a:rPr>
              <a:t>!</a:t>
            </a:r>
            <a:endParaRPr lang="en-US" sz="1600" kern="0" dirty="0">
              <a:latin typeface="+mj-lt"/>
              <a:ea typeface="+mj-ea"/>
            </a:endParaRP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endParaRPr lang="en-US" altLang="ko-KR" sz="1800" kern="0" dirty="0">
              <a:latin typeface="+mj-lt"/>
              <a:ea typeface="+mj-ea"/>
            </a:endParaRPr>
          </a:p>
          <a:p>
            <a:pPr marL="400050" indent="-400050" defTabSz="914400">
              <a:buClr>
                <a:schemeClr val="tx1"/>
              </a:buClr>
              <a:buFont typeface="+mj-lt"/>
              <a:buAutoNum type="romanUcPeriod"/>
            </a:pPr>
            <a:r>
              <a:rPr lang="ko-KR" altLang="en-US" sz="1800" b="1" kern="0" dirty="0"/>
              <a:t>데이터 시각화</a:t>
            </a:r>
            <a:endParaRPr lang="en-US" altLang="ko-KR" sz="1600" b="1" kern="0" dirty="0"/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/>
              <a:t>지도로</a:t>
            </a:r>
            <a:r>
              <a:rPr lang="en-US" altLang="ko-KR" sz="1600" kern="0" dirty="0"/>
              <a:t> </a:t>
            </a:r>
            <a:r>
              <a:rPr lang="ko-KR" altLang="en-US" sz="1600" kern="0" dirty="0"/>
              <a:t>보는 </a:t>
            </a:r>
            <a:r>
              <a:rPr lang="en-US" altLang="ko-KR" sz="1600" kern="0" dirty="0"/>
              <a:t>crimedata.csv</a:t>
            </a:r>
          </a:p>
          <a:p>
            <a:pPr marL="573046" lvl="1" indent="-400050" defTabSz="914400">
              <a:buClr>
                <a:schemeClr val="tx1"/>
              </a:buClr>
              <a:buFont typeface="+mj-lt"/>
              <a:buAutoNum type="alphaLcPeriod"/>
            </a:pPr>
            <a:r>
              <a:rPr lang="ko-KR" altLang="en-US" sz="1600" kern="0" dirty="0" err="1"/>
              <a:t>산점도로</a:t>
            </a:r>
            <a:r>
              <a:rPr lang="ko-KR" altLang="en-US" sz="1600" kern="0" dirty="0"/>
              <a:t> 보는 </a:t>
            </a:r>
            <a:r>
              <a:rPr lang="en-US" altLang="ko-KR" sz="1600" kern="0" dirty="0"/>
              <a:t>crimedata.csv</a:t>
            </a:r>
          </a:p>
        </p:txBody>
      </p:sp>
    </p:spTree>
    <p:extLst>
      <p:ext uri="{BB962C8B-B14F-4D97-AF65-F5344CB8AC3E}">
        <p14:creationId xmlns:p14="http://schemas.microsoft.com/office/powerpoint/2010/main" val="3038308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Gibbs Sampler NA Imputation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정규분포를 따른다면 깁스 </a:t>
            </a:r>
            <a:r>
              <a:rPr lang="ko-KR" altLang="en-US" dirty="0" err="1"/>
              <a:t>샘플러를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B8898DA7-ED88-41AE-8FCD-7BF5DA76AB6D}"/>
                  </a:ext>
                </a:extLst>
              </p:cNvPr>
              <p:cNvSpPr>
                <a:spLocks noGrp="1"/>
              </p:cNvSpPr>
              <p:nvPr>
                <p:ph sz="quarter" idx="18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b="1" dirty="0"/>
                  <a:t>왜 설명변수의 분포를 </a:t>
                </a:r>
                <a:r>
                  <a:rPr lang="en-US" altLang="ko-KR" b="1" dirty="0"/>
                  <a:t>bell-shape</a:t>
                </a:r>
                <a:r>
                  <a:rPr lang="ko-KR" altLang="en-US" b="1" dirty="0"/>
                  <a:t>으로 바꿔야 하는가</a:t>
                </a:r>
                <a:r>
                  <a:rPr lang="en-US" altLang="ko-KR" b="1" dirty="0"/>
                  <a:t>?</a:t>
                </a:r>
              </a:p>
              <a:p>
                <a:pPr lvl="2"/>
                <a:r>
                  <a:rPr lang="en-US" altLang="ko-KR" b="1" i="1" dirty="0"/>
                  <a:t>E[Y|X]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선형 회귀분석에서 </a:t>
                </a:r>
                <a:r>
                  <a:rPr lang="en-US" altLang="ko-KR" b="1" i="1" dirty="0"/>
                  <a:t>X </a:t>
                </a:r>
                <a:r>
                  <a:rPr lang="ko-KR" altLang="en-US" dirty="0"/>
                  <a:t>는 분포가 있는 확률 변수가 아니라 </a:t>
                </a:r>
                <a:r>
                  <a:rPr lang="en-US" altLang="ko-KR" b="1" dirty="0"/>
                  <a:t>deterministic</a:t>
                </a:r>
                <a:r>
                  <a:rPr lang="ko-KR" altLang="en-US" b="1" dirty="0"/>
                  <a:t>으로 주어진 값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r>
                  <a:rPr lang="en-US" altLang="ko-KR" b="1" i="1" dirty="0"/>
                  <a:t>X </a:t>
                </a:r>
                <a:r>
                  <a:rPr lang="ko-KR" altLang="en-US" dirty="0"/>
                  <a:t>와 </a:t>
                </a:r>
                <a:r>
                  <a:rPr lang="en-US" altLang="ko-KR" b="1" i="1" dirty="0"/>
                  <a:t>Y </a:t>
                </a:r>
                <a:r>
                  <a:rPr lang="ko-KR" altLang="en-US" dirty="0"/>
                  <a:t>의 선형 관계를 위해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변수 변환을 해줄 수는 있으나</a:t>
                </a:r>
                <a:r>
                  <a:rPr lang="en-US" altLang="ko-KR" dirty="0"/>
                  <a:t>, </a:t>
                </a:r>
                <a:r>
                  <a:rPr lang="en-US" altLang="ko-KR" b="1" i="1" dirty="0"/>
                  <a:t>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자체가 정규분포를 따를 이유는 없다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그럼에도 여기에서는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marginal</a:t>
                </a:r>
                <a:r>
                  <a:rPr lang="ko-KR" altLang="en-US" dirty="0"/>
                  <a:t> 분포가 </a:t>
                </a:r>
                <a:r>
                  <a:rPr lang="en-US" altLang="ko-KR" dirty="0"/>
                  <a:t>bell-shape</a:t>
                </a:r>
                <a:r>
                  <a:rPr lang="ko-KR" altLang="en-US" dirty="0"/>
                  <a:t>이 되도록 변환을 취해줬는데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이유는 </a:t>
                </a:r>
                <a:r>
                  <a:rPr lang="en-US" altLang="ko-KR" dirty="0"/>
                  <a:t>Gibbs Sampler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imputation </a:t>
                </a:r>
                <a:r>
                  <a:rPr lang="ko-KR" altLang="en-US" dirty="0"/>
                  <a:t>때문이다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위의 깁스 </a:t>
                </a:r>
                <a:r>
                  <a:rPr lang="ko-KR" altLang="en-US" dirty="0" err="1"/>
                  <a:t>샘플러</a:t>
                </a:r>
                <a:r>
                  <a:rPr lang="ko-KR" altLang="en-US" dirty="0"/>
                  <a:t> 알고리즘의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가정은</a:t>
                </a:r>
                <a:endParaRPr lang="en-US" altLang="ko-KR" dirty="0"/>
              </a:p>
              <a:p>
                <a:pPr marL="515899" lvl="2" indent="-342900">
                  <a:buFont typeface="+mj-lt"/>
                  <a:buAutoNum type="arabicParenR"/>
                </a:pPr>
                <a:r>
                  <a:rPr lang="en-US" altLang="ko-KR" dirty="0"/>
                  <a:t>p</a:t>
                </a:r>
                <a:r>
                  <a:rPr lang="ko-KR" altLang="en-US" dirty="0"/>
                  <a:t>개의 설명변수로 이뤄진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벡터는 결합 정규분포를 따른다</a:t>
                </a:r>
                <a:r>
                  <a:rPr lang="en-US" altLang="ko-KR" dirty="0"/>
                  <a:t>. (Likelihood)</a:t>
                </a:r>
              </a:p>
              <a:p>
                <a:pPr marL="515899" lvl="2" indent="-342900">
                  <a:buFont typeface="+mj-lt"/>
                  <a:buAutoNum type="arabicParenR"/>
                </a:pPr>
                <a:r>
                  <a:rPr lang="ko-KR" altLang="en-US" dirty="0"/>
                  <a:t>결합 정규분포의 </a:t>
                </a:r>
                <a:r>
                  <a:rPr lang="ko-KR" altLang="en-US" dirty="0" err="1"/>
                  <a:t>모수는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ko-KR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ko-KR" altLang="ko-K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miss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𝑁𝐴</m:t>
                        </m:r>
                        <m:r>
                          <a:rPr lang="ko-KR" altLang="ko-K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dirty="0"/>
                  <a:t> (Prior)</a:t>
                </a:r>
              </a:p>
              <a:p>
                <a:pPr marL="515899" lvl="2" indent="-342900">
                  <a:buFont typeface="+mj-lt"/>
                  <a:buAutoNum type="arabicParenR"/>
                </a:pPr>
                <a:r>
                  <a:rPr lang="en-US" altLang="ko-KR" b="1" dirty="0">
                    <a:solidFill>
                      <a:schemeClr val="accent2"/>
                    </a:solidFill>
                  </a:rPr>
                  <a:t>X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벡터가 결합 정규분포를 </a:t>
                </a:r>
                <a:r>
                  <a:rPr lang="ko-KR" altLang="en-US" b="1" dirty="0" err="1">
                    <a:solidFill>
                      <a:schemeClr val="accent2"/>
                    </a:solidFill>
                  </a:rPr>
                  <a:t>따르기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 때문에</a:t>
                </a:r>
                <a:r>
                  <a:rPr lang="en-US" altLang="ko-KR" b="1" dirty="0">
                    <a:solidFill>
                      <a:schemeClr val="accent2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한 행에서 관측치가 주어졌을 때 </a:t>
                </a:r>
                <a:r>
                  <a:rPr lang="ko-KR" altLang="en-US" b="1" dirty="0" err="1">
                    <a:solidFill>
                      <a:schemeClr val="accent2"/>
                    </a:solidFill>
                  </a:rPr>
                  <a:t>결측치의</a:t>
                </a:r>
                <a:r>
                  <a:rPr lang="ko-KR" altLang="en-US" b="1" dirty="0">
                    <a:solidFill>
                      <a:schemeClr val="accent2"/>
                    </a:solidFill>
                  </a:rPr>
                  <a:t> 조건부 분포를 알 수 있다</a:t>
                </a:r>
                <a:r>
                  <a:rPr lang="en-US" altLang="ko-KR" b="1" dirty="0">
                    <a:solidFill>
                      <a:schemeClr val="accent2"/>
                    </a:solidFill>
                  </a:rPr>
                  <a:t>!</a:t>
                </a:r>
              </a:p>
              <a:p>
                <a:pPr lvl="2"/>
                <a:r>
                  <a:rPr lang="ko-KR" altLang="en-US" dirty="0"/>
                  <a:t>때문에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marginal </a:t>
                </a:r>
                <a:r>
                  <a:rPr lang="ko-KR" altLang="en-US" dirty="0"/>
                  <a:t>분포를 </a:t>
                </a:r>
                <a:r>
                  <a:rPr lang="en-US" altLang="ko-KR" dirty="0"/>
                  <a:t>bell-shaped</a:t>
                </a:r>
                <a:r>
                  <a:rPr lang="ko-KR" altLang="en-US" dirty="0"/>
                  <a:t>으로 변환하는 것</a:t>
                </a:r>
                <a:r>
                  <a:rPr lang="en-US" altLang="ko-KR" dirty="0"/>
                  <a:t>!</a:t>
                </a:r>
              </a:p>
              <a:p>
                <a:pPr marL="172999" lvl="2" indent="0">
                  <a:buNone/>
                </a:pPr>
                <a:endParaRPr lang="en-US" altLang="ko-KR" dirty="0"/>
              </a:p>
              <a:p>
                <a:pPr marL="172999" lvl="2" indent="0">
                  <a:buNone/>
                </a:pPr>
                <a:r>
                  <a:rPr lang="en-US" altLang="ko-KR" i="1" dirty="0"/>
                  <a:t>Note :</a:t>
                </a:r>
              </a:p>
              <a:p>
                <a:pPr marL="172999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172999" lvl="2" indent="0">
                  <a:buNone/>
                </a:pPr>
                <a:r>
                  <a:rPr lang="en-US" altLang="ko-KR" dirty="0"/>
                  <a:t> 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898DA7-ED88-41AE-8FCD-7BF5DA76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blipFill>
                <a:blip r:embed="rId2" cstate="print"/>
                <a:stretch>
                  <a:fillRect l="-1045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B3A37D-9354-4DF5-A0EC-2E5AC59E68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0852" y="5345812"/>
            <a:ext cx="7565394" cy="15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III.	</a:t>
            </a:r>
            <a:r>
              <a:rPr lang="ko-KR" altLang="en-US" b="1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65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종속변수</a:t>
            </a:r>
            <a:r>
              <a:rPr lang="en-US" altLang="ko-KR" b="1" dirty="0"/>
              <a:t>: </a:t>
            </a:r>
            <a:r>
              <a:rPr lang="en-US" altLang="ko-KR" b="1" dirty="0" err="1"/>
              <a:t>ViolentCrimesPerPop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D4B8B6D-DE5D-42D2-B29D-F7073B443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20" y="1311196"/>
            <a:ext cx="10345499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강력범죄</a:t>
            </a:r>
            <a:r>
              <a:rPr lang="en-US" altLang="ko-KR" b="1" dirty="0" err="1"/>
              <a:t>PerPop</a:t>
            </a:r>
            <a:r>
              <a:rPr lang="en-US" altLang="ko-KR" b="1" dirty="0"/>
              <a:t> (Y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B500A0-0F9B-46C0-B940-0A4D08E6AE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8" b="26755"/>
          <a:stretch/>
        </p:blipFill>
        <p:spPr>
          <a:xfrm>
            <a:off x="782859" y="2110121"/>
            <a:ext cx="9145063" cy="43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73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종속변수</a:t>
            </a:r>
            <a:r>
              <a:rPr lang="en-US" altLang="ko-KR" b="1" dirty="0"/>
              <a:t>: </a:t>
            </a:r>
            <a:r>
              <a:rPr lang="en-US" altLang="ko-KR" b="1" dirty="0" err="1"/>
              <a:t>nonViolentCrimesPerPop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63CD4B-EAEC-4C17-BB57-52977FE07C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36" y="1499831"/>
            <a:ext cx="10686041" cy="57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5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912FE1-30BD-4C2B-ACC3-E5E25CC19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8" b="27856"/>
          <a:stretch/>
        </p:blipFill>
        <p:spPr>
          <a:xfrm>
            <a:off x="2511724" y="2336800"/>
            <a:ext cx="8876670" cy="389466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non</a:t>
            </a:r>
            <a:r>
              <a:rPr lang="ko-KR" altLang="en-US" b="1" dirty="0"/>
              <a:t>강력범죄</a:t>
            </a:r>
            <a:r>
              <a:rPr lang="en-US" altLang="ko-KR" b="1" dirty="0" err="1"/>
              <a:t>PerPop</a:t>
            </a:r>
            <a:r>
              <a:rPr lang="en-US" altLang="ko-KR" b="1" dirty="0"/>
              <a:t> (Y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</a:p>
          <a:p>
            <a:pPr marL="172999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303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racepctblack</a:t>
            </a:r>
            <a:r>
              <a:rPr lang="en-US" altLang="ko-KR" b="1" dirty="0"/>
              <a:t> (X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20197D-DE4B-4609-8D0E-7E0FE00AA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1639" y="1336589"/>
            <a:ext cx="10265801" cy="5969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FEC35E-CAC0-440D-BC81-D99E0D45D6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68425" y="4847412"/>
            <a:ext cx="2264083" cy="22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2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racepctblack</a:t>
            </a:r>
            <a:r>
              <a:rPr lang="en-US" altLang="ko-KR" b="1" dirty="0"/>
              <a:t> (X</a:t>
            </a:r>
            <a:r>
              <a:rPr lang="ko-KR" altLang="en-US" b="1" dirty="0"/>
              <a:t>변수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EC35E-CAC0-440D-BC81-D99E0D45D6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68425" y="4847412"/>
            <a:ext cx="2264083" cy="22577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8FFE91-CD5C-4C03-A2D2-838AA52D99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8" b="12241"/>
          <a:stretch/>
        </p:blipFill>
        <p:spPr>
          <a:xfrm>
            <a:off x="651266" y="2122312"/>
            <a:ext cx="8849602" cy="47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7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medIncome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65632-0450-4AF1-AF94-DC272644B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4883" y="1630584"/>
            <a:ext cx="9310698" cy="532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E67386-DD0C-4797-85B1-4BA6E23A70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12243" y="4862669"/>
            <a:ext cx="2221230" cy="22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11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지도로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en-US" altLang="ko-KR" b="1" dirty="0" err="1"/>
              <a:t>medIncome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E67386-DD0C-4797-85B1-4BA6E23A70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12243" y="4862669"/>
            <a:ext cx="2221230" cy="22736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B3790F-EAA9-4AAC-BD1B-1F5ABE74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5" b="13098"/>
          <a:stretch/>
        </p:blipFill>
        <p:spPr>
          <a:xfrm>
            <a:off x="694053" y="2178756"/>
            <a:ext cx="8608435" cy="44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to the beginning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5092" y="1708461"/>
            <a:ext cx="12247418" cy="4897757"/>
          </a:xfrm>
        </p:spPr>
        <p:txBody>
          <a:bodyPr/>
          <a:lstStyle/>
          <a:p>
            <a:pPr lvl="1"/>
            <a:r>
              <a:rPr lang="ko-KR" altLang="en-US" sz="2000" b="1" dirty="0">
                <a:solidFill>
                  <a:srgbClr val="4471A7"/>
                </a:solidFill>
              </a:rPr>
              <a:t>총 </a:t>
            </a:r>
            <a:r>
              <a:rPr lang="ko-KR" altLang="en-US" sz="2000" b="1" dirty="0" err="1">
                <a:solidFill>
                  <a:srgbClr val="4471A7"/>
                </a:solidFill>
              </a:rPr>
              <a:t>세번의</a:t>
            </a:r>
            <a:r>
              <a:rPr lang="ko-KR" altLang="en-US" sz="2000" b="1" dirty="0">
                <a:solidFill>
                  <a:srgbClr val="4471A7"/>
                </a:solidFill>
              </a:rPr>
              <a:t> 만남</a:t>
            </a:r>
            <a:r>
              <a:rPr lang="en-US" altLang="ko-KR" sz="2000" b="1" dirty="0">
                <a:solidFill>
                  <a:srgbClr val="4471A7"/>
                </a:solidFill>
              </a:rPr>
              <a:t>, 11</a:t>
            </a:r>
            <a:r>
              <a:rPr lang="ko-KR" altLang="en-US" sz="2000" b="1" dirty="0">
                <a:solidFill>
                  <a:srgbClr val="4471A7"/>
                </a:solidFill>
              </a:rPr>
              <a:t>시간의 </a:t>
            </a:r>
            <a:r>
              <a:rPr lang="en-US" altLang="ko-KR" sz="2000" b="1" dirty="0">
                <a:solidFill>
                  <a:srgbClr val="4471A7"/>
                </a:solidFill>
              </a:rPr>
              <a:t>running time</a:t>
            </a:r>
          </a:p>
          <a:p>
            <a:pPr lvl="1"/>
            <a:endParaRPr lang="en-US" altLang="ko-KR" sz="2000" b="1" dirty="0"/>
          </a:p>
          <a:p>
            <a:pPr marL="342900" indent="-342900" latinLnBrk="1">
              <a:buAutoNum type="arabicPeriod"/>
            </a:pPr>
            <a:r>
              <a:rPr lang="ko-KR" altLang="en-US" sz="2000" b="1" dirty="0"/>
              <a:t>홍익선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 : Feature Engineering &amp; </a:t>
            </a:r>
            <a:r>
              <a:rPr lang="ko-KR" altLang="en-US" sz="2000" b="1" dirty="0">
                <a:solidFill>
                  <a:srgbClr val="FF0000"/>
                </a:solidFill>
              </a:rPr>
              <a:t>간식 조달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 latinLnBrk="1">
              <a:buAutoNum type="arabicPeriod"/>
            </a:pPr>
            <a:endParaRPr lang="en-US" altLang="ko-KR" sz="1000" dirty="0"/>
          </a:p>
          <a:p>
            <a:pPr marL="342900" indent="-342900" latinLnBrk="1">
              <a:buAutoNum type="arabicPeriod"/>
            </a:pPr>
            <a:r>
              <a:rPr lang="ko-KR" altLang="en-US" sz="2000" b="1" dirty="0" err="1"/>
              <a:t>남승지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Feature Engineering</a:t>
            </a:r>
          </a:p>
          <a:p>
            <a:pPr marL="342900" indent="-342900" latinLnBrk="1">
              <a:buAutoNum type="arabicPeriod"/>
            </a:pPr>
            <a:endParaRPr lang="en-US" altLang="ko-KR" sz="1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박건우 </a:t>
            </a:r>
            <a:r>
              <a:rPr lang="en-US" altLang="ko-KR" sz="2000" b="1" dirty="0"/>
              <a:t>: NA Imputation with Gibbs &amp; </a:t>
            </a:r>
            <a:r>
              <a:rPr lang="ko-KR" altLang="en-US" sz="2000" b="1" dirty="0"/>
              <a:t>기획</a:t>
            </a:r>
            <a:endParaRPr lang="en-US" altLang="ko-KR" sz="2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1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강경훈 </a:t>
            </a:r>
            <a:r>
              <a:rPr lang="en-US" altLang="ko-KR" sz="2000" b="1" dirty="0"/>
              <a:t>: PPT </a:t>
            </a:r>
            <a:r>
              <a:rPr lang="ko-KR" altLang="en-US" sz="2000" b="1" dirty="0"/>
              <a:t>총괄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기획</a:t>
            </a:r>
            <a:endParaRPr lang="en-US" altLang="ko-KR" sz="2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1000" b="1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정규형 </a:t>
            </a:r>
            <a:r>
              <a:rPr lang="en-US" altLang="ko-KR" sz="2000" b="1" dirty="0"/>
              <a:t>: DATA Visualization &amp; </a:t>
            </a:r>
            <a:r>
              <a:rPr lang="ko-KR" altLang="en-US" sz="2000" b="1" dirty="0">
                <a:solidFill>
                  <a:srgbClr val="FF0000"/>
                </a:solidFill>
              </a:rPr>
              <a:t>발표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1000" b="1" dirty="0">
              <a:solidFill>
                <a:srgbClr val="FF0000"/>
              </a:solidFill>
            </a:endParaRPr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b="1" dirty="0"/>
              <a:t>이가은 </a:t>
            </a:r>
            <a:r>
              <a:rPr lang="en-US" altLang="ko-KR" sz="2000" b="1" dirty="0"/>
              <a:t>: DATA Visualization</a:t>
            </a: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b="1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3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7200" y="7040880"/>
            <a:ext cx="130149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57200" y="1402080"/>
            <a:ext cx="1301496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2115800" y="274320"/>
            <a:ext cx="1021080" cy="111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65632-0450-4AF1-AF94-DC272644B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0613" y="3916681"/>
            <a:ext cx="5400000" cy="3090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20197D-DE4B-4609-8D0E-7E0FE00AA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359" y="3825239"/>
            <a:ext cx="5400000" cy="3140049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E63CD4B-EAEC-4C17-BB57-52977FE07C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77" y="466001"/>
            <a:ext cx="5400000" cy="2901617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D4B8B6D-DE5D-42D2-B29D-F7073B4438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1" y="228600"/>
            <a:ext cx="5400000" cy="3100478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1364212" y="3388361"/>
            <a:ext cx="2674388" cy="40639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ViolentCrimesPerPop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1958572" y="6893561"/>
            <a:ext cx="1820948" cy="45211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Racepctblack</a:t>
            </a:r>
            <a:endParaRPr lang="en-US" altLang="ko-KR" sz="1800" b="1" kern="0" dirty="0"/>
          </a:p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8344132" y="3418841"/>
            <a:ext cx="3360188" cy="40639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Non-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ViolentCrimesPerPop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 txBox="1">
            <a:spLocks/>
          </p:cNvSpPr>
          <p:nvPr/>
        </p:nvSpPr>
        <p:spPr>
          <a:xfrm>
            <a:off x="9106132" y="6979921"/>
            <a:ext cx="1759988" cy="502919"/>
          </a:xfrm>
          <a:prstGeom prst="rect">
            <a:avLst/>
          </a:prstGeom>
        </p:spPr>
        <p:txBody>
          <a:bodyPr/>
          <a:lstStyle/>
          <a:p>
            <a:pPr marL="172996" marR="0" lvl="1" indent="-172996" algn="l" defTabSz="914400" rtl="0" eaLnBrk="1" fontAlgn="base" latinLnBrk="0" hangingPunct="1">
              <a:lnSpc>
                <a:spcPct val="100000"/>
              </a:lnSpc>
              <a:spcBef>
                <a:spcPts val="9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100000"/>
              <a:buFont typeface="Wingdings 2" pitchFamily="18" charset="2"/>
              <a:buChar char="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MedIncome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72999" marR="0" lvl="2" indent="0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5995" marR="0" lvl="2" indent="-172996" algn="l" defTabSz="914400" rtl="0" eaLnBrk="1" fontAlgn="base" latinLnBrk="0" hangingPunct="1">
              <a:lnSpc>
                <a:spcPct val="100000"/>
              </a:lnSpc>
              <a:spcBef>
                <a:spcPts val="599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Correlation matrix</a:t>
            </a:r>
            <a:r>
              <a:rPr lang="ko-KR" altLang="en-US" dirty="0"/>
              <a:t>로 보는 </a:t>
            </a:r>
            <a:r>
              <a:rPr lang="en-US" altLang="ko-KR" dirty="0"/>
              <a:t>crimedata.csv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Correlation matrix</a:t>
            </a:r>
            <a:r>
              <a:rPr lang="ko-KR" altLang="en-US" b="1" dirty="0"/>
              <a:t> 첨부</a:t>
            </a:r>
            <a:endParaRPr lang="en-US" altLang="ko-KR" b="1" dirty="0"/>
          </a:p>
          <a:p>
            <a:pPr lvl="2"/>
            <a:r>
              <a:rPr lang="en-US" altLang="ko-KR" dirty="0" err="1"/>
              <a:t>logY</a:t>
            </a:r>
            <a:r>
              <a:rPr lang="ko-KR" altLang="en-US" dirty="0"/>
              <a:t>와 상관계수가 </a:t>
            </a:r>
            <a:r>
              <a:rPr lang="en-US" altLang="ko-KR" dirty="0"/>
              <a:t>0.5 </a:t>
            </a:r>
            <a:r>
              <a:rPr lang="ko-KR" altLang="en-US" dirty="0"/>
              <a:t>이상인 변수들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Insight</a:t>
            </a:r>
            <a:r>
              <a:rPr lang="ko-KR" altLang="en-US" dirty="0"/>
              <a:t>와 앞으로의 진행 방향</a:t>
            </a:r>
            <a:endParaRPr lang="en-US" altLang="ko-KR" dirty="0"/>
          </a:p>
          <a:p>
            <a:pPr lvl="2"/>
            <a:r>
              <a:rPr lang="ko-KR" altLang="en-US" dirty="0"/>
              <a:t> 주</a:t>
            </a:r>
            <a:r>
              <a:rPr lang="en-US" altLang="ko-KR" dirty="0"/>
              <a:t>, </a:t>
            </a:r>
            <a:r>
              <a:rPr lang="ko-KR" altLang="en-US" dirty="0"/>
              <a:t>커뮤니티별로 범죄율이 다름</a:t>
            </a:r>
            <a:br>
              <a:rPr lang="en-US" altLang="ko-KR" dirty="0"/>
            </a:br>
            <a:r>
              <a:rPr lang="ko-KR" altLang="en-US" dirty="0"/>
              <a:t>상관계수 </a:t>
            </a:r>
            <a:r>
              <a:rPr lang="en-US" altLang="ko-KR" dirty="0"/>
              <a:t>PLOT</a:t>
            </a:r>
            <a:r>
              <a:rPr lang="ko-KR" altLang="en-US" dirty="0"/>
              <a:t>을 토대로 </a:t>
            </a:r>
            <a:r>
              <a:rPr lang="en-US" altLang="ko-KR" dirty="0"/>
              <a:t>X</a:t>
            </a:r>
            <a:r>
              <a:rPr lang="ko-KR" altLang="en-US" dirty="0"/>
              <a:t>변수 정하고</a:t>
            </a:r>
            <a:br>
              <a:rPr lang="en-US" altLang="ko-KR" dirty="0"/>
            </a:br>
            <a:r>
              <a:rPr lang="ko-KR" altLang="en-US" dirty="0"/>
              <a:t>회귀모형을 만드는 방향으로 갈 예정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변수 추가 후 각 변수 간의 연관성인지는 다시</a:t>
            </a:r>
            <a:br>
              <a:rPr lang="en-US" altLang="ko-KR" dirty="0"/>
            </a:br>
            <a:r>
              <a:rPr lang="ko-KR" altLang="en-US" dirty="0"/>
              <a:t>확인해볼 예정</a:t>
            </a:r>
            <a:endParaRPr lang="en-US" altLang="ko-KR" dirty="0"/>
          </a:p>
          <a:p>
            <a:pPr lvl="2"/>
            <a:r>
              <a:rPr lang="ko-KR" altLang="en-US" dirty="0"/>
              <a:t>최종목표는 어떤 주의 특징만 안다면</a:t>
            </a:r>
            <a:br>
              <a:rPr lang="en-US" altLang="ko-KR" dirty="0"/>
            </a:br>
            <a:r>
              <a:rPr lang="ko-KR" altLang="en-US" dirty="0"/>
              <a:t>범죄율을 정확하게 맞추는 것</a:t>
            </a:r>
            <a:r>
              <a:rPr lang="en-US" altLang="ko-KR" dirty="0"/>
              <a:t>!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BB0EA9-EC72-4698-8777-9CD9A85B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5474"/>
          <a:stretch/>
        </p:blipFill>
        <p:spPr>
          <a:xfrm>
            <a:off x="6172200" y="1418567"/>
            <a:ext cx="6860308" cy="5783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D42DB0-E480-4040-8120-4FEFBAE594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4813"/>
          <a:stretch/>
        </p:blipFill>
        <p:spPr>
          <a:xfrm rot="5400000">
            <a:off x="2606266" y="3325939"/>
            <a:ext cx="6584994" cy="9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1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	Thank you!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Q &amp; 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I.	</a:t>
            </a:r>
            <a:r>
              <a:rPr lang="en-US" altLang="ko-KR" b="1" dirty="0"/>
              <a:t>What is crimedata.csv?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crimedata.csv?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무엇을 담고 있는 자료인가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US" altLang="ko-KR" b="1" dirty="0"/>
              <a:t>Crimedata.csv</a:t>
            </a:r>
            <a:r>
              <a:rPr lang="ko-KR" altLang="en-US" b="1" dirty="0"/>
              <a:t>는 무엇인가</a:t>
            </a:r>
            <a:r>
              <a:rPr lang="en-US" altLang="ko-KR" b="1" dirty="0"/>
              <a:t>?</a:t>
            </a:r>
          </a:p>
          <a:p>
            <a:pPr lvl="2"/>
            <a:r>
              <a:rPr lang="ko-KR" altLang="en-US" dirty="0"/>
              <a:t>미국 각 주의 </a:t>
            </a:r>
            <a:r>
              <a:rPr lang="en-US" altLang="ko-KR" dirty="0"/>
              <a:t>community</a:t>
            </a:r>
            <a:r>
              <a:rPr lang="ko-KR" altLang="en-US" dirty="0"/>
              <a:t>별 범죄율과 관련 사회경제 지표를 종합한 </a:t>
            </a:r>
            <a:r>
              <a:rPr lang="ko-KR" altLang="en-US" dirty="0" err="1"/>
              <a:t>다변량</a:t>
            </a:r>
            <a:r>
              <a:rPr lang="ko-KR" altLang="en-US" dirty="0"/>
              <a:t> 자료</a:t>
            </a:r>
            <a:endParaRPr lang="en-US" altLang="ko-KR" dirty="0"/>
          </a:p>
          <a:p>
            <a:pPr lvl="2"/>
            <a:r>
              <a:rPr lang="en-US" altLang="ko-KR" dirty="0"/>
              <a:t>UCI 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에서 머신</a:t>
            </a:r>
            <a:r>
              <a:rPr lang="en-US" altLang="ko-KR" dirty="0"/>
              <a:t> </a:t>
            </a:r>
            <a:r>
              <a:rPr lang="ko-KR" altLang="en-US" dirty="0"/>
              <a:t>러닝 코드 연습용으로 제작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US</a:t>
            </a:r>
            <a:r>
              <a:rPr lang="ko-KR" altLang="en-US" dirty="0"/>
              <a:t> </a:t>
            </a:r>
            <a:r>
              <a:rPr lang="en-US" altLang="ko-KR" dirty="0"/>
              <a:t>Census(1990),</a:t>
            </a:r>
            <a:r>
              <a:rPr lang="ko-KR" altLang="en-US" dirty="0"/>
              <a:t> </a:t>
            </a:r>
            <a:r>
              <a:rPr lang="en-US" altLang="ko-KR" dirty="0"/>
              <a:t>US</a:t>
            </a:r>
            <a:r>
              <a:rPr lang="ko-KR" altLang="en-US" dirty="0"/>
              <a:t> </a:t>
            </a:r>
            <a:r>
              <a:rPr lang="en-US" altLang="ko-KR" dirty="0"/>
              <a:t>FBI</a:t>
            </a:r>
            <a:r>
              <a:rPr lang="ko-KR" altLang="en-US" dirty="0"/>
              <a:t> </a:t>
            </a:r>
            <a:r>
              <a:rPr lang="en-US" altLang="ko-KR" dirty="0"/>
              <a:t>Report(1995), US Law Enforcement Survey(1990) </a:t>
            </a:r>
            <a:r>
              <a:rPr lang="ko-KR" altLang="en-US" dirty="0"/>
              <a:t>등에서 취합했으며</a:t>
            </a:r>
            <a:r>
              <a:rPr lang="en-US" altLang="ko-KR" dirty="0"/>
              <a:t>, </a:t>
            </a:r>
            <a:r>
              <a:rPr lang="ko-KR" altLang="en-US" dirty="0"/>
              <a:t>서로 다른 데이터 셋을 취합하는 과정에서 </a:t>
            </a:r>
            <a:r>
              <a:rPr lang="en-US" altLang="ko-KR" dirty="0"/>
              <a:t>NA </a:t>
            </a:r>
            <a:r>
              <a:rPr lang="ko-KR" altLang="en-US" dirty="0" err="1"/>
              <a:t>결측치가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ko-KR" altLang="en-US" b="1" dirty="0"/>
              <a:t>각 </a:t>
            </a:r>
            <a:r>
              <a:rPr lang="en-US" altLang="ko-KR" b="1" dirty="0" err="1"/>
              <a:t>Predictior</a:t>
            </a:r>
            <a:r>
              <a:rPr lang="ko-KR" altLang="en-US" b="1" dirty="0"/>
              <a:t>에 가중치를 부여하여 종속변수를 설명하는 회귀분석 모델을 시험할 수 있음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78E7750-F594-409E-A467-F3762B7D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56428"/>
              </p:ext>
            </p:extLst>
          </p:nvPr>
        </p:nvGraphicFramePr>
        <p:xfrm>
          <a:off x="1136646" y="4423736"/>
          <a:ext cx="11684004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21001">
                  <a:extLst>
                    <a:ext uri="{9D8B030D-6E8A-4147-A177-3AD203B41FA5}">
                      <a16:colId xmlns:a16="http://schemas.microsoft.com/office/drawing/2014/main" val="3218526292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3050881103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3668210484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195404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Set</a:t>
                      </a:r>
                      <a:endParaRPr lang="ko-KR" alt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Communities and Crime Unnormalized Data Set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 of Attributes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147 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 of Instances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2215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3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Potential goal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 (</a:t>
                      </a:r>
                      <a:r>
                        <a:rPr lang="ko-KR" altLang="en-US" sz="1600" dirty="0"/>
                        <a:t>강력범죄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살인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강간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강도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폭행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및 비강력범죄</a:t>
                      </a:r>
                      <a:r>
                        <a:rPr lang="en-US" altLang="ko-KR" sz="1600" dirty="0"/>
                        <a:t> (</a:t>
                      </a:r>
                      <a:r>
                        <a:rPr lang="ko-KR" altLang="en-US" sz="1600" dirty="0"/>
                        <a:t>절도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방화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차량 탈취</a:t>
                      </a:r>
                      <a:r>
                        <a:rPr lang="en-US" altLang="ko-KR" sz="1600" dirty="0"/>
                        <a:t>))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8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Predictive attributes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125 (</a:t>
                      </a:r>
                      <a:r>
                        <a:rPr lang="ko-KR" altLang="en-US" sz="1600" dirty="0"/>
                        <a:t>인구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연령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학력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인종별</a:t>
                      </a:r>
                      <a:r>
                        <a:rPr lang="ko-KR" altLang="en-US" sz="1600" dirty="0"/>
                        <a:t> 비율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중위 소득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가구 수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Non-predictive</a:t>
                      </a:r>
                      <a:endParaRPr lang="ko-KR" altLang="en-US" sz="16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(Community </a:t>
                      </a:r>
                      <a:r>
                        <a:rPr lang="ko-KR" altLang="en-US" sz="1600" dirty="0"/>
                        <a:t>및 주 이름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코드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2121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61870"/>
              </p:ext>
            </p:extLst>
          </p:nvPr>
        </p:nvGraphicFramePr>
        <p:xfrm>
          <a:off x="1136646" y="3886200"/>
          <a:ext cx="116840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3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ko-KR" altLang="en-US" sz="1600" dirty="0"/>
                        <a:t>데이터 개요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6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44E61-7F39-4F17-A4CD-823ADC8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II.	Data Manipulation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F10DA-A78B-45AE-A3F0-68F56F6B3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무엇을 종속변수로 볼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종속변수</a:t>
            </a:r>
            <a:r>
              <a:rPr lang="en-US" altLang="ko-KR" b="1" dirty="0"/>
              <a:t>: </a:t>
            </a:r>
            <a:r>
              <a:rPr lang="en-US" altLang="ko-KR" b="1" dirty="0" err="1"/>
              <a:t>ViolentCrimesPerPop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 err="1"/>
              <a:t>nonViolPerPop</a:t>
            </a:r>
            <a:endParaRPr lang="en-US" altLang="ko-KR" b="1" dirty="0"/>
          </a:p>
          <a:p>
            <a:pPr lvl="2"/>
            <a:r>
              <a:rPr lang="ko-KR" altLang="en-US" dirty="0"/>
              <a:t>각 종속변수는 하위 범죄 항목의 합으로 </a:t>
            </a:r>
            <a:r>
              <a:rPr lang="ko-KR" altLang="en-US" dirty="0" err="1"/>
              <a:t>이뤄져있다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분포 정규화</a:t>
            </a:r>
            <a:r>
              <a:rPr lang="en-US" altLang="ko-KR" dirty="0"/>
              <a:t>: OLS</a:t>
            </a:r>
            <a:r>
              <a:rPr lang="ko-KR" altLang="en-US" dirty="0"/>
              <a:t>에서의 오차항의 가정은 </a:t>
            </a:r>
            <a:r>
              <a:rPr lang="ko-KR" altLang="en-US" dirty="0" err="1"/>
              <a:t>정규분포이며</a:t>
            </a:r>
            <a:r>
              <a:rPr lang="en-US" altLang="ko-KR" dirty="0"/>
              <a:t>, </a:t>
            </a:r>
            <a:r>
              <a:rPr lang="ko-KR" altLang="en-US" dirty="0"/>
              <a:t>베이지안 회귀분석에서도 </a:t>
            </a:r>
            <a:r>
              <a:rPr lang="en-US" altLang="ko-KR" dirty="0"/>
              <a:t>sampling</a:t>
            </a:r>
            <a:r>
              <a:rPr lang="ko-KR" altLang="en-US" dirty="0"/>
              <a:t> </a:t>
            </a:r>
            <a:r>
              <a:rPr lang="en-US" altLang="ko-KR" dirty="0"/>
              <a:t>density</a:t>
            </a:r>
            <a:r>
              <a:rPr lang="ko-KR" altLang="en-US" dirty="0"/>
              <a:t>를 정규분포로 가정한다</a:t>
            </a:r>
            <a:r>
              <a:rPr lang="en-US" altLang="ko-KR" dirty="0"/>
              <a:t>. </a:t>
            </a:r>
            <a:r>
              <a:rPr lang="ko-KR" altLang="en-US" dirty="0"/>
              <a:t>때문에 종속변수에 로그 변환을 취해 </a:t>
            </a:r>
            <a:r>
              <a:rPr lang="en-US" altLang="ko-KR" dirty="0"/>
              <a:t>bell-shaped </a:t>
            </a:r>
            <a:r>
              <a:rPr lang="ko-KR" altLang="en-US" dirty="0"/>
              <a:t>커브로 만든다</a:t>
            </a:r>
            <a:r>
              <a:rPr lang="en-US" altLang="ko-KR" dirty="0"/>
              <a:t>. (Note: in Ch09,                                                                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F994249-4A28-4660-81BF-02C9C1DF6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15004"/>
              </p:ext>
            </p:extLst>
          </p:nvPr>
        </p:nvGraphicFramePr>
        <p:xfrm>
          <a:off x="1094875" y="3193786"/>
          <a:ext cx="5819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667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en-US" altLang="ko-KR" sz="1600" dirty="0" err="1"/>
                        <a:t>ViolentCrimesPerPop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변환 전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C2EE21-A522-44F4-B02D-7A1DEC512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9454"/>
              </p:ext>
            </p:extLst>
          </p:nvPr>
        </p:nvGraphicFramePr>
        <p:xfrm>
          <a:off x="7058291" y="3209026"/>
          <a:ext cx="5828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166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[Fig. ] </a:t>
                      </a:r>
                      <a:r>
                        <a:rPr lang="en-US" altLang="ko-KR" sz="1600" dirty="0" err="1"/>
                        <a:t>ViolentCrimesPerPop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변환 후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C8AFF95-5833-4C70-B423-C7FB8F95E68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6103" y="3610346"/>
            <a:ext cx="5828168" cy="3593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B9E19C-9800-4CFD-BF20-CACE96EEF9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8291" y="3611880"/>
            <a:ext cx="5828168" cy="360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CB2F0E-DFE2-4B71-9EF4-CBCC313AF58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1209" y="2714035"/>
            <a:ext cx="39052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설명변수 가지치기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ko-KR" altLang="en-US" b="1" dirty="0"/>
              <a:t>변수의 성격을 고려하여 </a:t>
            </a:r>
            <a:r>
              <a:rPr lang="en-US" altLang="ko-KR" b="1" dirty="0"/>
              <a:t>predictive attributes</a:t>
            </a:r>
            <a:r>
              <a:rPr lang="ko-KR" altLang="en-US" b="1" dirty="0"/>
              <a:t>를 </a:t>
            </a:r>
            <a:r>
              <a:rPr lang="en-US" altLang="ko-KR" b="1" dirty="0"/>
              <a:t>127</a:t>
            </a:r>
            <a:r>
              <a:rPr lang="ko-KR" altLang="en-US" b="1" dirty="0"/>
              <a:t>개에서 </a:t>
            </a:r>
            <a:r>
              <a:rPr lang="en-US" altLang="ko-KR" b="1" dirty="0"/>
              <a:t>89</a:t>
            </a:r>
            <a:r>
              <a:rPr lang="ko-KR" altLang="en-US" b="1" dirty="0"/>
              <a:t>개로 간추림</a:t>
            </a:r>
            <a:endParaRPr lang="en-US" altLang="ko-KR" b="1" dirty="0"/>
          </a:p>
          <a:p>
            <a:pPr lvl="1"/>
            <a:endParaRPr lang="en-US" altLang="ko-KR" sz="2000" b="1" dirty="0"/>
          </a:p>
          <a:p>
            <a:pPr marL="342900" indent="-342900" latinLnBrk="1">
              <a:buAutoNum type="arabicPeriod"/>
            </a:pPr>
            <a:r>
              <a:rPr lang="en-US" altLang="ko-KR" sz="2000" dirty="0"/>
              <a:t>Correlation</a:t>
            </a:r>
            <a:r>
              <a:rPr lang="ko-KR" altLang="en-US" sz="2000" dirty="0"/>
              <a:t>이 높은 변수 제거 </a:t>
            </a:r>
            <a:r>
              <a:rPr lang="en-US" altLang="ko-KR" sz="2000" dirty="0"/>
              <a:t>( 90% </a:t>
            </a:r>
            <a:r>
              <a:rPr lang="ko-KR" altLang="en-US" sz="2000" dirty="0"/>
              <a:t>넘은 변수들만 제거</a:t>
            </a:r>
            <a:r>
              <a:rPr lang="en-US" altLang="ko-KR" sz="2000" dirty="0"/>
              <a:t>) (18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AutoNum type="arabicPeriod"/>
            </a:pPr>
            <a:endParaRPr lang="en-US" altLang="ko-KR" sz="2000" dirty="0"/>
          </a:p>
          <a:p>
            <a:pPr marL="342900" indent="-342900" latinLnBrk="1">
              <a:buAutoNum type="arabicPeriod"/>
            </a:pPr>
            <a:r>
              <a:rPr lang="en-US" altLang="ko-KR" sz="2000" dirty="0"/>
              <a:t>80% </a:t>
            </a:r>
            <a:r>
              <a:rPr lang="ko-KR" altLang="en-US" sz="2000" dirty="0"/>
              <a:t>이상이 </a:t>
            </a:r>
            <a:r>
              <a:rPr lang="en-US" altLang="ko-KR" sz="2000" dirty="0"/>
              <a:t>NA </a:t>
            </a:r>
            <a:r>
              <a:rPr lang="ko-KR" altLang="en-US" sz="2000" dirty="0"/>
              <a:t>인 변수 제거 </a:t>
            </a:r>
            <a:r>
              <a:rPr lang="en-US" altLang="ko-KR" sz="2000" dirty="0"/>
              <a:t>(22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AutoNum type="arabicPeriod"/>
            </a:pPr>
            <a:endParaRPr lang="en-US" altLang="ko-KR" sz="2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dirty="0"/>
              <a:t>비율 자료가 있는 변수 제거 </a:t>
            </a:r>
            <a:r>
              <a:rPr lang="en-US" altLang="ko-KR" sz="2000" dirty="0"/>
              <a:t>(11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2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ko-KR" altLang="en-US" sz="2000" dirty="0"/>
              <a:t>모델링</a:t>
            </a:r>
            <a:r>
              <a:rPr lang="en-US" altLang="ko-KR" sz="2000" dirty="0"/>
              <a:t> </a:t>
            </a:r>
            <a:r>
              <a:rPr lang="ko-KR" altLang="en-US" sz="2000" dirty="0"/>
              <a:t>시 </a:t>
            </a:r>
            <a:r>
              <a:rPr lang="ko-KR" altLang="en-US" sz="2000" dirty="0" err="1"/>
              <a:t>의미없는</a:t>
            </a:r>
            <a:r>
              <a:rPr lang="ko-KR" altLang="en-US" sz="2000" dirty="0"/>
              <a:t> 변수 </a:t>
            </a:r>
            <a:r>
              <a:rPr lang="en-US" altLang="ko-KR" sz="2000" dirty="0"/>
              <a:t>(3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342900" indent="-342900" latinLnBrk="1">
              <a:buFont typeface="Wingdings" pitchFamily="2" charset="2"/>
              <a:buAutoNum type="arabicPeriod"/>
            </a:pPr>
            <a:endParaRPr lang="en-US" altLang="ko-KR" sz="2000" dirty="0"/>
          </a:p>
          <a:p>
            <a:pPr marL="342900" indent="-342900" latinLnBrk="1">
              <a:buFont typeface="Wingdings" pitchFamily="2" charset="2"/>
              <a:buAutoNum type="arabicPeriod"/>
            </a:pPr>
            <a:r>
              <a:rPr lang="en-US" altLang="ko-KR" sz="2000" dirty="0"/>
              <a:t>Feature Engineering  </a:t>
            </a:r>
            <a:r>
              <a:rPr lang="ko-KR" altLang="en-US" sz="2000" dirty="0"/>
              <a:t>변수 변환 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C2F13-1F57-4773-AECB-905ED85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Manipulation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986D2-F366-4F09-893C-46D4BB4B5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설명변수 가지치기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98DA7-ED88-41AE-8FCD-7BF5DA76AB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ko-KR" altLang="en-US" b="1" dirty="0"/>
              <a:t>설명변수</a:t>
            </a:r>
            <a:r>
              <a:rPr lang="en-US" altLang="ko-KR" b="1" dirty="0"/>
              <a:t>: </a:t>
            </a:r>
            <a:r>
              <a:rPr lang="ko-KR" altLang="en-US" b="1" dirty="0"/>
              <a:t>변수의 성격을 고려하여 </a:t>
            </a:r>
            <a:r>
              <a:rPr lang="en-US" altLang="ko-KR" b="1" dirty="0"/>
              <a:t>predictive attributes</a:t>
            </a:r>
            <a:r>
              <a:rPr lang="ko-KR" altLang="en-US" b="1" dirty="0"/>
              <a:t>를 </a:t>
            </a:r>
            <a:r>
              <a:rPr lang="en-US" altLang="ko-KR" b="1" dirty="0"/>
              <a:t>127</a:t>
            </a:r>
            <a:r>
              <a:rPr lang="ko-KR" altLang="en-US" b="1" dirty="0"/>
              <a:t>개에서 </a:t>
            </a:r>
            <a:r>
              <a:rPr lang="en-US" altLang="ko-KR" b="1" dirty="0"/>
              <a:t>89</a:t>
            </a:r>
            <a:r>
              <a:rPr lang="ko-KR" altLang="en-US" b="1" dirty="0"/>
              <a:t>개로 간추림</a:t>
            </a:r>
            <a:endParaRPr lang="en-US" altLang="ko-KR" b="1" dirty="0"/>
          </a:p>
          <a:p>
            <a:pPr lvl="1"/>
            <a:endParaRPr lang="en-US" altLang="ko-KR" sz="2000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172999" lvl="2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E9F4AA-7088-4FDF-8899-0AE123E99D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C937DC-863E-4D1E-A4B6-1BD7201D2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24156"/>
              </p:ext>
            </p:extLst>
          </p:nvPr>
        </p:nvGraphicFramePr>
        <p:xfrm>
          <a:off x="941051" y="2126885"/>
          <a:ext cx="9366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381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Fig. </a:t>
                      </a:r>
                      <a:r>
                        <a:rPr lang="ko-KR" altLang="en-US" sz="1600" dirty="0"/>
                        <a:t>변수 제거 및 변수 변환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E1907E-16B5-4DA1-A2CA-47DF731D0CA4}"/>
              </a:ext>
            </a:extLst>
          </p:cNvPr>
          <p:cNvGrpSpPr/>
          <p:nvPr/>
        </p:nvGrpSpPr>
        <p:grpSpPr>
          <a:xfrm>
            <a:off x="863070" y="2620083"/>
            <a:ext cx="9522342" cy="4631113"/>
            <a:chOff x="2047282" y="2312306"/>
            <a:chExt cx="9522342" cy="463111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4195B7-B2B0-4797-A8E5-790DD9EEB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282" y="2312306"/>
              <a:ext cx="9522342" cy="4631113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B00868D-99F4-4110-92F4-0F131FCB0689}"/>
                </a:ext>
              </a:extLst>
            </p:cNvPr>
            <p:cNvCxnSpPr/>
            <p:nvPr/>
          </p:nvCxnSpPr>
          <p:spPr>
            <a:xfrm>
              <a:off x="8184376" y="2409660"/>
              <a:ext cx="864781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3158A36-2746-4155-BFC9-9CBFB800D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0801" y="2409661"/>
              <a:ext cx="1043429" cy="2121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92E397E-01B3-4A06-B01E-191BAAD031E9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6" y="2562060"/>
              <a:ext cx="412953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C226E2-13CA-416F-9743-A2FAFE449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7" y="3327475"/>
              <a:ext cx="876291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36C1377-3263-4ED9-84FB-51740BC18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084" y="2722744"/>
              <a:ext cx="891029" cy="9119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0DBA0EB-DA80-431C-A465-3873F647A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4390" y="2865213"/>
              <a:ext cx="711340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E541FF8-4303-4109-B5E1-C043298CC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9615" y="2718184"/>
              <a:ext cx="891029" cy="9119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2D4BBA8-FE89-461F-A35E-038D9A912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168" y="3187005"/>
              <a:ext cx="711340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3782916-6AED-4747-89BE-E5171E916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4260" y="3786826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22FACEA-1B04-495B-8858-4119B6AE8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9615" y="3639099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A7910EB-9CC6-4C6D-A269-2E906516B4F7}"/>
                </a:ext>
              </a:extLst>
            </p:cNvPr>
            <p:cNvCxnSpPr>
              <a:cxnSpLocks/>
            </p:cNvCxnSpPr>
            <p:nvPr/>
          </p:nvCxnSpPr>
          <p:spPr>
            <a:xfrm>
              <a:off x="2643595" y="3940003"/>
              <a:ext cx="847619" cy="17516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FF9FBA-B011-42DD-8E8D-78703BF14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58" y="3950623"/>
              <a:ext cx="1256182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DE9A320-8A74-4E82-86B5-9840775458BC}"/>
                </a:ext>
              </a:extLst>
            </p:cNvPr>
            <p:cNvCxnSpPr>
              <a:cxnSpLocks/>
            </p:cNvCxnSpPr>
            <p:nvPr/>
          </p:nvCxnSpPr>
          <p:spPr>
            <a:xfrm>
              <a:off x="6380231" y="3950623"/>
              <a:ext cx="835644" cy="2909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DB3E78E-CAF2-4536-BF84-1AA24CEB8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6" y="3948036"/>
              <a:ext cx="1516726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7EBF6C-E3B5-47BA-9BD7-70AE5392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2169" y="4092576"/>
              <a:ext cx="1459077" cy="14846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5AB17B-26BB-4C5E-A566-74F1CB0620DA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84" y="4103934"/>
              <a:ext cx="639251" cy="6825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C6C38EB-A6AA-429F-A037-A2760DCF9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5610" y="4109124"/>
              <a:ext cx="933809" cy="1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61B4EB1-69AC-452E-BD7A-7E7B011A8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7585" y="4253766"/>
              <a:ext cx="933809" cy="1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EAFE7E-FEF3-4CBD-8EA2-6F6A50F0F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559" y="4257648"/>
              <a:ext cx="933809" cy="1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011EB6-2507-4AA2-8AD1-D118120AC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661" y="4245288"/>
              <a:ext cx="1083201" cy="1093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B7624A3-A764-4965-9AD1-1EABD3FF8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7" y="4245288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37E0716-995F-47D6-A161-408C861F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5610" y="4257647"/>
              <a:ext cx="933809" cy="1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778D2AF-8A96-42AC-9FC9-8D0EA839FD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2169" y="4552943"/>
              <a:ext cx="1221845" cy="25532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ABCA981-52C9-40C4-A8A0-F29772126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9671" y="4707552"/>
              <a:ext cx="724105" cy="2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5357BA-8583-45B6-9997-3B6D5875A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5609" y="4707552"/>
              <a:ext cx="988620" cy="2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9B78F1A-2C5F-4417-BA3F-B0E3CB842EDE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58" y="5474861"/>
              <a:ext cx="1135476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FB48D4F-7359-4D62-9765-51E88F941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9671" y="5317746"/>
              <a:ext cx="991825" cy="10369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B76C51-A3CB-4248-AD7A-A00A8C7E4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36" y="5300967"/>
              <a:ext cx="644230" cy="15554"/>
            </a:xfrm>
            <a:prstGeom prst="line">
              <a:avLst/>
            </a:prstGeom>
            <a:ln>
              <a:solidFill>
                <a:srgbClr val="0070C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250DB3D-BEA3-415E-8D2B-373709A7FFED}"/>
                </a:ext>
              </a:extLst>
            </p:cNvPr>
            <p:cNvCxnSpPr>
              <a:cxnSpLocks/>
            </p:cNvCxnSpPr>
            <p:nvPr/>
          </p:nvCxnSpPr>
          <p:spPr>
            <a:xfrm>
              <a:off x="10089615" y="5474861"/>
              <a:ext cx="10146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33DDB80-9C9C-4458-9E33-553F055B72C8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7" y="5633317"/>
              <a:ext cx="10146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4FF7DEB-D45C-4834-A470-86AA394AFE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5257" y="5633317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31E8FFF-8F9C-4929-897B-A72901B48E94}"/>
                </a:ext>
              </a:extLst>
            </p:cNvPr>
            <p:cNvCxnSpPr>
              <a:cxnSpLocks/>
            </p:cNvCxnSpPr>
            <p:nvPr/>
          </p:nvCxnSpPr>
          <p:spPr>
            <a:xfrm>
              <a:off x="6337847" y="5633317"/>
              <a:ext cx="157316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320274C-03FF-4BAF-BC86-F50511895C0D}"/>
                </a:ext>
              </a:extLst>
            </p:cNvPr>
            <p:cNvCxnSpPr>
              <a:cxnSpLocks/>
            </p:cNvCxnSpPr>
            <p:nvPr/>
          </p:nvCxnSpPr>
          <p:spPr>
            <a:xfrm>
              <a:off x="2652978" y="5633317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838327-D516-484C-AB69-1285A0CE776C}"/>
                </a:ext>
              </a:extLst>
            </p:cNvPr>
            <p:cNvCxnSpPr>
              <a:cxnSpLocks/>
            </p:cNvCxnSpPr>
            <p:nvPr/>
          </p:nvCxnSpPr>
          <p:spPr>
            <a:xfrm>
              <a:off x="2652978" y="5791773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2A6C72-ADD3-4647-A875-7CB9E4711803}"/>
                </a:ext>
              </a:extLst>
            </p:cNvPr>
            <p:cNvCxnSpPr>
              <a:cxnSpLocks/>
            </p:cNvCxnSpPr>
            <p:nvPr/>
          </p:nvCxnSpPr>
          <p:spPr>
            <a:xfrm>
              <a:off x="4557045" y="5791773"/>
              <a:ext cx="79848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E2EB6A6-8730-4EEF-B184-4D436B36E7AA}"/>
                </a:ext>
              </a:extLst>
            </p:cNvPr>
            <p:cNvCxnSpPr>
              <a:cxnSpLocks/>
            </p:cNvCxnSpPr>
            <p:nvPr/>
          </p:nvCxnSpPr>
          <p:spPr>
            <a:xfrm>
              <a:off x="6399671" y="5791773"/>
              <a:ext cx="13417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82426E9-8734-4300-AF11-0C0F83A45AB5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5" y="5932061"/>
              <a:ext cx="10187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707F7D3-56B2-4BC6-94C4-6E42F3DBB90E}"/>
                </a:ext>
              </a:extLst>
            </p:cNvPr>
            <p:cNvCxnSpPr>
              <a:cxnSpLocks/>
            </p:cNvCxnSpPr>
            <p:nvPr/>
          </p:nvCxnSpPr>
          <p:spPr>
            <a:xfrm>
              <a:off x="4492559" y="5932061"/>
              <a:ext cx="10628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76E2AF9-5D03-4A00-9ED9-B302E96E7860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83" y="5932061"/>
              <a:ext cx="10264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8826CF8-F1EB-41F5-85A1-490080BD7841}"/>
                </a:ext>
              </a:extLst>
            </p:cNvPr>
            <p:cNvCxnSpPr>
              <a:cxnSpLocks/>
            </p:cNvCxnSpPr>
            <p:nvPr/>
          </p:nvCxnSpPr>
          <p:spPr>
            <a:xfrm>
              <a:off x="2643789" y="6089508"/>
              <a:ext cx="124022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E6096C7-8D58-41A7-90B3-9FC2930E651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7" y="5791773"/>
              <a:ext cx="101461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0922C60-FE46-4819-AFD4-9D7CCD8E7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5633317"/>
              <a:ext cx="1356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32CC4FE-F0F3-4B60-9432-6F2A2BFB5A7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5791773"/>
              <a:ext cx="98862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CF341E5-C3CD-4A17-898F-3AA9EE94A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5932061"/>
              <a:ext cx="135610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E9DAA25-96F1-4A42-83C9-4DECF3712A44}"/>
                </a:ext>
              </a:extLst>
            </p:cNvPr>
            <p:cNvCxnSpPr>
              <a:cxnSpLocks/>
            </p:cNvCxnSpPr>
            <p:nvPr/>
          </p:nvCxnSpPr>
          <p:spPr>
            <a:xfrm>
              <a:off x="8255132" y="5932061"/>
              <a:ext cx="149073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2A22E22-2AED-45A0-AF10-3C2FFC88B3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3790" y="6235852"/>
              <a:ext cx="101873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DA432CF-6B9B-46A9-AA82-4897484FD322}"/>
                </a:ext>
              </a:extLst>
            </p:cNvPr>
            <p:cNvCxnSpPr>
              <a:cxnSpLocks/>
            </p:cNvCxnSpPr>
            <p:nvPr/>
          </p:nvCxnSpPr>
          <p:spPr>
            <a:xfrm>
              <a:off x="4545257" y="6246517"/>
              <a:ext cx="14279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E6083F5-1090-4E25-BA93-941B5E755115}"/>
                </a:ext>
              </a:extLst>
            </p:cNvPr>
            <p:cNvCxnSpPr>
              <a:cxnSpLocks/>
            </p:cNvCxnSpPr>
            <p:nvPr/>
          </p:nvCxnSpPr>
          <p:spPr>
            <a:xfrm>
              <a:off x="6380231" y="6246517"/>
              <a:ext cx="153077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ED22D4B-7C85-4EF8-B59A-D0FE1180A592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7" y="6235853"/>
              <a:ext cx="1438003" cy="10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B27701E-D9B5-421F-A8C1-373A4F3C31E8}"/>
                </a:ext>
              </a:extLst>
            </p:cNvPr>
            <p:cNvCxnSpPr>
              <a:cxnSpLocks/>
            </p:cNvCxnSpPr>
            <p:nvPr/>
          </p:nvCxnSpPr>
          <p:spPr>
            <a:xfrm>
              <a:off x="4557044" y="6095561"/>
              <a:ext cx="558940" cy="50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81E70C4-F984-4EC0-AEDE-B3FF1A0A5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4736" y="6235853"/>
              <a:ext cx="1165313" cy="10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3E518A1-6364-422A-B185-D92DB6F223E4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5" y="6392429"/>
              <a:ext cx="591725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90B56DA-557D-4E37-8DEE-3740D3EEEA83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92" y="6392429"/>
              <a:ext cx="405231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E858D6A-0788-4552-BD45-6315EC6ECD8D}"/>
                </a:ext>
              </a:extLst>
            </p:cNvPr>
            <p:cNvCxnSpPr>
              <a:cxnSpLocks/>
            </p:cNvCxnSpPr>
            <p:nvPr/>
          </p:nvCxnSpPr>
          <p:spPr>
            <a:xfrm>
              <a:off x="2604884" y="6694955"/>
              <a:ext cx="741851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B578270-FDD1-435C-AB02-E84D799825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4260" y="6551653"/>
              <a:ext cx="591725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5F44F9B-9856-452F-BA8B-95175D402607}"/>
                </a:ext>
              </a:extLst>
            </p:cNvPr>
            <p:cNvCxnSpPr>
              <a:cxnSpLocks/>
            </p:cNvCxnSpPr>
            <p:nvPr/>
          </p:nvCxnSpPr>
          <p:spPr>
            <a:xfrm>
              <a:off x="8229136" y="6551653"/>
              <a:ext cx="771360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D21C4CF-CCB5-42B7-8BB1-296C83D3993E}"/>
                </a:ext>
              </a:extLst>
            </p:cNvPr>
            <p:cNvCxnSpPr>
              <a:cxnSpLocks/>
            </p:cNvCxnSpPr>
            <p:nvPr/>
          </p:nvCxnSpPr>
          <p:spPr>
            <a:xfrm>
              <a:off x="6337847" y="6694955"/>
              <a:ext cx="785929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0F0543D-CD26-4064-A309-B4BEC4D7EE3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2833" y="6392429"/>
              <a:ext cx="749698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296113-360B-402F-9E7B-CB50E86122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609" y="6691876"/>
              <a:ext cx="466904" cy="0"/>
            </a:xfrm>
            <a:prstGeom prst="line">
              <a:avLst/>
            </a:prstGeom>
            <a:ln>
              <a:solidFill>
                <a:srgbClr val="FF0000">
                  <a:alpha val="43000"/>
                </a:srgb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6E654F-BDB4-41BB-9BAE-587636984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58835"/>
              </p:ext>
            </p:extLst>
          </p:nvPr>
        </p:nvGraphicFramePr>
        <p:xfrm>
          <a:off x="9920017" y="6793582"/>
          <a:ext cx="2827464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464">
                  <a:extLst>
                    <a:ext uri="{9D8B030D-6E8A-4147-A177-3AD203B41FA5}">
                      <a16:colId xmlns:a16="http://schemas.microsoft.com/office/drawing/2014/main" val="39141229"/>
                    </a:ext>
                  </a:extLst>
                </a:gridCol>
              </a:tblGrid>
              <a:tr h="378766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900" dirty="0"/>
                        <a:t>변수정리</a:t>
                      </a:r>
                      <a:r>
                        <a:rPr lang="en-US" altLang="ko-KR" sz="1900" dirty="0"/>
                        <a:t>: 127</a:t>
                      </a:r>
                      <a:r>
                        <a:rPr lang="ko-KR" altLang="en-US" sz="1900" dirty="0"/>
                        <a:t>개 </a:t>
                      </a:r>
                      <a:r>
                        <a:rPr lang="en-US" altLang="ko-KR" sz="1900" dirty="0"/>
                        <a:t>- &gt; 89</a:t>
                      </a:r>
                      <a:r>
                        <a:rPr lang="ko-KR" altLang="en-US" sz="1900" dirty="0"/>
                        <a:t>개</a:t>
                      </a:r>
                    </a:p>
                  </a:txBody>
                  <a:tcPr>
                    <a:solidFill>
                      <a:srgbClr val="4471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8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81180"/>
      </p:ext>
    </p:extLst>
  </p:cSld>
  <p:clrMapOvr>
    <a:masterClrMapping/>
  </p:clrMapOvr>
</p:sld>
</file>

<file path=ppt/theme/theme1.xml><?xml version="1.0" encoding="utf-8"?>
<a:theme xmlns:a="http://schemas.openxmlformats.org/drawingml/2006/main" name="GSAM - Pres_STANDALONE">
  <a:themeElements>
    <a:clrScheme name="LS foundation color">
      <a:dk1>
        <a:srgbClr val="000000"/>
      </a:dk1>
      <a:lt1>
        <a:srgbClr val="FFFFFF"/>
      </a:lt1>
      <a:dk2>
        <a:srgbClr val="7C7C81"/>
      </a:dk2>
      <a:lt2>
        <a:srgbClr val="7399C6"/>
      </a:lt2>
      <a:accent1>
        <a:srgbClr val="00355F"/>
      </a:accent1>
      <a:accent2>
        <a:srgbClr val="007DBB"/>
      </a:accent2>
      <a:accent3>
        <a:srgbClr val="7FBEDD"/>
      </a:accent3>
      <a:accent4>
        <a:srgbClr val="59B7B3"/>
      </a:accent4>
      <a:accent5>
        <a:srgbClr val="ACDBD9"/>
      </a:accent5>
      <a:accent6>
        <a:srgbClr val="7A68AE"/>
      </a:accent6>
      <a:hlink>
        <a:srgbClr val="5CA5D9"/>
      </a:hlink>
      <a:folHlink>
        <a:srgbClr val="7F7F7F"/>
      </a:folHlink>
    </a:clrScheme>
    <a:fontScheme name="사용자 지정 5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>
    <a:extraClrScheme>
      <a:clrScheme name="GStyle Template_white landscape 1">
        <a:dk1>
          <a:srgbClr val="000000"/>
        </a:dk1>
        <a:lt1>
          <a:srgbClr val="FFFFFF"/>
        </a:lt1>
        <a:dk2>
          <a:srgbClr val="000080"/>
        </a:dk2>
        <a:lt2>
          <a:srgbClr val="808080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CD252B"/>
        </a:hlink>
        <a:folHlink>
          <a:srgbClr val="FFA4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3AE6E4A591E46BDF9414D8CFA3BCB" ma:contentTypeVersion="26" ma:contentTypeDescription="Create a new document." ma:contentTypeScope="" ma:versionID="8b0589aa6314ee5a86dfbafb78b82f4b">
  <xsd:schema xmlns:xsd="http://www.w3.org/2001/XMLSchema" xmlns:xs="http://www.w3.org/2001/XMLSchema" xmlns:p="http://schemas.microsoft.com/office/2006/metadata/properties" xmlns:ns2="1d13df32-22dd-44ea-964b-3c39c147e051" targetNamespace="http://schemas.microsoft.com/office/2006/metadata/properties" ma:root="true" ma:fieldsID="c1080663b1e12b218e7ae979bf81588e" ns2:_="">
    <xsd:import namespace="1d13df32-22dd-44ea-964b-3c39c147e051"/>
    <xsd:element name="properties">
      <xsd:complexType>
        <xsd:sequence>
          <xsd:element name="documentManagement">
            <xsd:complexType>
              <xsd:all>
                <xsd:element ref="ns2:Document_x0020_Name"/>
                <xsd:element ref="ns2:Date_x0020_of_x0020_First_x0020_Use"/>
                <xsd:element ref="ns2:Share_x0020_Class_x0020__x0028_1_x0029__x0020_New" minOccurs="0"/>
                <xsd:element ref="ns2:Share_x0020_Class_x0020__x0028_3_x0029__x0020_New" minOccurs="0"/>
                <xsd:element ref="ns2:Share_x0020_Class_x0020__x0028_3_x0029__x0020_New0" minOccurs="0"/>
                <xsd:element ref="ns2:Share_x0020_Class_x0020__x0028_4_x0029__x0020_New" minOccurs="0"/>
                <xsd:element ref="ns2:Share_x0020_Class_x0020__x0028_5_x0029__x0020_New" minOccurs="0"/>
                <xsd:element ref="ns2:Share_x0020_Class_x0020__x0028_6_x0029__x0020_New" minOccurs="0"/>
                <xsd:element ref="ns2:Share_x0020_Class_x0020__x0028_7_x0029__x0020_New" minOccurs="0"/>
                <xsd:element ref="ns2:Share_x0020_Class_x0020__x0028_8_x0029_" minOccurs="0"/>
                <xsd:element ref="ns2:Funds_x0020__x0028_Equity_x0029_" minOccurs="0"/>
                <xsd:element ref="ns2:Funds_x0020__x0028_Equity_x0020_Active_x0020_2_x0029_" minOccurs="0"/>
                <xsd:element ref="ns2:Funds_x0020__x0028_Equity_x0020_Active_x0020_3_x0029_" minOccurs="0"/>
                <xsd:element ref="ns2:Funds_x0020__x0028_Equity_x0020_Active_x0020_4_x0029_" minOccurs="0"/>
                <xsd:element ref="ns2:Funds_x0020__x0028_Quant_x0020_Equity_x0029_" minOccurs="0"/>
                <xsd:element ref="ns2:Funds_x0020__x0028_Quant_x0020_Equity_x0020_2_x0029_" minOccurs="0"/>
                <xsd:element ref="ns2:Funds_x0020__x0028_Fixed_x0020_Income_x0029_" minOccurs="0"/>
                <xsd:element ref="ns2:Funds_x0020__x0028_Fixed_x0020_Income_x0020_2_x0029_" minOccurs="0"/>
                <xsd:element ref="ns2:Funds_x0020__x0028_Fixed_x0020_Income_x0020_3_x0029_" minOccurs="0"/>
                <xsd:element ref="ns2:Funds_x0020__x0028_Fixed_x0020_Income_x0020_4_x0029_" minOccurs="0"/>
                <xsd:element ref="ns2:Funds_x0020__x0028_Money_x0020_Market_x0029_" minOccurs="0"/>
                <xsd:element ref="ns2:Language"/>
                <xsd:element ref="ns2:Countr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3df32-22dd-44ea-964b-3c39c147e051" elementFormDefault="qualified">
    <xsd:import namespace="http://schemas.microsoft.com/office/2006/documentManagement/types"/>
    <xsd:import namespace="http://schemas.microsoft.com/office/infopath/2007/PartnerControls"/>
    <xsd:element name="Document_x0020_Name" ma:index="2" ma:displayName="Document Name" ma:internalName="Document_x0020_Name">
      <xsd:simpleType>
        <xsd:restriction base="dms:Text">
          <xsd:maxLength value="100"/>
        </xsd:restriction>
      </xsd:simpleType>
    </xsd:element>
    <xsd:element name="Date_x0020_of_x0020_First_x0020_Use" ma:index="3" ma:displayName="Date of First Use" ma:format="DateOnly" ma:internalName="Date_x0020_of_x0020_First_x0020_Use">
      <xsd:simpleType>
        <xsd:restriction base="dms:DateTime"/>
      </xsd:simpleType>
    </xsd:element>
    <xsd:element name="Share_x0020_Class_x0020__x0028_1_x0029__x0020_New" ma:index="4" nillable="true" ma:displayName="Share Class (1)" ma:internalName="Share_x0020_Class_x0020__x0028_1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ministration Accumulation Class Accumulation"/>
                    <xsd:enumeration value="Administration Class Distribution"/>
                    <xsd:enumeration value="Base (Acc) (EUR-Hedged)"/>
                    <xsd:enumeration value="Base (Acc) (Long BRICs Ccy vs.USD)"/>
                    <xsd:enumeration value="Base Shares (Acc.) (Close) Accumulation"/>
                    <xsd:enumeration value="Base Shares (Acc.) (Duration-Hedged) Accumulation"/>
                    <xsd:enumeration value="Base Shares (Acc.) (SEK-Hedged) Accumulation"/>
                    <xsd:enumeration value="Base Shares (Acc.) (Snap) Accumulation"/>
                    <xsd:enumeration value="Base Shares (Acc.) (USD-Hedged)"/>
                    <xsd:enumeration value="Base Shares (Acc.) (Weekly) Accumulation"/>
                    <xsd:enumeration value="Base Shares (Acc.) Accumulation"/>
                    <xsd:enumeration value="Base Shares (Close) Distribution"/>
                    <xsd:enumeration value="Base Shares (Duration-Hedged) Distribution"/>
                    <xsd:enumeration value="Base Shares (EUR-Hedged) Distribution"/>
                    <xsd:enumeration value="Base Shares (GBP-Hedged) Distribution"/>
                    <xsd:enumeration value="Base Shares (M-Dist) Distribution"/>
                    <xsd:enumeration value="Base Shares (M-Dist II)"/>
                    <xsd:enumeration value="Base Shares (Q-Dist) Distribution"/>
                    <xsd:enumeration value="Base Shares (S-Dist) Distribution"/>
                    <xsd:enumeration value="Base Shares (Snap) Distribution"/>
                    <xsd:enumeration value="Base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3_x0029__x0020_New" ma:index="5" nillable="true" ma:displayName="Share Class (2)" ma:internalName="Share_x0020_Class_x0020__x0028_3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A Shares (Acc.) (EUR-Hedged) Accumulation"/>
                    <xsd:enumeration value="Class A Shares (Acc.) (Snap) Accumulation"/>
                    <xsd:enumeration value="Class A Shares (Acc.) Accumulation"/>
                    <xsd:enumeration value="Class A Shares (Close) Distribution"/>
                    <xsd:enumeration value="Class A Shares (EUR)"/>
                    <xsd:enumeration value="Class A Shares (M-Dist) Distribution"/>
                    <xsd:enumeration value="Class A Shares (Q-Dist) Distribution"/>
                    <xsd:enumeration value="Class A Shares (Snap) Distribution"/>
                    <xsd:enumeration value="Class A Shares (USD-Hedged)"/>
                    <xsd:enumeration value="Class A Shares Distribution"/>
                    <xsd:enumeration value="Class B Shares Distribution"/>
                    <xsd:enumeration value="Class E Shares (Acc.) (Close) Accumulation"/>
                    <xsd:enumeration value="Class E Shares (Acc.) (EUR-Hedged) (Duration-Hedged) Accumulation"/>
                    <xsd:enumeration value="Class E Shares (Acc.) (EUR-Hedged) Accumulation"/>
                    <xsd:enumeration value="Class E Shares (Acc.) (Snap) Accumulation"/>
                    <xsd:enumeration value="Class E Shares (Acc.) Accumulation"/>
                    <xsd:enumeration value="Class E Shares (EUR-Hedged) (Q-Dist) (Duration-Hedged) Distribution"/>
                    <xsd:enumeration value="Class E Shares (EUR-Hedged)(Q-Dist) Distribution"/>
                    <xsd:enumeration value="Class E Shares (Q-Dist) Distribution"/>
                    <xsd:enumeration value="Class E Shares (Snap) Distribution"/>
                    <xsd:enumeration value="Class E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3_x0029__x0020_New0" ma:index="6" nillable="true" ma:displayName="Share Class (3)" ma:internalName="Share_x0020_Class_x0020__x0028_3_x0029__x0020_New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 Shares (Acc.) (CHF-Hedged) Accumulation"/>
                    <xsd:enumeration value="Class I Shares (Acc.) (Close) Accumulation"/>
                    <xsd:enumeration value="Class I Shares (Acc.) (Duration-Hedged) Accumulation"/>
                    <xsd:enumeration value="Class I Shares (Acc.) (EUR-Hedged)"/>
                    <xsd:enumeration value="Class I Shares (Acc.) (EUR-Hedged) Accumulation"/>
                    <xsd:enumeration value="Class I Shares (Acc.) (EUR) (Close)"/>
                    <xsd:enumeration value="Class I Shares (Acc.) (EUR) Accumulation"/>
                    <xsd:enumeration value="Class I Shares (Acc.) (GBP-Hedged) Accumulation"/>
                    <xsd:enumeration value="Class I Shares (Acc.) (Snap) Accumulation"/>
                    <xsd:enumeration value="Class I Shares (Acc.) (USD-Hedged) Accumulation"/>
                    <xsd:enumeration value="Class I Shares (Acc.) Accumulation"/>
                    <xsd:enumeration value="Class I Shares (AUD-Hedged)"/>
                    <xsd:enumeration value="Class I Shares (Close) Distribution"/>
                    <xsd:enumeration value="Class I Shares (EUR-Hedged) Distribution"/>
                    <xsd:enumeration value="Class I Shares (EUR) Distribution"/>
                    <xsd:enumeration value="Class I Shares (GBP-Hedged) (Duration-Hedged) Distribution"/>
                    <xsd:enumeration value="Class I Shares (GBP-Hedged) (Q-Dist) Distribution"/>
                    <xsd:enumeration value="Class I Shares (GBP-Hedged) Distribution"/>
                    <xsd:enumeration value="Class I Shares (GBP) Distribution"/>
                    <xsd:enumeration value="Class I Shares (Q-Dist) (Duration-Hedged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4_x0029__x0020_New" ma:index="7" nillable="true" ma:displayName="Share Class (4)" ma:internalName="Share_x0020_Class_x0020__x0028_4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 Shares (Q-Dist) Distribution"/>
                    <xsd:enumeration value="Class I Shares (Snap) Distribution"/>
                    <xsd:enumeration value="Class I Shares Distribution"/>
                    <xsd:enumeration value="Class I Shares (M-Dist II)"/>
                    <xsd:enumeration value="Class ID Shares Distribution"/>
                    <xsd:enumeration value="Class IO Shares (Acc.) (Close) (EUR)"/>
                    <xsd:enumeration value="Class IO Shares (Acc.) (Close) (GBP) Accumulation"/>
                    <xsd:enumeration value="Class IO Shares (Acc.) (Close) (USD) Accumulation"/>
                    <xsd:enumeration value="Class IO Shares (Acc.) (Close) Accumulation"/>
                    <xsd:enumeration value="Class IO Shares (Acc.) (EUR-Hedged) Accumulation"/>
                    <xsd:enumeration value="Class IO Shares (Acc.) (GBP-Hedged) Accumulation"/>
                    <xsd:enumeration value="Class IO Shares (Acc.) (GBP) (Close) Accumulation"/>
                    <xsd:enumeration value="Class IO Shares (Acc.) (GBP) Accumulation"/>
                    <xsd:enumeration value="Class IO Shares (Acc.) (JPY-Hedged) Accumulation"/>
                    <xsd:enumeration value="Class IO Shares (Acc.) (NZD-Hedged) Accumulation"/>
                    <xsd:enumeration value="Class IO Shares (Acc.) (Snap) Accumulation"/>
                    <xsd:enumeration value="Class IO Shares (Acc.) (USD-Hedged) Accumulation"/>
                    <xsd:enumeration value="Class IO Shares (Acc.) Accumulation"/>
                    <xsd:enumeration value="Class IO Shares (AUD)"/>
                    <xsd:enumeration value="Class IO Shares (Close) Distribution"/>
                    <xsd:enumeration value="Class IO Shares (GBP-Hedged) Distribution"/>
                    <xsd:enumeration value="Class IO Share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5_x0029__x0020_New" ma:index="8" nillable="true" ma:displayName="Share Class (5)" ma:internalName="Share_x0020_Class_x0020__x0028_5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IX Shares (JPY-Hedged) Distribution"/>
                    <xsd:enumeration value="Class IX Shares Distribution"/>
                    <xsd:enumeration value="Class IXO Shares Distribution"/>
                    <xsd:enumeration value="Class P Shares (Acc.)"/>
                    <xsd:enumeration value="Class P Shares (Acc.) (CHF-Hedged) Accumulation"/>
                    <xsd:enumeration value="Class P Shares (Acc.) (Close) Accumulation"/>
                    <xsd:enumeration value="Class P Shares (Acc.) (EUR-Hedged) Accumulation"/>
                    <xsd:enumeration value="Class P Shares (Acc.) (GBP Hedged) Accumulation"/>
                    <xsd:enumeration value="Class P Shares (Acc.) (Snap) (EUR) Accumulation"/>
                    <xsd:enumeration value="Class P Shares (Acc.) (Snap) Accumulation"/>
                    <xsd:enumeration value="Class P Shares (Acc.) (USD-Hedged) (Weekly) Accumulation"/>
                    <xsd:enumeration value="Class P Shares (Acc.) (USD-Hedged) Accumulation"/>
                    <xsd:enumeration value="Class P Shares (Acc.) (Weekly) Accumulation"/>
                    <xsd:enumeration value="Class P Shares (Acc.) Accumulation"/>
                    <xsd:enumeration value="Class P Shares (EUR-Hedged) Distribution"/>
                    <xsd:enumeration value="Class P Shares (GBP-Hedged) (Weekly) Distribution"/>
                    <xsd:enumeration value="Class P Shares (GBP-Hedged) Distribution"/>
                    <xsd:enumeration value="Class P Shares (M-Dist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6_x0029__x0020_New" ma:index="9" nillable="true" ma:displayName="Share Class (6)" ma:internalName="Share_x0020_Class_x0020__x0028_6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P Shares (M-Dist II)"/>
                    <xsd:enumeration value="Class P Shares (Q-Dist)"/>
                    <xsd:enumeration value="Class P Shares (Snap) (EUR) Distribution"/>
                    <xsd:enumeration value="Class P Shares (Snap) Distribution"/>
                    <xsd:enumeration value="Class P Shares (USD-Hedged) (Weekly) Distribution"/>
                    <xsd:enumeration value="Class P Shares (USD-Hedged) Distribution"/>
                    <xsd:enumeration value="Class P Shares (Weekly)"/>
                    <xsd:enumeration value="Class P Shares Distribution"/>
                    <xsd:enumeration value="Class U Shares Distribution"/>
                    <xsd:enumeration value="Classic Accumulation Class Accumulation"/>
                    <xsd:enumeration value="Institutional Accumulation Class Accumulation"/>
                    <xsd:enumeration value="Institutional Class Distribution"/>
                    <xsd:enumeration value="Institutional Accumulation (T) Class"/>
                    <xsd:enumeration value="M+ Accumulation Class Accumulation"/>
                    <xsd:enumeration value="M+ Class Distribution"/>
                    <xsd:enumeration value="M+ Accumulation (T) Class"/>
                    <xsd:enumeration value="Other Currency Shares (Acc.) (CHF-Hedged) (Weekly) Accumulation"/>
                    <xsd:enumeration value="Other Currency Shares (Acc.) (EUR-Hedged) Accumulation"/>
                    <xsd:enumeration value="Other Currency Shares (Acc.) (EUR) Accumulation"/>
                    <xsd:enumeration value="Other Currency Shares (Acc.) (GBP) Accumulation"/>
                    <xsd:enumeration value="Other Currency Shares (Acc.) (USD-Hedged) (Weekly) Accumulation"/>
                    <xsd:enumeration value="Other Currency Shares (Acc) (EUR-Hedged) (Duration-Hedged) Accumulation"/>
                    <xsd:enumeration value="Other Currency Shares (EUR-Hedged) (Q-Dist)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7_x0029__x0020_New" ma:index="10" nillable="true" ma:displayName="Share Class (7)" ma:internalName="Share_x0020_Class_x0020__x0028_7_x0029__x0020_New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Other Currency Shares (EUR-Hedged) Distribution"/>
                    <xsd:enumeration value="Other Currency Shares (EUR) Distribution"/>
                    <xsd:enumeration value="Other Currency Shares (GBP-Hedged) (Weekly) Distribution"/>
                    <xsd:enumeration value="Other Currency Shares (GBP-Hedged) Distribution"/>
                    <xsd:enumeration value="Other Currency Shares (GBP) (Snap) Distribution"/>
                    <xsd:enumeration value="Other Currency Shares (GBP) Distribution"/>
                    <xsd:enumeration value="Other Currency Shares (SGD-Hedged) Distribution"/>
                    <xsd:enumeration value="Other Currency Shares (SGD) Distribution"/>
                    <xsd:enumeration value="Other Currency Shares (Snap) (USD) Distribution"/>
                    <xsd:enumeration value="Other Currency Shares (USD) Distribution"/>
                    <xsd:enumeration value="Other Currency Shares (M-Dist II) (SGD-Hedged)"/>
                    <xsd:enumeration value="Preferred Accumulation Class Accumulation"/>
                    <xsd:enumeration value="Preferred Class Distribution"/>
                    <xsd:enumeration value="Select Accumulation Class Accumulation"/>
                    <xsd:enumeration value="Super Administration Accumulation Class Accumulation"/>
                    <xsd:enumeration value="Value Class Distribution"/>
                    <xsd:enumeration value="X Accumulation"/>
                    <xsd:enumeration value="X Class Distribution"/>
                  </xsd:restriction>
                </xsd:simpleType>
              </xsd:element>
            </xsd:sequence>
          </xsd:extension>
        </xsd:complexContent>
      </xsd:complexType>
    </xsd:element>
    <xsd:element name="Share_x0020_Class_x0020__x0028_8_x0029_" ma:index="11" nillable="true" ma:displayName="Share Class (8)" ma:internalName="Share_x0020_Class_x0020__x0028_8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ass R Shares"/>
                    <xsd:enumeration value="Class R Shares (Acc.)"/>
                    <xsd:enumeration value="Class R Shares (Acc) (Close)"/>
                    <xsd:enumeration value="Class R Shares (Acc) (EUR-Hedged)"/>
                    <xsd:enumeration value="Class R Shares (Acc) (Snap)"/>
                    <xsd:enumeration value="Class R Shares (Acc) (USD-Hedged)"/>
                    <xsd:enumeration value="Class R Shares (Close)"/>
                    <xsd:enumeration value="Class R Shares (EUR-Hedged)"/>
                    <xsd:enumeration value="Class R Shares (GBP-Hedged)"/>
                    <xsd:enumeration value="Class R Shares (GBP-Hedged) (Duration-Hedged)"/>
                    <xsd:enumeration value="Class R Shares (GBP)"/>
                    <xsd:enumeration value="Class R Shares (Snap)"/>
                    <xsd:enumeration value="Class R Shares (USD-Hedged)"/>
                    <xsd:enumeration value="Class R Shares (Acc) (EUR)"/>
                    <xsd:enumeration value="Class R Shares (EUR)"/>
                    <xsd:enumeration value="Class R Shares (Acc) (Weekly)"/>
                    <xsd:enumeration value="Class R Shares (Weekly)"/>
                    <xsd:enumeration value="Class R Shares (Weekly) (GBP-Hedged)"/>
                    <xsd:enumeration value="Class R Shares (USD)"/>
                    <xsd:enumeration value="Class R Shares (Q-Dist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9_" ma:index="12" nillable="true" ma:displayName="Funds (Equity Active 1)" ma:internalName="Funds_x0020__x0028_Equity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(380700)"/>
                    <xsd:enumeration value="BRICs(101047)"/>
                    <xsd:enumeration value="China Opportunity(101518)"/>
                    <xsd:enumeration value="Europe(100086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2_x0029_" ma:index="13" nillable="true" ma:displayName="Funds (Equity Active 2)" ma:internalName="Funds_x0020__x0028_Equity_x0020_Active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Emerging Markets Equity(300703)"/>
                    <xsd:enumeration value="Global Equity(121081)"/>
                    <xsd:enumeration value="Global Equity Partners(101089)"/>
                    <xsd:enumeration value="Global Financial Services(100987)"/>
                    <xsd:enumeration value="Global Property Securities(703873)"/>
                    <xsd:enumeration value="GMS Alpha+ World Equity(990003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3_x0029_" ma:index="14" nillable="true" ma:displayName="Funds (Equity Active 3)" ma:internalName="Funds_x0020__x0028_Equity_x0020_Active_x0020_3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dia Equity Portfolio(101380)"/>
                    <xsd:enumeration value="Japan(100084)"/>
                    <xsd:enumeration value="N11 Equity Portfolio(101548)"/>
                    <xsd:enumeration value="US Blend Equity(723481)"/>
                    <xsd:enumeration value="Growth Markets Equity(101597)"/>
                    <xsd:enumeration value="North American Shale Revolution(713043)"/>
                  </xsd:restriction>
                </xsd:simpleType>
              </xsd:element>
            </xsd:sequence>
          </xsd:extension>
        </xsd:complexContent>
      </xsd:complexType>
    </xsd:element>
    <xsd:element name="Funds_x0020__x0028_Equity_x0020_Active_x0020_4_x0029_" ma:index="15" nillable="true" ma:displayName="Funds (Equity Active 4)" ma:internalName="Funds_x0020__x0028_Equity_x0020_Active_x0020_4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S Focused Growth Equity(700917)"/>
                    <xsd:enumeration value="US Growth Opportunities(701475)"/>
                    <xsd:enumeration value="US Premier Equity(703483)"/>
                    <xsd:enumeration value="US Small Cap CORE Equity(703417)"/>
                  </xsd:restriction>
                </xsd:simpleType>
              </xsd:element>
            </xsd:sequence>
          </xsd:extension>
        </xsd:complexContent>
      </xsd:complexType>
    </xsd:element>
    <xsd:element name="Funds_x0020__x0028_Quant_x0020_Equity_x0029_" ma:index="16" nillable="true" ma:displayName="Funds (Quant Equity 1)" ma:internalName="Funds_x0020__x0028_Quant_x0020_Equity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solute Return Tracker(322154)"/>
                    <xsd:enumeration value="Dynamic Allocation Portfolio(303886)"/>
                    <xsd:enumeration value="Emerging Markets CORE SM Equity(101297)"/>
                    <xsd:enumeration value="Europe CORE Equity(300725)"/>
                    <xsd:enumeration value="Global CORE Equity(101016)"/>
                    <xsd:enumeration value="Global Small Cap CORE(121169)"/>
                    <xsd:enumeration value="Japan CORE Equity(301273)"/>
                  </xsd:restriction>
                </xsd:simpleType>
              </xsd:element>
            </xsd:sequence>
          </xsd:extension>
        </xsd:complexContent>
      </xsd:complexType>
    </xsd:element>
    <xsd:element name="Funds_x0020__x0028_Quant_x0020_Equity_x0020_2_x0029_" ma:index="17" nillable="true" ma:displayName="Funds (Quant Equity 2)" ma:internalName="Funds_x0020__x0028_Quant_x0020_Equity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K CORE Equity(301274)"/>
                    <xsd:enumeration value="US CORE Equity(700427)"/>
                    <xsd:enumeration value="US CORE Flex(121175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9_" ma:index="18" nillable="true" ma:displayName="Funds (Fixed Income 1)" ma:internalName="Funds_x0020__x0028_Fixed_x0020_Income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odities Enhanced Index(609146)"/>
                    <xsd:enumeration value="Emerging Markets Debt Local(609479)"/>
                    <xsd:enumeration value="Euro Core Liquidity(100342)"/>
                    <xsd:enumeration value="Euro Fixed Income Plus(103106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2_x0029_" ma:index="19" nillable="true" ma:displayName="Funds (Fixed Income 2)" ma:internalName="Funds_x0020__x0028_Fixed_x0020_Income_x0020_2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Credit(103107)"/>
                    <xsd:enumeration value="Global Currency(125077)"/>
                    <xsd:enumeration value="Global Currency Plus(105254)"/>
                    <xsd:enumeration value="Global Emerging Markets Debt(602715)"/>
                    <xsd:enumeration value="Global Fixed Income Hedged(100578)"/>
                    <xsd:enumeration value="Global Fixed Income Plus Hdgd(123104)"/>
                    <xsd:enumeration value="Global Income Builder Portfolio(601822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3_x0029_" ma:index="20" nillable="true" ma:displayName="Funds (Fixed Income 3)" ma:internalName="Funds_x0020__x0028_Fixed_x0020_Income_x0020_3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Global Fixed Income(100005)"/>
                    <xsd:enumeration value="Global High Yield(300799)"/>
                    <xsd:enumeration value="Liberty Harbor Opportunistic Corporate Bond(514314)"/>
                    <xsd:enumeration value="Strategic Absolute Return Bond I(123131)"/>
                    <xsd:enumeration value="Strategic Absolute Return Bond II(123133)"/>
                  </xsd:restriction>
                </xsd:simpleType>
              </xsd:element>
            </xsd:sequence>
          </xsd:extension>
        </xsd:complexContent>
      </xsd:complexType>
    </xsd:element>
    <xsd:element name="Funds_x0020__x0028_Fixed_x0020_Income_x0020_4_x0029_" ma:index="21" nillable="true" ma:displayName="Funds (Fixed Income 4)" ma:internalName="Funds_x0020__x0028_Fixed_x0020_Income_x0020_4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terling Broad Fixed Income Plus(103105)"/>
                    <xsd:enumeration value="Sterling Broad Fixed Income(100577)"/>
                    <xsd:enumeration value="Sterling Credit(103321)"/>
                    <xsd:enumeration value="US Fixed Income(600931)"/>
                    <xsd:enumeration value="US Mortgage Backed Securities(606622)"/>
                    <xsd:enumeration value="US Real Estate Balanced Portfolio(601387)"/>
                    <xsd:enumeration value="Emerging Markets Corp Bond(600553)"/>
                  </xsd:restriction>
                </xsd:simpleType>
              </xsd:element>
            </xsd:sequence>
          </xsd:extension>
        </xsd:complexContent>
      </xsd:complexType>
    </xsd:element>
    <xsd:element name="Funds_x0020__x0028_Money_x0020_Market_x0029_" ma:index="22" nillable="true" ma:displayName="Funds (Money Market)" ma:internalName="Funds_x0020__x0028_Money_x0020_Market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lended Liquidity(105127)"/>
                    <xsd:enumeration value="Euro Govt. Liquid Reserves(103774)"/>
                    <xsd:enumeration value="Euro Liquid Reserves(103773)"/>
                    <xsd:enumeration value="Sterling Liquid Reserves(103766)"/>
                    <xsd:enumeration value="Sterling Govt. Liquid Reserves(103775)"/>
                    <xsd:enumeration value="US$ Liquid Reserves(600651)"/>
                    <xsd:enumeration value="US$ Treasury Liquid Reserves(600664)"/>
                    <xsd:enumeration value="Yen Liquid Reserves(103772)"/>
                  </xsd:restriction>
                </xsd:simpleType>
              </xsd:element>
            </xsd:sequence>
          </xsd:extension>
        </xsd:complexContent>
      </xsd:complexType>
    </xsd:element>
    <xsd:element name="Language" ma:index="23" ma:displayName="Language" ma:format="RadioButtons" ma:internalName="Language">
      <xsd:simpleType>
        <xsd:restriction base="dms:Choice">
          <xsd:enumeration value="Dutch"/>
          <xsd:enumeration value="English"/>
          <xsd:enumeration value="French"/>
          <xsd:enumeration value="German"/>
          <xsd:enumeration value="Italian"/>
          <xsd:enumeration value="Spanish"/>
          <xsd:enumeration value="Danish"/>
          <xsd:enumeration value="Portuguese"/>
          <xsd:enumeration value="Norwegian"/>
          <xsd:enumeration value="Greek"/>
          <xsd:enumeration value="Swedish"/>
          <xsd:enumeration value="Finnish"/>
        </xsd:restriction>
      </xsd:simpleType>
    </xsd:element>
    <xsd:element name="Countries" ma:index="24" nillable="true" ma:displayName="Countries" ma:internalName="Countrie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ustria"/>
                    <xsd:enumeration value="Belgium"/>
                    <xsd:enumeration value="Denmark"/>
                    <xsd:enumeration value="Europe"/>
                    <xsd:enumeration value="Finland"/>
                    <xsd:enumeration value="France"/>
                    <xsd:enumeration value="Germany"/>
                    <xsd:enumeration value="Italy"/>
                    <xsd:enumeration value="Latin America"/>
                    <xsd:enumeration value="Luxembourg"/>
                    <xsd:enumeration value="Netherlands"/>
                    <xsd:enumeration value="Norway"/>
                    <xsd:enumeration value="Sweden"/>
                    <xsd:enumeration value="Switzerland"/>
                    <xsd:enumeration value="Spain"/>
                    <xsd:enumeration value="United Kingdom"/>
                    <xsd:enumeration value="Hide from web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894FD8-9674-4F70-B904-29CFA34EB2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F025A-9B84-48CB-BBFF-1BD49725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3df32-22dd-44ea-964b-3c39c147e0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10620</TotalTime>
  <Words>1380</Words>
  <Application>Microsoft Office PowerPoint</Application>
  <PresentationFormat>사용자 지정</PresentationFormat>
  <Paragraphs>448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HY견고딕</vt:lpstr>
      <vt:lpstr>한컴 고딕</vt:lpstr>
      <vt:lpstr>Arial</vt:lpstr>
      <vt:lpstr>Calibri</vt:lpstr>
      <vt:lpstr>Cambria Math</vt:lpstr>
      <vt:lpstr>Wingdings</vt:lpstr>
      <vt:lpstr>Wingdings 2</vt:lpstr>
      <vt:lpstr>GSAM - Pres_STANDALONE</vt:lpstr>
      <vt:lpstr>PowerPoint 프레젠테이션</vt:lpstr>
      <vt:lpstr>PowerPoint 프레젠테이션</vt:lpstr>
      <vt:lpstr>Prior to the beginning</vt:lpstr>
      <vt:lpstr>I. What is crimedata.csv?</vt:lpstr>
      <vt:lpstr>What is crimedata.csv?</vt:lpstr>
      <vt:lpstr>II. Data Manipulation</vt:lpstr>
      <vt:lpstr>Data Manipulation</vt:lpstr>
      <vt:lpstr>Data Manipulation</vt:lpstr>
      <vt:lpstr>Data Manipulation</vt:lpstr>
      <vt:lpstr>변수 정리하기</vt:lpstr>
      <vt:lpstr>변수 정리하기</vt:lpstr>
      <vt:lpstr>변수 정리하기</vt:lpstr>
      <vt:lpstr>변수 정리하기</vt:lpstr>
      <vt:lpstr>변수 정리하기</vt:lpstr>
      <vt:lpstr>변수 정리하기</vt:lpstr>
      <vt:lpstr>변수 정리하기</vt:lpstr>
      <vt:lpstr>변수 정리하기</vt:lpstr>
      <vt:lpstr>III. Gibbs Sampler NA Imputation</vt:lpstr>
      <vt:lpstr>Gibbs Sampler NA Imputation</vt:lpstr>
      <vt:lpstr>Gibbs Sampler NA Imputation</vt:lpstr>
      <vt:lpstr>III. 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데이터 시각화</vt:lpstr>
      <vt:lpstr>PowerPoint 프레젠테이션</vt:lpstr>
      <vt:lpstr>데이터 시각화</vt:lpstr>
      <vt:lpstr> Thank you!  Q &amp; A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Gyeonghun</dc:creator>
  <cp:keywords/>
  <cp:lastModifiedBy>R</cp:lastModifiedBy>
  <cp:revision>443</cp:revision>
  <cp:lastPrinted>2019-10-08T01:22:56Z</cp:lastPrinted>
  <dcterms:created xsi:type="dcterms:W3CDTF">2015-12-01T16:59:20Z</dcterms:created>
  <dcterms:modified xsi:type="dcterms:W3CDTF">2019-11-19T09:55:51Z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.gs.fw.compl.rubi.open">
    <vt:lpwstr>0</vt:lpwstr>
  </property>
  <property fmtid="{D5CDD505-2E9C-101B-9397-08002B2CF9AE}" pid="3" name="com.gs.fw.compl.rubi.guid">
    <vt:lpwstr>f1086992-807d-4059-9e23-32feaf7521ed</vt:lpwstr>
  </property>
  <property fmtid="{D5CDD505-2E9C-101B-9397-08002B2CF9AE}" pid="4" name="com.gs.fw.compl.rubi.submissionId">
    <vt:lpwstr>31866</vt:lpwstr>
  </property>
  <property fmtid="{D5CDD505-2E9C-101B-9397-08002B2CF9AE}" pid="5" name="com.gs.fw.compl.rubi.contentId">
    <vt:lpwstr>49188</vt:lpwstr>
  </property>
  <property fmtid="{D5CDD505-2E9C-101B-9397-08002B2CF9AE}" pid="6" name="com.gs.fw.compl.rubi.environment">
    <vt:lpwstr>Prod</vt:lpwstr>
  </property>
  <property fmtid="{D5CDD505-2E9C-101B-9397-08002B2CF9AE}" pid="7" name="com.gs.fw.compl.rubi.state">
    <vt:lpwstr>CERTIFIED</vt:lpwstr>
  </property>
  <property fmtid="{D5CDD505-2E9C-101B-9397-08002B2CF9AE}" pid="8" name="com.gs.fw.cmpl.rubi.gsam.ecomm.orchestria">
    <vt:lpwstr>&lt;Rubi&gt;&lt;Client&gt;com.gs.fw.cmpl.rubi.gsam.ecomm.orchestria&lt;/Client&gt;&lt;Id&gt;31866&lt;/Id&gt;&lt;State&gt;CERTIFIED&lt;/State&gt;&lt;I&gt;AA&lt;/I&gt;&lt;/Rubi&gt;</vt:lpwstr>
  </property>
  <property fmtid="{D5CDD505-2E9C-101B-9397-08002B2CF9AE}" pid="9" name="com.gs.fw.Portal">
    <vt:lpwstr>&lt;Rubi&gt;&lt;Client&gt;com.gs.fw.Portal&lt;/Client&gt;&lt;Id&gt;31866&lt;/Id&gt;&lt;State&gt;CERTIFIED&lt;/State&gt;&lt;/Rubi&gt;</vt:lpwstr>
  </property>
  <property fmtid="{D5CDD505-2E9C-101B-9397-08002B2CF9AE}" pid="10" name="com.gs.fw.compl.rubi.version">
    <vt:lpwstr>5</vt:lpwstr>
  </property>
  <property fmtid="{D5CDD505-2E9C-101B-9397-08002B2CF9AE}" pid="11" name="com.gs.fw.compl.rubi.answercount">
    <vt:lpwstr>1</vt:lpwstr>
  </property>
  <property fmtid="{D5CDD505-2E9C-101B-9397-08002B2CF9AE}" pid="12" name="com.gs.fw.compl.rubi.instance">
    <vt:lpwstr>GSAM</vt:lpwstr>
  </property>
  <property fmtid="{D5CDD505-2E9C-101B-9397-08002B2CF9AE}" pid="13" name="Project">
    <vt:lpwstr>root</vt:lpwstr>
  </property>
  <property fmtid="{D5CDD505-2E9C-101B-9397-08002B2CF9AE}" pid="14" name="DocTopsCleaned">
    <vt:lpwstr>True</vt:lpwstr>
  </property>
  <property fmtid="{D5CDD505-2E9C-101B-9397-08002B2CF9AE}" pid="15" name="ShowHideDoctop">
    <vt:lpwstr>False</vt:lpwstr>
  </property>
  <property fmtid="{D5CDD505-2E9C-101B-9397-08002B2CF9AE}" pid="16" name="ContentTypeId">
    <vt:lpwstr>0x0101004253AE6E4A591E46BDF9414D8CFA3BCB</vt:lpwstr>
  </property>
</Properties>
</file>