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70" r:id="rId3"/>
    <p:sldId id="281" r:id="rId4"/>
    <p:sldId id="282" r:id="rId5"/>
    <p:sldId id="283" r:id="rId6"/>
    <p:sldId id="289" r:id="rId7"/>
    <p:sldId id="274" r:id="rId8"/>
    <p:sldId id="284" r:id="rId9"/>
    <p:sldId id="275" r:id="rId10"/>
    <p:sldId id="276" r:id="rId11"/>
    <p:sldId id="290" r:id="rId12"/>
    <p:sldId id="287" r:id="rId13"/>
    <p:sldId id="292" r:id="rId14"/>
    <p:sldId id="293" r:id="rId15"/>
    <p:sldId id="288" r:id="rId16"/>
    <p:sldId id="285" r:id="rId17"/>
    <p:sldId id="278" r:id="rId18"/>
    <p:sldId id="29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6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D3BD4D-3D17-4F6C-8437-E462550728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097EC0-3DA9-4D21-9310-5D9FAA26D0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EE5BE-B171-41F6-845D-D5A0FCEB3D8A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29E40B-D5AA-4C79-A286-FF44F5B5BB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634804-9316-45A8-A6D1-F25EAB8A14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AF4D1-4443-40ED-87F8-2A652FC3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75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F18D-B6C7-425E-B456-B410D895F1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9034C-19CE-4044-BECD-3C4C7EA1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4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49268-0796-4470-83D3-7D7EB023E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0BFC00-E98D-4974-ACC6-4A44F53C9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FCD49-BB2E-41FA-8059-F156C752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478F-0257-4AE2-9585-6E4FA35B9FAD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30E8B-61F2-43A6-B9B1-3894820B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2C768-E906-4A49-9530-591FD65E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7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C4A56-56AC-487C-9467-C5F2BC26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18FBF-8B03-4A32-B909-E4DE11C9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E691E-E19C-4D2C-90A8-19289839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2997-F962-411E-B34E-D151D1241DE1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5B16A-DD83-48C7-9852-29F7A4D3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5AB90-2130-4262-B725-B4719D2D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4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B7A9F-C6CC-4DDB-A82E-35E9E6807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8546E-9472-4E8F-93DE-6B0DC54AD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8D2F0-B48D-4921-AB19-EDBB086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ADE-3BB7-4110-BE45-E504671AD70F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8C50C-4E5B-4A39-8858-8AC0C549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41F-E4F5-414E-BC62-21744132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C261C-8814-4062-A873-AA81A6BF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B5DF7-765D-493D-911B-D05FD849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8F518-3DC3-4768-B3D6-DC5B7227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FED5-D41C-491C-9F24-E3460E3ACA4C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1E2E1-5712-469B-BD01-D7372825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65794-BB3C-4050-82F0-F3D772A0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E2348-C28F-4C78-A15F-79C77BE5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A67F9-0626-4958-87F7-3A6B0C7C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74FDA-1602-421E-96D9-7FEC0E12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C604-9565-4C67-BC2A-AE6FBB9BD0AF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3DC08-3673-4CA3-A017-EAB47D0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E2BBB-80DF-46C9-96AF-B0520902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2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ED94B-BC1B-417E-B24B-8D87E33E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7C6F0-5164-4946-939B-E8F30C92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AA55A3-E3DA-4021-8C14-B83868515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6417B-0754-4AEF-A25B-C7174E4B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DE8B-56FB-492E-8BCA-57F1C1369DAC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10903-DD7D-48C0-8AF8-186A166D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BA605-D689-45DA-AD13-3056DFF5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1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C129B-9ADF-4CE6-901C-FF41FF9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23D86-9B1B-415F-9897-4A299EAC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B7832-8E33-4769-811D-53DB4D1C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778874-9FA3-4498-B42E-5A5451949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BB985B-64D0-4376-A074-31E65133A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B2D84B-2ACA-490F-AC28-4D6C4B24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001E-C41D-4B6F-BC74-619C57DAAD93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4D1BB7-9500-4FC0-9C5A-CEF2AD3A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DA5AF3-D5E5-428E-AD5D-634F3E61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0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77F2A-6EF9-4D46-8190-863E00DD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81FA4-5C56-469D-B76A-E5B78D6D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EA89-0E21-4F3C-B302-331A31381090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AD6CD4-7A46-4266-96D9-93CD21C3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5A9420-9E53-45FB-A19D-654A93D4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2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71EFB6-AEA8-4A5C-B0C2-4FADC0F7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89D4-ADA9-492A-BFD7-B8110E2C4A38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09D87F-EA92-4F6C-9E48-2051C255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A61E20-D6E0-45CC-B715-6541B018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4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35032-D495-41D1-8C01-1DAE8274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55E87-A227-4071-9670-B5854753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0428C-0E9E-4600-A4C8-46549D66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3CA8E-F101-4578-BA13-C1EBBD92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511B-2D76-42F3-B168-7C81CD4D00D2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5AEB0-A41E-4C68-8B44-7464367E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4DDDC-213B-4A6A-8C4F-0D949D37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764E1-3CA7-404E-BCF0-2CE49287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AA96C5-335A-4F0E-AC5B-684CC96CA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24910-8E10-4F3D-9793-E667E43D2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DC54-85DF-4254-B4B1-BFBB1027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3872-E4BF-4907-9E59-3D5D588A0092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259BD2-37C2-4968-8E3E-15B9D456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E3DEA-8358-42F4-9648-CCCAD3E3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5D0177-42B6-45B3-B44E-A65FB597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D49E9-520E-4B27-9293-3040E19B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CF751-C92F-4D45-9FBE-35FE121FD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3349-49B3-4A16-A1B2-95BF31F72AFD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B5910-081F-41C0-B219-1DCF8A21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326EB-903E-4D03-9047-DCA28D050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5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2E4C3F-2858-4C23-92D2-A265F049A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4791"/>
            <a:ext cx="9144000" cy="2290207"/>
          </a:xfrm>
        </p:spPr>
        <p:txBody>
          <a:bodyPr/>
          <a:lstStyle/>
          <a:p>
            <a:r>
              <a:rPr lang="en-US" altLang="ko-KR" dirty="0"/>
              <a:t>19-2 ESC </a:t>
            </a:r>
            <a:r>
              <a:rPr lang="ko-KR" altLang="en-US" dirty="0" err="1"/>
              <a:t>학술부</a:t>
            </a:r>
            <a:endParaRPr lang="en-US" altLang="ko-KR" dirty="0"/>
          </a:p>
          <a:p>
            <a:r>
              <a:rPr lang="ko-KR" altLang="en-US" dirty="0"/>
              <a:t>이재현 오태환 박태석 조인식 조경민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B97D18-C5BC-4904-B54E-061CB82F5E4B}"/>
              </a:ext>
            </a:extLst>
          </p:cNvPr>
          <p:cNvSpPr txBox="1">
            <a:spLocks/>
          </p:cNvSpPr>
          <p:nvPr/>
        </p:nvSpPr>
        <p:spPr>
          <a:xfrm>
            <a:off x="2030506" y="1987445"/>
            <a:ext cx="8637494" cy="7959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ESC Final project – week #1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3300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6652063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/>
              <a:t>3.2 </a:t>
            </a:r>
            <a:r>
              <a:rPr lang="ko-KR" altLang="en-US" sz="3600"/>
              <a:t>변수 변환 과정 </a:t>
            </a:r>
            <a:r>
              <a:rPr lang="en-US" altLang="ko-KR" sz="3600"/>
              <a:t>(</a:t>
            </a:r>
            <a:r>
              <a:rPr lang="ko-KR" altLang="en-US" sz="3600"/>
              <a:t>파생변수</a:t>
            </a:r>
            <a:r>
              <a:rPr lang="en-US" altLang="ko-KR" sz="3600"/>
              <a:t>)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10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7840A-9658-4B71-AE3B-9A7691A88B56}"/>
              </a:ext>
            </a:extLst>
          </p:cNvPr>
          <p:cNvSpPr txBox="1"/>
          <p:nvPr/>
        </p:nvSpPr>
        <p:spPr>
          <a:xfrm>
            <a:off x="685799" y="967345"/>
            <a:ext cx="107845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Race</a:t>
            </a:r>
          </a:p>
          <a:p>
            <a:r>
              <a:rPr lang="en-US" altLang="ko-KR" sz="2400" dirty="0"/>
              <a:t>→ White vs Non-white(Black, Asian, Hispanic..)</a:t>
            </a:r>
          </a:p>
          <a:p>
            <a:r>
              <a:rPr lang="en-US" altLang="ko-KR" sz="2400" dirty="0"/>
              <a:t>→ </a:t>
            </a:r>
            <a:r>
              <a:rPr lang="ko-KR" altLang="en-US" sz="2400" dirty="0"/>
              <a:t>예를 들어 </a:t>
            </a:r>
            <a:r>
              <a:rPr lang="en-US" altLang="ko-KR" sz="2400" dirty="0"/>
              <a:t>Non-white</a:t>
            </a:r>
            <a:r>
              <a:rPr lang="ko-KR" altLang="en-US" sz="2400" dirty="0"/>
              <a:t>가 일정 비율 이상이면 </a:t>
            </a:r>
            <a:r>
              <a:rPr lang="en-US" altLang="ko-KR" sz="2400" dirty="0"/>
              <a:t>1</a:t>
            </a:r>
            <a:r>
              <a:rPr lang="ko-KR" altLang="en-US" sz="2400" dirty="0"/>
              <a:t>로 해서 </a:t>
            </a:r>
            <a:r>
              <a:rPr lang="en-US" altLang="ko-KR" sz="2400" dirty="0"/>
              <a:t>Dummy </a:t>
            </a:r>
            <a:r>
              <a:rPr lang="ko-KR" altLang="en-US" sz="2400" dirty="0"/>
              <a:t>같은 새로운 변수로 활용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Income index</a:t>
            </a:r>
          </a:p>
          <a:p>
            <a:r>
              <a:rPr lang="en-US" altLang="ko-KR" sz="2400" dirty="0"/>
              <a:t>→ (</a:t>
            </a:r>
            <a:r>
              <a:rPr lang="en-US" altLang="ko-KR" sz="2400" dirty="0" err="1"/>
              <a:t>Social_security_income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pct</a:t>
            </a:r>
            <a:r>
              <a:rPr lang="en-US" altLang="ko-KR" sz="2400" dirty="0"/>
              <a:t> </a:t>
            </a:r>
            <a:r>
              <a:rPr lang="en-US" altLang="ko-KR" sz="2400" b="1" dirty="0"/>
              <a:t>+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Public_assistance_income</a:t>
            </a:r>
            <a:r>
              <a:rPr lang="en-US" altLang="ko-KR" sz="2400" dirty="0"/>
              <a:t> </a:t>
            </a:r>
            <a:r>
              <a:rPr lang="en-US" altLang="ko-KR" sz="2400" err="1"/>
              <a:t>pct</a:t>
            </a:r>
            <a:r>
              <a:rPr lang="en-US" altLang="ko-KR" sz="240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Edu &amp; Unemployment</a:t>
            </a:r>
          </a:p>
          <a:p>
            <a:r>
              <a:rPr lang="en-US" altLang="ko-KR" sz="2400"/>
              <a:t>→ (1</a:t>
            </a:r>
            <a:r>
              <a:rPr lang="en-US" altLang="ko-KR" sz="2400" b="1"/>
              <a:t>-</a:t>
            </a:r>
            <a:r>
              <a:rPr lang="en-US" altLang="ko-KR" sz="2400"/>
              <a:t>Unemployment pct) </a:t>
            </a:r>
            <a:r>
              <a:rPr lang="en-US" altLang="ko-KR" sz="2400" b="1"/>
              <a:t>/</a:t>
            </a:r>
            <a:r>
              <a:rPr lang="en-US" altLang="ko-KR" sz="2400"/>
              <a:t> Low Edu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Poverty index</a:t>
            </a:r>
          </a:p>
          <a:p>
            <a:r>
              <a:rPr lang="en-US" altLang="ko-KR" sz="2400"/>
              <a:t>→ Working</a:t>
            </a:r>
            <a:r>
              <a:rPr lang="en-US" altLang="ko-KR" sz="2400" err="1"/>
              <a:t>_</a:t>
            </a:r>
            <a:r>
              <a:rPr lang="en-US" altLang="ko-KR" sz="2400"/>
              <a:t>mom </a:t>
            </a:r>
            <a:r>
              <a:rPr lang="en-US" altLang="ko-KR" sz="2400" b="1"/>
              <a:t>+</a:t>
            </a:r>
            <a:r>
              <a:rPr lang="en-US" altLang="ko-KR" sz="2400"/>
              <a:t> Born</a:t>
            </a:r>
            <a:r>
              <a:rPr lang="en-US" altLang="ko-KR" sz="2400" dirty="0" err="1"/>
              <a:t>_Nev</a:t>
            </a:r>
            <a:r>
              <a:rPr lang="en-US" altLang="ko-KR" sz="2400" err="1"/>
              <a:t>_</a:t>
            </a:r>
            <a:r>
              <a:rPr lang="en-US" altLang="ko-KR" sz="2400"/>
              <a:t>Marr </a:t>
            </a:r>
            <a:r>
              <a:rPr lang="en-US" altLang="ko-KR" sz="2400" b="1"/>
              <a:t>+</a:t>
            </a:r>
            <a:r>
              <a:rPr lang="en-US" altLang="ko-KR" sz="2400"/>
              <a:t> Poverty </a:t>
            </a:r>
            <a:r>
              <a:rPr lang="en-US" altLang="ko-KR" sz="2400" dirty="0" err="1"/>
              <a:t>pct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491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840735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/>
              <a:t>3.3 </a:t>
            </a:r>
            <a:r>
              <a:rPr lang="ko-KR" altLang="en-US" sz="3600"/>
              <a:t>범죄 지도 시각화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11</a:t>
            </a:fld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96E305-D06C-47A3-A950-B474B785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41" y="1127980"/>
            <a:ext cx="6964118" cy="497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51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840735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/>
              <a:t>3.3 </a:t>
            </a:r>
            <a:r>
              <a:rPr lang="ko-KR" altLang="en-US" sz="3600"/>
              <a:t>범죄 지도 시각화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12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66705-C5E8-4F01-8D41-BA46E22EF05C}"/>
              </a:ext>
            </a:extLst>
          </p:cNvPr>
          <p:cNvSpPr/>
          <p:nvPr/>
        </p:nvSpPr>
        <p:spPr>
          <a:xfrm>
            <a:off x="295356" y="5101624"/>
            <a:ext cx="77750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범죄 </a:t>
            </a:r>
            <a:r>
              <a:rPr lang="ko-KR" altLang="en-US" sz="2000" dirty="0" err="1"/>
              <a:t>결측치가</a:t>
            </a:r>
            <a:r>
              <a:rPr lang="ko-KR" altLang="en-US" sz="2000" dirty="0"/>
              <a:t> 미시간 위스콘신 </a:t>
            </a:r>
            <a:r>
              <a:rPr lang="ko-KR" altLang="en-US" sz="2000" dirty="0" err="1"/>
              <a:t>일리노이에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뭉쳐있다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공간적 자기상관성</a:t>
            </a:r>
            <a:r>
              <a:rPr lang="en-US" altLang="ko-KR" sz="2000" dirty="0"/>
              <a:t>(Spatial Autocorrelation)</a:t>
            </a:r>
            <a:r>
              <a:rPr lang="ko-KR" altLang="en-US" sz="2000" dirty="0"/>
              <a:t>이 있는 것으로 보인다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78758C4-749F-4F1F-ADE5-78C9541D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7" y="826564"/>
            <a:ext cx="5579760" cy="423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834388F-E5C4-4232-8DC7-EA4D59DB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79763"/>
            <a:ext cx="5878219" cy="423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8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840735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ko-KR" sz="3600"/>
              <a:t>Note : MVN </a:t>
            </a:r>
            <a:r>
              <a:rPr lang="ko-KR" altLang="en-US" sz="3600"/>
              <a:t>포기한 이유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13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66705-C5E8-4F01-8D41-BA46E22EF05C}"/>
              </a:ext>
            </a:extLst>
          </p:cNvPr>
          <p:cNvSpPr/>
          <p:nvPr/>
        </p:nvSpPr>
        <p:spPr>
          <a:xfrm>
            <a:off x="295356" y="5101624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0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834388F-E5C4-4232-8DC7-EA4D59DBD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9" r="18974" b="16538"/>
          <a:stretch/>
        </p:blipFill>
        <p:spPr bwMode="auto">
          <a:xfrm>
            <a:off x="173904" y="1129509"/>
            <a:ext cx="7502397" cy="45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93E9BA-4E3D-4866-83D3-BFB41FEE89CC}"/>
              </a:ext>
            </a:extLst>
          </p:cNvPr>
          <p:cNvSpPr/>
          <p:nvPr/>
        </p:nvSpPr>
        <p:spPr>
          <a:xfrm>
            <a:off x="295356" y="1634381"/>
            <a:ext cx="1539268" cy="3421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1731A0-B65A-4AA8-99B5-6E813FDED757}"/>
              </a:ext>
            </a:extLst>
          </p:cNvPr>
          <p:cNvCxnSpPr>
            <a:stCxn id="6" idx="3"/>
          </p:cNvCxnSpPr>
          <p:nvPr/>
        </p:nvCxnSpPr>
        <p:spPr>
          <a:xfrm flipV="1">
            <a:off x="1834624" y="1042532"/>
            <a:ext cx="6045524" cy="2302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6953ED6-1A8C-472C-A9F6-3876BEF2E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17" y="518983"/>
            <a:ext cx="2286000" cy="5448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585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840735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ko-KR" sz="3600"/>
              <a:t>Note : MVN </a:t>
            </a:r>
            <a:r>
              <a:rPr lang="ko-KR" altLang="en-US" sz="3600"/>
              <a:t>포기한 이유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14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66705-C5E8-4F01-8D41-BA46E22EF05C}"/>
              </a:ext>
            </a:extLst>
          </p:cNvPr>
          <p:cNvSpPr/>
          <p:nvPr/>
        </p:nvSpPr>
        <p:spPr>
          <a:xfrm>
            <a:off x="295356" y="5101624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0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834388F-E5C4-4232-8DC7-EA4D59DBD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9" r="18974" b="16538"/>
          <a:stretch/>
        </p:blipFill>
        <p:spPr bwMode="auto">
          <a:xfrm>
            <a:off x="173904" y="1129509"/>
            <a:ext cx="7502397" cy="45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93E9BA-4E3D-4866-83D3-BFB41FEE89CC}"/>
              </a:ext>
            </a:extLst>
          </p:cNvPr>
          <p:cNvSpPr/>
          <p:nvPr/>
        </p:nvSpPr>
        <p:spPr>
          <a:xfrm>
            <a:off x="5942744" y="1978009"/>
            <a:ext cx="1539268" cy="1939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1731A0-B65A-4AA8-99B5-6E813FDED75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482012" y="1648558"/>
            <a:ext cx="868238" cy="1299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81AD8FE-7F5D-4414-9790-2A97DAF3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74" y="848680"/>
            <a:ext cx="3175899" cy="42059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900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8370203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ko-KR" sz="3600"/>
              <a:t>3.4 Moran's test for spatial autocorrelation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15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66705-C5E8-4F01-8D41-BA46E22EF05C}"/>
              </a:ext>
            </a:extLst>
          </p:cNvPr>
          <p:cNvSpPr/>
          <p:nvPr/>
        </p:nvSpPr>
        <p:spPr>
          <a:xfrm>
            <a:off x="117802" y="4490153"/>
            <a:ext cx="484073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공간적 자기상관성</a:t>
            </a:r>
            <a:r>
              <a:rPr lang="en-US" altLang="ko-KR" sz="1100"/>
              <a:t>(Spatial Autocorrelation)</a:t>
            </a:r>
            <a:r>
              <a:rPr lang="ko-KR" altLang="en-US" sz="1100"/>
              <a:t>이 있는 것으로 </a:t>
            </a:r>
            <a:r>
              <a:rPr lang="ko-KR" altLang="en-US" sz="1100" strike="sngStrike"/>
              <a:t>보인다</a:t>
            </a:r>
            <a:r>
              <a:rPr lang="en-US" altLang="ko-KR" sz="1100" strike="sngStrike"/>
              <a:t>.</a:t>
            </a:r>
          </a:p>
          <a:p>
            <a:endParaRPr lang="en-US" altLang="ko-KR" sz="1100"/>
          </a:p>
          <a:p>
            <a:r>
              <a:rPr lang="en-US" altLang="ko-KR" sz="2400">
                <a:sym typeface="Wingdings" panose="05000000000000000000" pitchFamily="2" charset="2"/>
              </a:rPr>
              <a:t> </a:t>
            </a:r>
            <a:r>
              <a:rPr lang="ko-KR" altLang="en-US" sz="2400">
                <a:sym typeface="Wingdings" panose="05000000000000000000" pitchFamily="2" charset="2"/>
              </a:rPr>
              <a:t>통계적으로 유의하다</a:t>
            </a:r>
            <a:r>
              <a:rPr lang="en-US" altLang="ko-KR" sz="2400">
                <a:sym typeface="Wingdings" panose="05000000000000000000" pitchFamily="2" charset="2"/>
              </a:rPr>
              <a:t>.</a:t>
            </a:r>
            <a:endParaRPr lang="en-US" altLang="ko-KR" sz="11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78758C4-749F-4F1F-ADE5-78C9541D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663878"/>
            <a:ext cx="5044078" cy="360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834388F-E5C4-4232-8DC7-EA4D59DB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127" y="715915"/>
            <a:ext cx="5305850" cy="378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046D70-D598-4325-AF5B-96C1C15F2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453" y="3888419"/>
            <a:ext cx="5616524" cy="2365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42A53D-FF84-4964-8F35-82DBEFCBC64C}"/>
                  </a:ext>
                </a:extLst>
              </p:cNvPr>
              <p:cNvSpPr/>
              <p:nvPr/>
            </p:nvSpPr>
            <p:spPr>
              <a:xfrm>
                <a:off x="3679243" y="4729170"/>
                <a:ext cx="2656433" cy="1065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42A53D-FF84-4964-8F35-82DBEFCBC6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243" y="4729170"/>
                <a:ext cx="2656433" cy="1065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33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16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6525020-2749-4979-AAB1-E82EDC504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추후 계획</a:t>
            </a:r>
          </a:p>
        </p:txBody>
      </p:sp>
    </p:spTree>
    <p:extLst>
      <p:ext uri="{BB962C8B-B14F-4D97-AF65-F5344CB8AC3E}">
        <p14:creationId xmlns:p14="http://schemas.microsoft.com/office/powerpoint/2010/main" val="387764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/>
              <a:t>4. </a:t>
            </a:r>
            <a:r>
              <a:rPr lang="ko-KR" altLang="en-US" sz="3600"/>
              <a:t>추후 계획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17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819601"/>
            <a:ext cx="10371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각 범죄별로 어떤 변수와 관련이 있을까</a:t>
            </a:r>
            <a:r>
              <a:rPr lang="en-US" altLang="ko-KR" sz="2400" dirty="0"/>
              <a:t>? (Bayesian Variable Selection)</a:t>
            </a:r>
          </a:p>
          <a:p>
            <a:endParaRPr lang="en-US" altLang="ko-KR" sz="2400" dirty="0"/>
          </a:p>
          <a:p>
            <a:pPr algn="ctr"/>
            <a:r>
              <a:rPr lang="en-US" altLang="ko-KR" sz="2400" dirty="0"/>
              <a:t>Mitchell(1988) </a:t>
            </a:r>
            <a:r>
              <a:rPr lang="en-US" altLang="ko-KR" sz="2400" b="1" dirty="0"/>
              <a:t>Bayesian Variable Selection in Linear Regression</a:t>
            </a:r>
          </a:p>
          <a:p>
            <a:endParaRPr lang="en-US" altLang="ko-KR" sz="2400" b="1" dirty="0"/>
          </a:p>
          <a:p>
            <a:r>
              <a:rPr lang="en-US" altLang="ko-KR" sz="2400" dirty="0"/>
              <a:t>2. Spatial autoregressive model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Missing value prediction by Bayesian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92918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8997805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4.1 Bayesian Variable Selection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18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819601"/>
            <a:ext cx="10371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6</a:t>
            </a:r>
            <a:r>
              <a:rPr lang="ko-KR" altLang="en-US" sz="2400" dirty="0"/>
              <a:t>주차 내용에 배운 </a:t>
            </a:r>
            <a:r>
              <a:rPr lang="en-US" altLang="ko-KR" sz="2400" dirty="0"/>
              <a:t>Bayesian model selection</a:t>
            </a:r>
            <a:r>
              <a:rPr lang="ko-KR" altLang="en-US" sz="2400" dirty="0"/>
              <a:t>을 이용하여 </a:t>
            </a:r>
            <a:r>
              <a:rPr lang="en-US" altLang="ko-KR" sz="2400" dirty="0"/>
              <a:t> </a:t>
            </a:r>
            <a:r>
              <a:rPr lang="ko-KR" altLang="en-US" sz="2400" dirty="0"/>
              <a:t>유의미한 변수 선정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Z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distrubution</a:t>
            </a:r>
            <a:r>
              <a:rPr lang="ko-KR" altLang="en-US" sz="2400" dirty="0"/>
              <a:t>을 확인하여 </a:t>
            </a:r>
            <a:r>
              <a:rPr lang="en-US" altLang="ko-KR" sz="2400" dirty="0"/>
              <a:t>0.5 </a:t>
            </a:r>
            <a:r>
              <a:rPr lang="ko-KR" altLang="en-US" sz="2400" dirty="0"/>
              <a:t>이상 나오는 값을 위주로 선별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데이타가 </a:t>
            </a:r>
            <a:r>
              <a:rPr lang="en-US" altLang="ko-KR" sz="2400" dirty="0"/>
              <a:t>collinearity</a:t>
            </a:r>
            <a:r>
              <a:rPr lang="ko-KR" altLang="en-US" sz="2400" dirty="0"/>
              <a:t>가 나타나는 등의 문제가 발생하여서 </a:t>
            </a:r>
            <a:endParaRPr lang="en-US" altLang="ko-KR" sz="2400" dirty="0"/>
          </a:p>
          <a:p>
            <a:r>
              <a:rPr lang="en-US" altLang="ko-KR" sz="2400" dirty="0"/>
              <a:t> ridge regression</a:t>
            </a:r>
            <a:r>
              <a:rPr lang="ko-KR" altLang="en-US" sz="2400" dirty="0"/>
              <a:t>이나 </a:t>
            </a:r>
            <a:r>
              <a:rPr lang="en-US" altLang="ko-KR" sz="2400" dirty="0"/>
              <a:t>LASSO </a:t>
            </a:r>
            <a:r>
              <a:rPr lang="ko-KR" altLang="en-US" sz="2400" dirty="0"/>
              <a:t>등의 적용도 고려중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C10E5-18DF-4EFD-80AB-C025F9C71276}"/>
              </a:ext>
            </a:extLst>
          </p:cNvPr>
          <p:cNvSpPr txBox="1"/>
          <p:nvPr/>
        </p:nvSpPr>
        <p:spPr>
          <a:xfrm>
            <a:off x="685800" y="5047710"/>
            <a:ext cx="1037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Gibbs </a:t>
            </a:r>
            <a:r>
              <a:rPr lang="en-US" altLang="ko-KR" sz="2400" dirty="0" err="1"/>
              <a:t>samplin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Bayesian Linear regression</a:t>
            </a:r>
            <a:r>
              <a:rPr lang="ko-KR" altLang="en-US" sz="2400" dirty="0"/>
              <a:t>을 사용</a:t>
            </a:r>
            <a:r>
              <a:rPr lang="en-US" altLang="ko-KR" sz="2400" dirty="0"/>
              <a:t>, </a:t>
            </a:r>
            <a:r>
              <a:rPr lang="ko-KR" altLang="en-US" sz="2400" dirty="0"/>
              <a:t>선별된 변수 및 파생변수들과 각 범죄간의 관계를 분석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0612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ko-KR" altLang="en-US" sz="4000"/>
              <a:t>순서</a:t>
            </a:r>
            <a:endParaRPr lang="ko-KR" altLang="en-US" sz="4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67345"/>
            <a:ext cx="10371146" cy="516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/>
              <a:t>조원 역할 소개</a:t>
            </a:r>
            <a:endParaRPr lang="en-US" altLang="ko-KR" sz="32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/>
              <a:t>변수 설명</a:t>
            </a:r>
            <a:endParaRPr lang="en-US" altLang="ko-KR" sz="32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/>
              <a:t>EDA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400"/>
              <a:t>결측치 비율</a:t>
            </a:r>
            <a:endParaRPr lang="en-US" altLang="ko-KR" sz="240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400"/>
              <a:t>변수 변환 과정 </a:t>
            </a:r>
            <a:r>
              <a:rPr lang="en-US" altLang="ko-KR" sz="2400"/>
              <a:t>(</a:t>
            </a:r>
            <a:r>
              <a:rPr lang="ko-KR" altLang="en-US" sz="2400"/>
              <a:t>파생변수</a:t>
            </a:r>
            <a:r>
              <a:rPr lang="en-US" altLang="ko-KR" sz="240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400"/>
              <a:t>범죄 지도 시각화</a:t>
            </a:r>
            <a:endParaRPr lang="en-US" altLang="ko-KR" sz="240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400"/>
              <a:t>인사이트</a:t>
            </a:r>
            <a:endParaRPr lang="en-US" altLang="ko-KR" sz="24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/>
              <a:t>추후 계획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221960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3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6525020-2749-4979-AAB1-E82EDC504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조원 역할 소개</a:t>
            </a:r>
          </a:p>
        </p:txBody>
      </p:sp>
    </p:spTree>
    <p:extLst>
      <p:ext uri="{BB962C8B-B14F-4D97-AF65-F5344CB8AC3E}">
        <p14:creationId xmlns:p14="http://schemas.microsoft.com/office/powerpoint/2010/main" val="243002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/>
              <a:t>1. </a:t>
            </a:r>
            <a:r>
              <a:rPr lang="ko-KR" altLang="en-US" sz="3600"/>
              <a:t>조원 </a:t>
            </a:r>
            <a:r>
              <a:rPr lang="ko-KR" altLang="en-US" sz="3600" dirty="0"/>
              <a:t>소개 </a:t>
            </a:r>
            <a:r>
              <a:rPr lang="en-US" altLang="ko-KR" sz="3600" dirty="0"/>
              <a:t>&amp; </a:t>
            </a:r>
            <a:r>
              <a:rPr lang="ko-KR" altLang="en-US" sz="3600" dirty="0"/>
              <a:t>역할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4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67345"/>
            <a:ext cx="10371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/>
              <a:t>이재현</a:t>
            </a:r>
            <a:r>
              <a:rPr lang="en-US" altLang="ko-KR" sz="1600"/>
              <a:t>(</a:t>
            </a:r>
            <a:r>
              <a:rPr lang="ko-KR" altLang="en-US" sz="1600" b="1"/>
              <a:t>조장</a:t>
            </a:r>
            <a:r>
              <a:rPr lang="en-US" altLang="ko-KR" sz="1600"/>
              <a:t>)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en-US" altLang="ko-KR" sz="1600"/>
              <a:t>Spatial Regression</a:t>
            </a:r>
          </a:p>
          <a:p>
            <a:pPr marL="342900" indent="-342900">
              <a:buFontTx/>
              <a:buChar char="-"/>
            </a:pPr>
            <a:r>
              <a:rPr lang="ko-KR" altLang="en-US" sz="1600"/>
              <a:t>인터랙티브 시각화</a:t>
            </a:r>
            <a:endParaRPr lang="en-US" altLang="ko-KR" sz="1400" dirty="0"/>
          </a:p>
          <a:p>
            <a:endParaRPr lang="en-US" altLang="ko-KR" sz="1600"/>
          </a:p>
          <a:p>
            <a:r>
              <a:rPr lang="en-US" altLang="ko-KR" sz="1600"/>
              <a:t>2) </a:t>
            </a:r>
            <a:r>
              <a:rPr lang="ko-KR" altLang="en-US" sz="1600"/>
              <a:t>오태환</a:t>
            </a:r>
            <a:r>
              <a:rPr lang="en-US" altLang="ko-KR" sz="1600"/>
              <a:t>(</a:t>
            </a:r>
            <a:r>
              <a:rPr lang="ko-KR" altLang="en-US" sz="1600" b="1"/>
              <a:t>아이디어뱅크</a:t>
            </a:r>
            <a:r>
              <a:rPr lang="en-US" altLang="ko-KR" sz="1600"/>
              <a:t>)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/>
              <a:t>변수 </a:t>
            </a:r>
            <a:r>
              <a:rPr lang="ko-KR" altLang="en-US" sz="1600" dirty="0"/>
              <a:t>설명 </a:t>
            </a:r>
            <a:r>
              <a:rPr lang="en-US" altLang="ko-KR" sz="1600"/>
              <a:t>&amp; </a:t>
            </a:r>
            <a:r>
              <a:rPr lang="ko-KR" altLang="en-US" sz="1600"/>
              <a:t>분류</a:t>
            </a:r>
            <a:endParaRPr lang="en-US" altLang="ko-KR" sz="1600"/>
          </a:p>
          <a:p>
            <a:pPr marL="342900" indent="-342900">
              <a:buFontTx/>
              <a:buChar char="-"/>
            </a:pPr>
            <a:r>
              <a:rPr lang="ko-KR" altLang="en-US" sz="1600"/>
              <a:t>파생변수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3</a:t>
            </a:r>
            <a:r>
              <a:rPr lang="en-US" altLang="ko-KR" sz="1600"/>
              <a:t>) </a:t>
            </a:r>
            <a:r>
              <a:rPr lang="ko-KR" altLang="en-US" sz="1600"/>
              <a:t>조인식</a:t>
            </a:r>
            <a:r>
              <a:rPr lang="en-US" altLang="ko-KR" sz="1600"/>
              <a:t>(</a:t>
            </a:r>
            <a:r>
              <a:rPr lang="ko-KR" altLang="en-US" sz="1600" b="1"/>
              <a:t>베이지안스페셜리스트</a:t>
            </a:r>
            <a:r>
              <a:rPr lang="en-US" altLang="ko-KR" sz="1600"/>
              <a:t>)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/>
              <a:t>파생변수 생성</a:t>
            </a:r>
            <a:endParaRPr lang="en-US" altLang="ko-KR" sz="1600"/>
          </a:p>
          <a:p>
            <a:pPr marL="342900" indent="-342900">
              <a:buFontTx/>
              <a:buChar char="-"/>
            </a:pPr>
            <a:r>
              <a:rPr lang="en-US" altLang="ko-KR" sz="1600"/>
              <a:t>Bayesian Linear Regression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/>
              <a:t>) </a:t>
            </a:r>
            <a:r>
              <a:rPr lang="ko-KR" altLang="en-US" sz="1600"/>
              <a:t>박태석</a:t>
            </a:r>
            <a:r>
              <a:rPr lang="en-US" altLang="ko-KR" sz="1600"/>
              <a:t>(</a:t>
            </a:r>
            <a:r>
              <a:rPr lang="ko-KR" altLang="en-US" sz="1600" b="1"/>
              <a:t>제너럴리스트</a:t>
            </a:r>
            <a:r>
              <a:rPr lang="en-US" altLang="ko-KR" sz="1600"/>
              <a:t>)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/>
              <a:t>파생변수 생성</a:t>
            </a:r>
            <a:endParaRPr lang="en-US" altLang="ko-KR" sz="1600"/>
          </a:p>
          <a:p>
            <a:pPr marL="342900" indent="-342900">
              <a:buFontTx/>
              <a:buChar char="-"/>
            </a:pPr>
            <a:r>
              <a:rPr lang="en-US" altLang="ko-KR" sz="1600"/>
              <a:t>Bayesian Linear Regression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5</a:t>
            </a:r>
            <a:r>
              <a:rPr lang="en-US" altLang="ko-KR" sz="1600"/>
              <a:t>) </a:t>
            </a:r>
            <a:r>
              <a:rPr lang="ko-KR" altLang="en-US" sz="1600"/>
              <a:t>조경민</a:t>
            </a:r>
            <a:r>
              <a:rPr lang="en-US" altLang="ko-KR" sz="1600"/>
              <a:t>(</a:t>
            </a:r>
            <a:r>
              <a:rPr lang="ko-KR" altLang="en-US" sz="1600" b="1"/>
              <a:t>경제학도</a:t>
            </a:r>
            <a:r>
              <a:rPr lang="en-US" altLang="ko-KR" sz="1600"/>
              <a:t>)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/>
              <a:t>파생변수 생성</a:t>
            </a:r>
            <a:endParaRPr lang="en-US" altLang="ko-KR" sz="1600"/>
          </a:p>
          <a:p>
            <a:pPr marL="342900" indent="-342900">
              <a:buFontTx/>
              <a:buChar char="-"/>
            </a:pPr>
            <a:r>
              <a:rPr lang="en-US" altLang="ko-KR" sz="1600"/>
              <a:t>Bayesian Linear Regression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0293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5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6525020-2749-4979-AAB1-E82EDC504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변수 설명</a:t>
            </a:r>
          </a:p>
        </p:txBody>
      </p:sp>
    </p:spTree>
    <p:extLst>
      <p:ext uri="{BB962C8B-B14F-4D97-AF65-F5344CB8AC3E}">
        <p14:creationId xmlns:p14="http://schemas.microsoft.com/office/powerpoint/2010/main" val="210471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2. </a:t>
            </a:r>
            <a:r>
              <a:rPr lang="ko-KR" altLang="en-US" sz="3600" dirty="0"/>
              <a:t>변수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6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22081-CAFF-4D69-853C-23415A458025}"/>
              </a:ext>
            </a:extLst>
          </p:cNvPr>
          <p:cNvSpPr txBox="1"/>
          <p:nvPr/>
        </p:nvSpPr>
        <p:spPr>
          <a:xfrm>
            <a:off x="284084" y="1162975"/>
            <a:ext cx="3426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종속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D8CA5-4E38-49B4-AD05-BDFFFD3CCFCE}"/>
              </a:ext>
            </a:extLst>
          </p:cNvPr>
          <p:cNvSpPr txBox="1"/>
          <p:nvPr/>
        </p:nvSpPr>
        <p:spPr>
          <a:xfrm>
            <a:off x="1106694" y="2469515"/>
            <a:ext cx="71731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인구 </a:t>
            </a:r>
            <a:r>
              <a:rPr lang="en-US" altLang="ko-KR" sz="2800" dirty="0"/>
              <a:t>100K </a:t>
            </a:r>
            <a:r>
              <a:rPr lang="ko-KR" altLang="en-US" sz="2800" dirty="0"/>
              <a:t>당 범죄 발생률</a:t>
            </a:r>
            <a:endParaRPr lang="en-US" altLang="ko-KR" sz="2800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살인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강간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강도 </a:t>
            </a:r>
            <a:r>
              <a:rPr lang="en-US" altLang="ko-KR" sz="2400" dirty="0"/>
              <a:t>(robbery &amp; burglary)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폭행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방화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/>
              <a:t>차량 </a:t>
            </a:r>
            <a:r>
              <a:rPr lang="ko-KR" altLang="en-US" sz="2400" dirty="0"/>
              <a:t>탈취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절도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36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2. </a:t>
            </a:r>
            <a:r>
              <a:rPr lang="ko-KR" altLang="en-US" sz="3600" dirty="0"/>
              <a:t>변수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ESC, Yonsei University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7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003" y="1001013"/>
            <a:ext cx="1050894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독립변수</a:t>
            </a:r>
            <a:endParaRPr lang="en-US" altLang="ko-KR" sz="5400" dirty="0"/>
          </a:p>
          <a:p>
            <a:endParaRPr lang="en-US" altLang="ko-KR" sz="3200" dirty="0"/>
          </a:p>
          <a:p>
            <a:pPr marL="342900" indent="-342900">
              <a:buAutoNum type="arabicParenR"/>
            </a:pPr>
            <a:r>
              <a:rPr lang="ko-KR" altLang="en-US" sz="3200" dirty="0"/>
              <a:t>인구 관련 변수</a:t>
            </a:r>
            <a:endParaRPr lang="en-US" altLang="ko-KR" sz="3200" dirty="0"/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가구당 평균 구성 인원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인구밀도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B7934-F837-4B21-ACC5-40F50C62A2D8}"/>
              </a:ext>
            </a:extLst>
          </p:cNvPr>
          <p:cNvSpPr txBox="1"/>
          <p:nvPr/>
        </p:nvSpPr>
        <p:spPr>
          <a:xfrm>
            <a:off x="3857155" y="2297687"/>
            <a:ext cx="46054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2) </a:t>
            </a:r>
            <a:r>
              <a:rPr lang="ko-KR" altLang="en-US" sz="3200" dirty="0"/>
              <a:t>개인 신상 관련 변수</a:t>
            </a:r>
            <a:endParaRPr lang="en-US" altLang="ko-KR" sz="32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인종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나이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교육 수준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이혼 여부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양육 환경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이민 여부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생활 환경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AB6E3-8B2F-4AE9-9A2B-240CBD2DE151}"/>
              </a:ext>
            </a:extLst>
          </p:cNvPr>
          <p:cNvSpPr txBox="1"/>
          <p:nvPr/>
        </p:nvSpPr>
        <p:spPr>
          <a:xfrm>
            <a:off x="8514697" y="2297687"/>
            <a:ext cx="35310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3) </a:t>
            </a:r>
            <a:r>
              <a:rPr lang="ko-KR" altLang="en-US" sz="3200" dirty="0"/>
              <a:t>경제 관련 변수</a:t>
            </a:r>
            <a:endParaRPr lang="en-US" altLang="ko-KR" sz="3200" dirty="0"/>
          </a:p>
          <a:p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직업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소득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부동산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5C433-7415-4E73-9954-4BAA5AB665C7}"/>
              </a:ext>
            </a:extLst>
          </p:cNvPr>
          <p:cNvSpPr txBox="1"/>
          <p:nvPr/>
        </p:nvSpPr>
        <p:spPr>
          <a:xfrm>
            <a:off x="8674495" y="4511748"/>
            <a:ext cx="2542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F0000"/>
                </a:solidFill>
              </a:rPr>
              <a:t>+@?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2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8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6525020-2749-4979-AAB1-E82EDC504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3. EDA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97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/>
              <a:t>3.1 </a:t>
            </a:r>
            <a:r>
              <a:rPr lang="ko-KR" altLang="en-US" sz="3600"/>
              <a:t>결측치 비율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9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67345"/>
            <a:ext cx="4604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특정 변수들만 제외하고 굉장히 클린한 데이터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28986-18F7-451B-B5A6-A23F72D9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50" y="1715930"/>
            <a:ext cx="850552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527</Words>
  <Application>Microsoft Office PowerPoint</Application>
  <PresentationFormat>와이드스크린</PresentationFormat>
  <Paragraphs>152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순서</vt:lpstr>
      <vt:lpstr>1. 조원 역할 소개</vt:lpstr>
      <vt:lpstr>1. 조원 소개 &amp; 역할</vt:lpstr>
      <vt:lpstr>2. 변수 설명</vt:lpstr>
      <vt:lpstr>2. 변수 설명</vt:lpstr>
      <vt:lpstr>2. 변수 설명</vt:lpstr>
      <vt:lpstr>3. EDA</vt:lpstr>
      <vt:lpstr>3.1 결측치 비율</vt:lpstr>
      <vt:lpstr>3.2 변수 변환 과정 (파생변수)</vt:lpstr>
      <vt:lpstr>3.3 범죄 지도 시각화</vt:lpstr>
      <vt:lpstr>3.3 범죄 지도 시각화</vt:lpstr>
      <vt:lpstr>Note : MVN 포기한 이유</vt:lpstr>
      <vt:lpstr>Note : MVN 포기한 이유</vt:lpstr>
      <vt:lpstr>3.4 Moran's test for spatial autocorrelation</vt:lpstr>
      <vt:lpstr>4. 추후 계획</vt:lpstr>
      <vt:lpstr>4. 추후 계획</vt:lpstr>
      <vt:lpstr>4.1 Bayesian Variable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이재현</dc:creator>
  <cp:lastModifiedBy>이재현</cp:lastModifiedBy>
  <cp:revision>293</cp:revision>
  <dcterms:created xsi:type="dcterms:W3CDTF">2019-08-31T01:56:07Z</dcterms:created>
  <dcterms:modified xsi:type="dcterms:W3CDTF">2019-11-19T09:42:28Z</dcterms:modified>
</cp:coreProperties>
</file>