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7" r:id="rId3"/>
    <p:sldId id="258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1FA8-CE1B-4D4B-84BF-3D80CB5E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FADD9-58C0-F843-BED9-B12285FA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DF730-C0F3-D744-B7A1-E03479A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612A-B38F-E44E-8931-D890281D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D3D2-C814-7648-B038-6585949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790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94B3-4B95-DF42-891F-3CD5322C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0935D-5B7B-5C49-B501-69014B137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3CDEB-BF4F-9E44-B3A7-33C2D338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D425-5F41-D144-88A4-096F9649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E7B30-9306-F54B-8074-D95234FB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035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6393A-80D8-AA43-B1E8-8D94575BE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82A8C-A1B4-A944-9672-6D45DD9B6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6112-5BA9-AC4B-B63F-1698AA1C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444BA-9C3B-4E4D-806A-9E51BC2B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C5E12-FCD1-7C42-9950-18831FAB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022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0A3A-D6E8-8740-80EF-11436227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3CDD-CFF0-D64A-A613-394E2DC35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D823-3F09-3146-B190-8E6E7154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9869-6C2D-FD41-91EB-FEC23CA0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D47C-EC87-7540-B3C3-4FDA125C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8085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263B-906A-C142-8B38-DB1ECB75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7D734-A89E-7A4A-BBDD-C959E947A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F229-0C9D-DF47-B2FC-65A18E92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84339-D3DC-9D46-B821-4B0BB141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7C95-8B4A-334B-BCE6-E68E782B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693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E6AD-B006-5648-8F67-822391A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FFDB-F60D-A143-8786-13DC79AB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4694C-42C7-0B41-A471-86FFF5BA6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0DE2-B120-B34B-9E7E-3F8F9587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97CEE-2438-EF4A-89FD-A124E83D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96DA-7D7D-8142-9E1E-FDA93D97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3966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293E-C6DE-B940-BF1C-2057B1D4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9A675-93DE-B941-A648-18F101A0F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81CAD-2CC7-094A-9602-5F6C6F8C9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108EC-B3E5-2445-9A1F-2B03755EE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1EEE8-5343-D942-93B2-6A81221E2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179BD-D5D3-2D43-A8BA-C5636346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6712D-8044-EF47-9CD3-1E376653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F0150-A3F5-454F-B630-847CCE4E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725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0B99-AB48-7345-8B4A-ABC3C3DB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E94A2-FB8A-9A45-A43B-AB21C0DD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E9D42-5312-934F-9850-84B59A63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88A15-5907-3F41-8962-EB48660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2996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28CD6-45F9-BC45-92F5-610A7554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11F89-3B76-624A-A39A-7E3777CE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0F34E-CC21-0C4A-BB86-BBB01035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19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D291-97F3-9F4A-AFEA-1C139109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6C03-C594-D44A-BDF3-0D839075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176F-6A5E-FD41-941E-C5596F1D5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FA6E1-75A0-004A-9272-CD983425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2475-85B0-E742-8E7F-200D23C0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FC718-BA24-C74D-84EE-3CAED548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8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6D52-F7D9-3649-A64F-F0A9775F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F32E1-4632-9A4C-B308-F5A06D9F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891DB-F6CB-4946-A1A7-C6C6693F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888C9-45E0-5E4F-83D5-95A17A56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2E80-DE37-AC48-B781-17EE2420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BB562-D849-0F49-B6A6-A8F06428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07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DB3C4-69DB-1647-956A-3141923F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7C36A-1961-AE4A-AA7E-8070AAAF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19C6-2884-F44E-9267-E18935CFB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05BD-9D91-4B42-ABAF-D9DECA472397}" type="datetimeFigureOut">
              <a:rPr lang="en-KR" smtClean="0"/>
              <a:t>27/05/2020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76F0-477D-644D-AF63-0DE310040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94DD6-D572-E547-88D7-32B2F13BF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1D27-3A87-1544-8DFD-B23817B4EB1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1192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ageron/handson-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ron/handson-ml" TargetMode="External"/><Relationship Id="rId2" Type="http://schemas.openxmlformats.org/officeDocument/2006/relationships/hyperlink" Target="https://learning.oreilly.com/library/view/hands-on-machine-learning/978149196228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ron/handson-ml" TargetMode="External"/><Relationship Id="rId2" Type="http://schemas.openxmlformats.org/officeDocument/2006/relationships/hyperlink" Target="https://learning.oreilly.com/library/view/hands-on-machine-learning/978149196228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ageron/handson-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ageron/handson-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ageron/handson-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ageron/handson-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eron/handson-ml" TargetMode="External"/><Relationship Id="rId2" Type="http://schemas.openxmlformats.org/officeDocument/2006/relationships/hyperlink" Target="https://learning.oreilly.com/library/view/hands-on-machine-learning/9781491962282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ageron/handson-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ageron/handson-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hands-on-machine-learning/978149196228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ageron/handson-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3249940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KR" sz="6700" b="1" dirty="0">
                <a:latin typeface="Arial Black" panose="020B0604020202020204" pitchFamily="34" charset="0"/>
                <a:cs typeface="Arial Black" panose="020B0604020202020204" pitchFamily="34" charset="0"/>
              </a:rPr>
              <a:t>Performance Measures </a:t>
            </a:r>
            <a:br>
              <a:rPr lang="en-KR" sz="6700" b="1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KR" sz="6700" b="1" dirty="0">
                <a:latin typeface="Arial Black" panose="020B0604020202020204" pitchFamily="34" charset="0"/>
                <a:cs typeface="Arial Black" panose="020B0604020202020204" pitchFamily="34" charset="0"/>
              </a:rPr>
              <a:t>of </a:t>
            </a:r>
            <a:br>
              <a:rPr lang="en-KR" sz="6700" b="1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KR" sz="6700" b="1" dirty="0">
                <a:latin typeface="Arial Black" panose="020B0604020202020204" pitchFamily="34" charset="0"/>
                <a:cs typeface="Arial Black" panose="020B0604020202020204" pitchFamily="34" charset="0"/>
              </a:rPr>
              <a:t>Binary Classifiers</a:t>
            </a:r>
            <a:endParaRPr lang="en-US" sz="67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DB31BAC-B79D-5E4F-83B8-CB359490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9550"/>
            <a:ext cx="8128000" cy="3898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418D3-127C-774D-9802-EC54A05D55FF}"/>
              </a:ext>
            </a:extLst>
          </p:cNvPr>
          <p:cNvSpPr/>
          <p:nvPr/>
        </p:nvSpPr>
        <p:spPr>
          <a:xfrm>
            <a:off x="6690176" y="6128951"/>
            <a:ext cx="471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3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D37D2-3EB0-6242-884A-F569F69782EA}"/>
              </a:ext>
            </a:extLst>
          </p:cNvPr>
          <p:cNvSpPr txBox="1"/>
          <p:nvPr/>
        </p:nvSpPr>
        <p:spPr>
          <a:xfrm>
            <a:off x="239323" y="255515"/>
            <a:ext cx="968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Ture Positive Rate and False Positive Rate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0130A17-DA70-594D-8519-12169F2EF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612" y="2698750"/>
            <a:ext cx="4915416" cy="163847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FB5B86F-BF7F-B741-AF0A-652A3389A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49" y="4589333"/>
            <a:ext cx="2728269" cy="909423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6E5E5962-FE3A-4244-A57A-1309227DDE8C}"/>
              </a:ext>
            </a:extLst>
          </p:cNvPr>
          <p:cNvSpPr/>
          <p:nvPr/>
        </p:nvSpPr>
        <p:spPr>
          <a:xfrm>
            <a:off x="8429297" y="2698750"/>
            <a:ext cx="767255" cy="380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B8F6011F-D732-374E-B292-080A9E69A9B1}"/>
              </a:ext>
            </a:extLst>
          </p:cNvPr>
          <p:cNvSpPr/>
          <p:nvPr/>
        </p:nvSpPr>
        <p:spPr>
          <a:xfrm>
            <a:off x="8429297" y="3882584"/>
            <a:ext cx="767255" cy="380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CDC86-1EFA-8746-9EBC-75C3A50305F3}"/>
              </a:ext>
            </a:extLst>
          </p:cNvPr>
          <p:cNvSpPr txBox="1"/>
          <p:nvPr/>
        </p:nvSpPr>
        <p:spPr>
          <a:xfrm>
            <a:off x="9259901" y="271898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FPR = FP / 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6490A-B386-5241-8D72-686796CC105B}"/>
              </a:ext>
            </a:extLst>
          </p:cNvPr>
          <p:cNvSpPr txBox="1"/>
          <p:nvPr/>
        </p:nvSpPr>
        <p:spPr>
          <a:xfrm>
            <a:off x="9259901" y="3894033"/>
            <a:ext cx="28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TPR = TP / P    (</a:t>
            </a:r>
            <a:r>
              <a:rPr lang="en-KR" dirty="0">
                <a:sym typeface="Wingdings" pitchFamily="2" charset="2"/>
              </a:rPr>
              <a:t>&lt;-----</a:t>
            </a:r>
            <a:r>
              <a:rPr lang="en-KR" dirty="0"/>
              <a:t> RECALL)</a:t>
            </a:r>
          </a:p>
        </p:txBody>
      </p:sp>
    </p:spTree>
    <p:extLst>
      <p:ext uri="{BB962C8B-B14F-4D97-AF65-F5344CB8AC3E}">
        <p14:creationId xmlns:p14="http://schemas.microsoft.com/office/powerpoint/2010/main" val="63810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418D3-127C-774D-9802-EC54A05D55FF}"/>
              </a:ext>
            </a:extLst>
          </p:cNvPr>
          <p:cNvSpPr/>
          <p:nvPr/>
        </p:nvSpPr>
        <p:spPr>
          <a:xfrm>
            <a:off x="6690176" y="6128951"/>
            <a:ext cx="471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Chapter 3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D37D2-3EB0-6242-884A-F569F69782EA}"/>
              </a:ext>
            </a:extLst>
          </p:cNvPr>
          <p:cNvSpPr txBox="1"/>
          <p:nvPr/>
        </p:nvSpPr>
        <p:spPr>
          <a:xfrm>
            <a:off x="239323" y="255515"/>
            <a:ext cx="2606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ROC Curve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FB5B86F-BF7F-B741-AF0A-652A3389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49" y="4589333"/>
            <a:ext cx="2728269" cy="909423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2CD3CB2F-0765-004E-BE03-1C99408C3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562" y="1166445"/>
            <a:ext cx="6264876" cy="45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0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418D3-127C-774D-9802-EC54A05D55FF}"/>
              </a:ext>
            </a:extLst>
          </p:cNvPr>
          <p:cNvSpPr/>
          <p:nvPr/>
        </p:nvSpPr>
        <p:spPr>
          <a:xfrm>
            <a:off x="6690176" y="6128951"/>
            <a:ext cx="471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Chapter 3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D37D2-3EB0-6242-884A-F569F69782EA}"/>
              </a:ext>
            </a:extLst>
          </p:cNvPr>
          <p:cNvSpPr txBox="1"/>
          <p:nvPr/>
        </p:nvSpPr>
        <p:spPr>
          <a:xfrm>
            <a:off x="239323" y="255515"/>
            <a:ext cx="5411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Comparing ROC Curves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FB5B86F-BF7F-B741-AF0A-652A3389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49" y="4589333"/>
            <a:ext cx="2728269" cy="909423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47078D6-002D-8A4E-BF8B-970CDB59E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694" y="1070228"/>
            <a:ext cx="6601768" cy="47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3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DB31BAC-B79D-5E4F-83B8-CB359490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9550"/>
            <a:ext cx="8128000" cy="3898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418D3-127C-774D-9802-EC54A05D55FF}"/>
              </a:ext>
            </a:extLst>
          </p:cNvPr>
          <p:cNvSpPr/>
          <p:nvPr/>
        </p:nvSpPr>
        <p:spPr>
          <a:xfrm>
            <a:off x="6690176" y="6128951"/>
            <a:ext cx="471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3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1919CAC-EAF8-4749-B4E5-46834EFA4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612" y="2698750"/>
            <a:ext cx="4915416" cy="1638472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3A4B45A8-035E-3947-AB37-20A59771B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49" y="4589333"/>
            <a:ext cx="2728269" cy="9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DB31BAC-B79D-5E4F-83B8-CB359490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9550"/>
            <a:ext cx="8128000" cy="3898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418D3-127C-774D-9802-EC54A05D55FF}"/>
              </a:ext>
            </a:extLst>
          </p:cNvPr>
          <p:cNvSpPr/>
          <p:nvPr/>
        </p:nvSpPr>
        <p:spPr>
          <a:xfrm>
            <a:off x="6690176" y="6128951"/>
            <a:ext cx="471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3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D37D2-3EB0-6242-884A-F569F69782EA}"/>
              </a:ext>
            </a:extLst>
          </p:cNvPr>
          <p:cNvSpPr txBox="1"/>
          <p:nvPr/>
        </p:nvSpPr>
        <p:spPr>
          <a:xfrm>
            <a:off x="239323" y="255515"/>
            <a:ext cx="5038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Prescision and Recall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C9FDE6E-E20F-E843-AABD-0A8402012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612" y="2698750"/>
            <a:ext cx="4915416" cy="163847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CD917AC-06EC-284D-8E00-BAE12DAC5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49" y="4589333"/>
            <a:ext cx="2728269" cy="9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6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DB31BAC-B79D-5E4F-83B8-CB359490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9550"/>
            <a:ext cx="8128000" cy="3898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418D3-127C-774D-9802-EC54A05D55FF}"/>
              </a:ext>
            </a:extLst>
          </p:cNvPr>
          <p:cNvSpPr/>
          <p:nvPr/>
        </p:nvSpPr>
        <p:spPr>
          <a:xfrm>
            <a:off x="6690176" y="6128951"/>
            <a:ext cx="471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3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D37D2-3EB0-6242-884A-F569F69782EA}"/>
              </a:ext>
            </a:extLst>
          </p:cNvPr>
          <p:cNvSpPr txBox="1"/>
          <p:nvPr/>
        </p:nvSpPr>
        <p:spPr>
          <a:xfrm>
            <a:off x="239323" y="255515"/>
            <a:ext cx="5038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Prescision and Recall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C9FDE6E-E20F-E843-AABD-0A8402012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612" y="2698750"/>
            <a:ext cx="4915416" cy="163847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CD917AC-06EC-284D-8E00-BAE12DAC5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49" y="4589333"/>
            <a:ext cx="2728269" cy="909423"/>
          </a:xfrm>
          <a:prstGeom prst="rect">
            <a:avLst/>
          </a:prstGeom>
        </p:spPr>
      </p:pic>
      <p:sp>
        <p:nvSpPr>
          <p:cNvPr id="14" name="Left Arrow 13">
            <a:extLst>
              <a:ext uri="{FF2B5EF4-FFF2-40B4-BE49-F238E27FC236}">
                <a16:creationId xmlns:a16="http://schemas.microsoft.com/office/drawing/2014/main" id="{2D5F67EA-8742-134D-95F1-32CC55D07592}"/>
              </a:ext>
            </a:extLst>
          </p:cNvPr>
          <p:cNvSpPr/>
          <p:nvPr/>
        </p:nvSpPr>
        <p:spPr>
          <a:xfrm rot="5400000">
            <a:off x="7015442" y="4856208"/>
            <a:ext cx="767255" cy="380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E2EC8-1E4D-A646-8972-2C06FAF7A469}"/>
              </a:ext>
            </a:extLst>
          </p:cNvPr>
          <p:cNvSpPr txBox="1"/>
          <p:nvPr/>
        </p:nvSpPr>
        <p:spPr>
          <a:xfrm>
            <a:off x="6074572" y="5569034"/>
            <a:ext cx="26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PRECISION = TP / (TP + FP)</a:t>
            </a:r>
          </a:p>
        </p:txBody>
      </p:sp>
    </p:spTree>
    <p:extLst>
      <p:ext uri="{BB962C8B-B14F-4D97-AF65-F5344CB8AC3E}">
        <p14:creationId xmlns:p14="http://schemas.microsoft.com/office/powerpoint/2010/main" val="349394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DB31BAC-B79D-5E4F-83B8-CB359490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9550"/>
            <a:ext cx="8128000" cy="3898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418D3-127C-774D-9802-EC54A05D55FF}"/>
              </a:ext>
            </a:extLst>
          </p:cNvPr>
          <p:cNvSpPr/>
          <p:nvPr/>
        </p:nvSpPr>
        <p:spPr>
          <a:xfrm>
            <a:off x="6690176" y="6128951"/>
            <a:ext cx="471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3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D37D2-3EB0-6242-884A-F569F69782EA}"/>
              </a:ext>
            </a:extLst>
          </p:cNvPr>
          <p:cNvSpPr txBox="1"/>
          <p:nvPr/>
        </p:nvSpPr>
        <p:spPr>
          <a:xfrm>
            <a:off x="239323" y="255515"/>
            <a:ext cx="5038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Prescision and Recall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5C9FDE6E-E20F-E843-AABD-0A8402012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612" y="2698750"/>
            <a:ext cx="4915416" cy="163847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CD917AC-06EC-284D-8E00-BAE12DAC5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49" y="4589333"/>
            <a:ext cx="2728269" cy="909423"/>
          </a:xfrm>
          <a:prstGeom prst="rect">
            <a:avLst/>
          </a:prstGeom>
        </p:spPr>
      </p:pic>
      <p:sp>
        <p:nvSpPr>
          <p:cNvPr id="12" name="Left Arrow 11">
            <a:extLst>
              <a:ext uri="{FF2B5EF4-FFF2-40B4-BE49-F238E27FC236}">
                <a16:creationId xmlns:a16="http://schemas.microsoft.com/office/drawing/2014/main" id="{FA2A747E-AAEB-4B4B-BEE1-98146CF9A334}"/>
              </a:ext>
            </a:extLst>
          </p:cNvPr>
          <p:cNvSpPr/>
          <p:nvPr/>
        </p:nvSpPr>
        <p:spPr>
          <a:xfrm>
            <a:off x="8429297" y="3882584"/>
            <a:ext cx="767255" cy="380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F9ACE-02E6-0049-95C9-F25F702BFC82}"/>
              </a:ext>
            </a:extLst>
          </p:cNvPr>
          <p:cNvSpPr txBox="1"/>
          <p:nvPr/>
        </p:nvSpPr>
        <p:spPr>
          <a:xfrm>
            <a:off x="9309237" y="3894033"/>
            <a:ext cx="163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RECALL = TP / P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2D5F67EA-8742-134D-95F1-32CC55D07592}"/>
              </a:ext>
            </a:extLst>
          </p:cNvPr>
          <p:cNvSpPr/>
          <p:nvPr/>
        </p:nvSpPr>
        <p:spPr>
          <a:xfrm rot="5400000">
            <a:off x="7015442" y="4856208"/>
            <a:ext cx="767255" cy="380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1E2EC8-1E4D-A646-8972-2C06FAF7A469}"/>
              </a:ext>
            </a:extLst>
          </p:cNvPr>
          <p:cNvSpPr txBox="1"/>
          <p:nvPr/>
        </p:nvSpPr>
        <p:spPr>
          <a:xfrm>
            <a:off x="6074572" y="5569034"/>
            <a:ext cx="264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PRECISION = TP / (TP + FP)</a:t>
            </a:r>
          </a:p>
        </p:txBody>
      </p:sp>
    </p:spTree>
    <p:extLst>
      <p:ext uri="{BB962C8B-B14F-4D97-AF65-F5344CB8AC3E}">
        <p14:creationId xmlns:p14="http://schemas.microsoft.com/office/powerpoint/2010/main" val="197737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418D3-127C-774D-9802-EC54A05D55FF}"/>
              </a:ext>
            </a:extLst>
          </p:cNvPr>
          <p:cNvSpPr/>
          <p:nvPr/>
        </p:nvSpPr>
        <p:spPr>
          <a:xfrm>
            <a:off x="6690176" y="6128951"/>
            <a:ext cx="471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Chapter 3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3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D37D2-3EB0-6242-884A-F569F69782EA}"/>
              </a:ext>
            </a:extLst>
          </p:cNvPr>
          <p:cNvSpPr txBox="1"/>
          <p:nvPr/>
        </p:nvSpPr>
        <p:spPr>
          <a:xfrm>
            <a:off x="239323" y="255515"/>
            <a:ext cx="5529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Prescision Recall Curve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CD917AC-06EC-284D-8E00-BAE12DAC5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49" y="4589333"/>
            <a:ext cx="2728269" cy="909423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64B62A-D2C3-F741-AF15-3DFCC2845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425" y="1037968"/>
            <a:ext cx="6890986" cy="50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DB31BAC-B79D-5E4F-83B8-CB359490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9550"/>
            <a:ext cx="8128000" cy="3898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418D3-127C-774D-9802-EC54A05D55FF}"/>
              </a:ext>
            </a:extLst>
          </p:cNvPr>
          <p:cNvSpPr/>
          <p:nvPr/>
        </p:nvSpPr>
        <p:spPr>
          <a:xfrm>
            <a:off x="6690176" y="6128951"/>
            <a:ext cx="471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3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D37D2-3EB0-6242-884A-F569F69782EA}"/>
              </a:ext>
            </a:extLst>
          </p:cNvPr>
          <p:cNvSpPr txBox="1"/>
          <p:nvPr/>
        </p:nvSpPr>
        <p:spPr>
          <a:xfrm>
            <a:off x="239323" y="255515"/>
            <a:ext cx="968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Ture Positive Rate and False Positive Rate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0130A17-DA70-594D-8519-12169F2EF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612" y="2698750"/>
            <a:ext cx="4915416" cy="163847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FB5B86F-BF7F-B741-AF0A-652A3389A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49" y="4589333"/>
            <a:ext cx="2728269" cy="9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4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DB31BAC-B79D-5E4F-83B8-CB359490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9550"/>
            <a:ext cx="8128000" cy="3898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418D3-127C-774D-9802-EC54A05D55FF}"/>
              </a:ext>
            </a:extLst>
          </p:cNvPr>
          <p:cNvSpPr/>
          <p:nvPr/>
        </p:nvSpPr>
        <p:spPr>
          <a:xfrm>
            <a:off x="6690176" y="6128951"/>
            <a:ext cx="471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3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D37D2-3EB0-6242-884A-F569F69782EA}"/>
              </a:ext>
            </a:extLst>
          </p:cNvPr>
          <p:cNvSpPr txBox="1"/>
          <p:nvPr/>
        </p:nvSpPr>
        <p:spPr>
          <a:xfrm>
            <a:off x="239323" y="255515"/>
            <a:ext cx="968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Ture Positive Rate and False Positive Rate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0130A17-DA70-594D-8519-12169F2EF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612" y="2698750"/>
            <a:ext cx="4915416" cy="163847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FB5B86F-BF7F-B741-AF0A-652A3389A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49" y="4589333"/>
            <a:ext cx="2728269" cy="909423"/>
          </a:xfrm>
          <a:prstGeom prst="rect">
            <a:avLst/>
          </a:prstGeom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B8F6011F-D732-374E-B292-080A9E69A9B1}"/>
              </a:ext>
            </a:extLst>
          </p:cNvPr>
          <p:cNvSpPr/>
          <p:nvPr/>
        </p:nvSpPr>
        <p:spPr>
          <a:xfrm>
            <a:off x="8429297" y="3882584"/>
            <a:ext cx="767255" cy="380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6490A-B386-5241-8D72-686796CC105B}"/>
              </a:ext>
            </a:extLst>
          </p:cNvPr>
          <p:cNvSpPr txBox="1"/>
          <p:nvPr/>
        </p:nvSpPr>
        <p:spPr>
          <a:xfrm>
            <a:off x="9259901" y="3894033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TPR = TP / P </a:t>
            </a:r>
          </a:p>
        </p:txBody>
      </p:sp>
    </p:spTree>
    <p:extLst>
      <p:ext uri="{BB962C8B-B14F-4D97-AF65-F5344CB8AC3E}">
        <p14:creationId xmlns:p14="http://schemas.microsoft.com/office/powerpoint/2010/main" val="412934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7DB31BAC-B79D-5E4F-83B8-CB359490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479550"/>
            <a:ext cx="8128000" cy="3898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418D3-127C-774D-9802-EC54A05D55FF}"/>
              </a:ext>
            </a:extLst>
          </p:cNvPr>
          <p:cNvSpPr/>
          <p:nvPr/>
        </p:nvSpPr>
        <p:spPr>
          <a:xfrm>
            <a:off x="6690176" y="6128951"/>
            <a:ext cx="4712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3 </a:t>
            </a:r>
            <a:r>
              <a:rPr lang="en-US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D37D2-3EB0-6242-884A-F569F69782EA}"/>
              </a:ext>
            </a:extLst>
          </p:cNvPr>
          <p:cNvSpPr txBox="1"/>
          <p:nvPr/>
        </p:nvSpPr>
        <p:spPr>
          <a:xfrm>
            <a:off x="239323" y="255515"/>
            <a:ext cx="9682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Ture Positive Rate and False Positive Rate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0130A17-DA70-594D-8519-12169F2EF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612" y="2698750"/>
            <a:ext cx="4915416" cy="163847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FB5B86F-BF7F-B741-AF0A-652A3389A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49" y="4589333"/>
            <a:ext cx="2728269" cy="909423"/>
          </a:xfrm>
          <a:prstGeom prst="rect">
            <a:avLst/>
          </a:prstGeom>
        </p:spPr>
      </p:pic>
      <p:sp>
        <p:nvSpPr>
          <p:cNvPr id="9" name="Left Arrow 8">
            <a:extLst>
              <a:ext uri="{FF2B5EF4-FFF2-40B4-BE49-F238E27FC236}">
                <a16:creationId xmlns:a16="http://schemas.microsoft.com/office/drawing/2014/main" id="{B8F6011F-D732-374E-B292-080A9E69A9B1}"/>
              </a:ext>
            </a:extLst>
          </p:cNvPr>
          <p:cNvSpPr/>
          <p:nvPr/>
        </p:nvSpPr>
        <p:spPr>
          <a:xfrm>
            <a:off x="8429297" y="3882584"/>
            <a:ext cx="767255" cy="3807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6490A-B386-5241-8D72-686796CC105B}"/>
              </a:ext>
            </a:extLst>
          </p:cNvPr>
          <p:cNvSpPr txBox="1"/>
          <p:nvPr/>
        </p:nvSpPr>
        <p:spPr>
          <a:xfrm>
            <a:off x="9259901" y="3894033"/>
            <a:ext cx="28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TPR = TP / P    (</a:t>
            </a:r>
            <a:r>
              <a:rPr lang="en-KR" dirty="0">
                <a:sym typeface="Wingdings" pitchFamily="2" charset="2"/>
              </a:rPr>
              <a:t>&lt;-----</a:t>
            </a:r>
            <a:r>
              <a:rPr lang="en-KR" dirty="0"/>
              <a:t> RECALL)</a:t>
            </a:r>
          </a:p>
        </p:txBody>
      </p:sp>
    </p:spTree>
    <p:extLst>
      <p:ext uri="{BB962C8B-B14F-4D97-AF65-F5344CB8AC3E}">
        <p14:creationId xmlns:p14="http://schemas.microsoft.com/office/powerpoint/2010/main" val="349494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200</Words>
  <Application>Microsoft Macintosh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           Performance Measures  of  Binary Classifiers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이승철</dc:creator>
  <cp:lastModifiedBy>이승철</cp:lastModifiedBy>
  <cp:revision>3</cp:revision>
  <dcterms:created xsi:type="dcterms:W3CDTF">2020-05-27T12:58:02Z</dcterms:created>
  <dcterms:modified xsi:type="dcterms:W3CDTF">2020-05-27T13:35:10Z</dcterms:modified>
</cp:coreProperties>
</file>