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notesMasterIdLst>
    <p:notesMasterId r:id="rId16"/>
  </p:notesMasterIdLst>
  <p:sldIdLst>
    <p:sldId id="256" r:id="rId2"/>
    <p:sldId id="351" r:id="rId3"/>
    <p:sldId id="352" r:id="rId4"/>
    <p:sldId id="355" r:id="rId5"/>
    <p:sldId id="353" r:id="rId6"/>
    <p:sldId id="354" r:id="rId7"/>
    <p:sldId id="357" r:id="rId8"/>
    <p:sldId id="356" r:id="rId9"/>
    <p:sldId id="358" r:id="rId10"/>
    <p:sldId id="359" r:id="rId11"/>
    <p:sldId id="361" r:id="rId12"/>
    <p:sldId id="362" r:id="rId13"/>
    <p:sldId id="360" r:id="rId14"/>
    <p:sldId id="330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2084" autoAdjust="0"/>
  </p:normalViewPr>
  <p:slideViewPr>
    <p:cSldViewPr showGuides="1">
      <p:cViewPr varScale="1">
        <p:scale>
          <a:sx n="102" d="100"/>
          <a:sy n="102" d="100"/>
        </p:scale>
        <p:origin x="1896" y="108"/>
      </p:cViewPr>
      <p:guideLst>
        <p:guide orient="horz" pos="315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3300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5002BB-3D6E-41D4-9879-93BF6155B9BF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789266-8092-4467-91D3-61FD85FF0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015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720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47667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" y="6583680"/>
            <a:ext cx="2133600" cy="228600"/>
          </a:xfrm>
          <a:prstGeom prst="rect">
            <a:avLst/>
          </a:prstGeom>
        </p:spPr>
        <p:txBody>
          <a:bodyPr/>
          <a:lstStyle/>
          <a:p>
            <a:fld id="{CE71E10D-A7CC-4F13-94ED-FB881264C6B9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0048" y="6583680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1BAD9479-88DB-4251-8816-8E98B81F7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339752" y="6539885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Prediction of Customer Revisit Intention using Indoor Movements in Stores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29102" y="6539885"/>
            <a:ext cx="1058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896421-472C-4A0A-834C-0B589E561EDA}" type="datetime1">
              <a:rPr lang="ko-KR" altLang="en-US" sz="1200" smtClean="0"/>
              <a:t>2016-08-15</a:t>
            </a:fld>
            <a:endParaRPr lang="ko-KR" altLang="en-US" sz="12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532440" y="6539885"/>
            <a:ext cx="45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3DC4A5-E1E9-4C7B-A7B0-AAF95B7DA03D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kolonspo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6656" y="1755648"/>
            <a:ext cx="8215824" cy="1069848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Prediction of Customer Revisit Intention using Indoor Movements in Stores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6656" y="2834640"/>
            <a:ext cx="6437376" cy="23225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August 16, 2016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Jae-Gil Lee, Associate Professor</a:t>
            </a:r>
            <a:endParaRPr lang="ko-KR" altLang="en-US" dirty="0"/>
          </a:p>
          <a:p>
            <a:r>
              <a:rPr lang="en-US" altLang="ko-KR" dirty="0" smtClean="0"/>
              <a:t>Graduate School of Knowledge Service Engineering</a:t>
            </a:r>
          </a:p>
          <a:p>
            <a:r>
              <a:rPr lang="en-US" altLang="ko-KR" dirty="0" smtClean="0"/>
              <a:t>KAIST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1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derive useful features from the log data?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Some ideas (tentative)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Stay time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number of stay points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variance of the stay times at each stay point </a:t>
            </a:r>
            <a:r>
              <a:rPr lang="en-US" altLang="ko-KR" dirty="0" smtClean="0"/>
              <a:t>(e.g.,</a:t>
            </a:r>
            <a:r>
              <a:rPr lang="en-US" altLang="ko-KR" dirty="0"/>
              <a:t> </a:t>
            </a:r>
            <a:r>
              <a:rPr lang="en-US" altLang="ko-KR" dirty="0" smtClean="0"/>
              <a:t>stayed very long at a certain region but very short at other regions)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Transit patterns between stay points 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Existence of accompanying persons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interaction with accompanying persons</a:t>
            </a:r>
            <a:r>
              <a:rPr lang="en-US" altLang="ko-KR" dirty="0" smtClean="0"/>
              <a:t> (e.g., the accompanying persons browsed together or separately) 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Stay Time Features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Stay time: e.g., 26 </a:t>
                </a:r>
                <a:r>
                  <a:rPr lang="en-US" altLang="ko-KR" dirty="0" err="1" smtClean="0"/>
                  <a:t>mins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# of </a:t>
                </a:r>
                <a:r>
                  <a:rPr lang="en-US" altLang="ko-KR" dirty="0"/>
                  <a:t>stay </a:t>
                </a:r>
                <a:r>
                  <a:rPr lang="en-US" altLang="ko-KR" dirty="0" smtClean="0"/>
                  <a:t>points: e.g., 6</a:t>
                </a:r>
              </a:p>
              <a:p>
                <a:r>
                  <a:rPr lang="en-US" altLang="ko-KR" dirty="0" smtClean="0"/>
                  <a:t>Variance </a:t>
                </a:r>
                <a:r>
                  <a:rPr lang="en-US" altLang="ko-KR" dirty="0"/>
                  <a:t>of the stay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times at </a:t>
                </a:r>
                <a:r>
                  <a:rPr lang="en-US" altLang="ko-KR" dirty="0"/>
                  <a:t>each stay </a:t>
                </a:r>
                <a:r>
                  <a:rPr lang="en-US" altLang="ko-KR" dirty="0" smtClean="0"/>
                  <a:t>point: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e.g., 21, 1, 1, 1, 1, 1 </a:t>
                </a:r>
                <a:r>
                  <a:rPr lang="en-US" altLang="ko-KR" dirty="0" err="1" smtClean="0"/>
                  <a:t>mins</a:t>
                </a:r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=7.5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Transit patterns between stay </a:t>
                </a:r>
                <a:r>
                  <a:rPr lang="en-US" altLang="ko-KR" dirty="0" smtClean="0"/>
                  <a:t>points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(aka temporally annotated sequence)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e.g.,                </a:t>
                </a:r>
                <a:r>
                  <a:rPr lang="en-US" altLang="ko-KR" sz="2000" dirty="0" smtClean="0"/>
                  <a:t>3 </a:t>
                </a:r>
                <a:r>
                  <a:rPr lang="en-US" altLang="ko-KR" sz="2000" dirty="0" err="1" smtClean="0"/>
                  <a:t>mins</a:t>
                </a:r>
                <a:endParaRPr lang="en-US" altLang="ko-KR" sz="2000" dirty="0" smtClean="0"/>
              </a:p>
              <a:p>
                <a:pPr marL="0" indent="0">
                  <a:lnSpc>
                    <a:spcPts val="600"/>
                  </a:lnSpc>
                  <a:buNone/>
                </a:pPr>
                <a:r>
                  <a:rPr lang="en-US" altLang="ko-KR" dirty="0" smtClean="0"/>
                  <a:t>              1f-right    </a:t>
                </a:r>
                <a:r>
                  <a:rPr lang="en-US" altLang="ko-KR" dirty="0" smtClean="0">
                    <a:ea typeface="맑은 고딕" panose="020B0503020000020004" pitchFamily="50" charset="-127"/>
                  </a:rPr>
                  <a:t>→   2f-left </a:t>
                </a:r>
                <a:r>
                  <a:rPr lang="en-US" altLang="ko-KR" sz="2400" dirty="0" smtClean="0">
                    <a:ea typeface="맑은 고딕" panose="020B0503020000020004" pitchFamily="50" charset="-127"/>
                  </a:rPr>
                  <a:t>(support = 0.2, confidence = 0.3)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29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179670" cy="2162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0100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Stay points: the regions where the customer stayed longer than a threshold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65013" y="3044405"/>
            <a:ext cx="5727267" cy="3264915"/>
            <a:chOff x="1452563" y="1632766"/>
            <a:chExt cx="6538912" cy="439151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8" r="1994"/>
            <a:stretch/>
          </p:blipFill>
          <p:spPr>
            <a:xfrm>
              <a:off x="1452563" y="1718491"/>
              <a:ext cx="6319838" cy="4305794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7391400" y="1632766"/>
              <a:ext cx="600075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Movement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Existence of accompanying </a:t>
            </a:r>
            <a:r>
              <a:rPr lang="en-US" altLang="ko-KR" dirty="0" smtClean="0"/>
              <a:t>persons: e.g., 2 persons</a:t>
            </a:r>
          </a:p>
          <a:p>
            <a:r>
              <a:rPr lang="en-US" altLang="ko-KR" dirty="0" smtClean="0"/>
              <a:t>Interaction </a:t>
            </a:r>
            <a:r>
              <a:rPr lang="en-US" altLang="ko-KR" dirty="0"/>
              <a:t>with accompanying </a:t>
            </a:r>
            <a:r>
              <a:rPr lang="en-US" altLang="ko-KR" dirty="0" smtClean="0"/>
              <a:t>persons</a:t>
            </a:r>
          </a:p>
          <a:p>
            <a:pPr lvl="1"/>
            <a:r>
              <a:rPr lang="en-US" altLang="ko-KR" dirty="0" smtClean="0"/>
              <a:t>Proportion of the time being together:</a:t>
            </a:r>
            <a:br>
              <a:rPr lang="en-US" altLang="ko-KR" dirty="0" smtClean="0"/>
            </a:br>
            <a:r>
              <a:rPr lang="en-US" altLang="ko-KR" dirty="0" smtClean="0"/>
              <a:t>e.g., 15 </a:t>
            </a:r>
            <a:r>
              <a:rPr lang="en-US" altLang="ko-KR" dirty="0" err="1" smtClean="0"/>
              <a:t>mins</a:t>
            </a:r>
            <a:r>
              <a:rPr lang="en-US" altLang="ko-KR" dirty="0"/>
              <a:t> </a:t>
            </a:r>
            <a:r>
              <a:rPr lang="en-US" altLang="ko-KR" dirty="0" smtClean="0"/>
              <a:t>/ 26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 = 0.58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73754" y="3745073"/>
            <a:ext cx="689586" cy="687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07" y="3745073"/>
            <a:ext cx="689586" cy="687917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4427984" y="3237148"/>
            <a:ext cx="1656184" cy="507924"/>
          </a:xfrm>
          <a:prstGeom prst="wedgeRoundRectCallout">
            <a:avLst>
              <a:gd name="adj1" fmla="val -46038"/>
              <a:gd name="adj2" fmla="val 100216"/>
              <a:gd name="adj3" fmla="val 16667"/>
            </a:avLst>
          </a:prstGeom>
          <a:solidFill>
            <a:srgbClr val="F78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Region: wedding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Ts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11:02:22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555776" y="3237149"/>
            <a:ext cx="1671431" cy="476058"/>
          </a:xfrm>
          <a:prstGeom prst="wedgeRoundRectCallout">
            <a:avLst>
              <a:gd name="adj1" fmla="val 54949"/>
              <a:gd name="adj2" fmla="val 10486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Region: wedding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Ts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11:02:30</a:t>
            </a:r>
          </a:p>
        </p:txBody>
      </p:sp>
    </p:spTree>
    <p:extLst>
      <p:ext uri="{BB962C8B-B14F-4D97-AF65-F5344CB8AC3E}">
        <p14:creationId xmlns:p14="http://schemas.microsoft.com/office/powerpoint/2010/main" val="37036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only the movement patterns might not be sufficient to precisely infer the revisit intention</a:t>
            </a:r>
          </a:p>
          <a:p>
            <a:endParaRPr lang="en-US" altLang="ko-KR" dirty="0"/>
          </a:p>
          <a:p>
            <a:r>
              <a:rPr lang="en-US" altLang="ko-KR" dirty="0" smtClean="0"/>
              <a:t>However, currently, the data set does not have external data (e.g., transactions, user identities, …)</a:t>
            </a:r>
          </a:p>
          <a:p>
            <a:endParaRPr lang="en-US" altLang="ko-KR" dirty="0"/>
          </a:p>
          <a:p>
            <a:r>
              <a:rPr lang="en-US" altLang="ko-KR" dirty="0" smtClean="0"/>
              <a:t>We need to negotiate with KOLON (data owner) to </a:t>
            </a:r>
            <a:r>
              <a:rPr lang="en-US" altLang="ko-KR" smtClean="0"/>
              <a:t>get additional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132856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Thank you very much!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1135" y="3415640"/>
            <a:ext cx="57246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Jae-Gil Lee (</a:t>
            </a:r>
            <a:r>
              <a:rPr lang="ko-KR" altLang="en-US" sz="2400" b="1" dirty="0" smtClean="0"/>
              <a:t>이재길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李在吉</a:t>
            </a:r>
            <a:r>
              <a:rPr lang="en-US" altLang="ko-KR" sz="2400" b="1" dirty="0" smtClean="0"/>
              <a:t>)</a:t>
            </a:r>
            <a:endParaRPr lang="en-US" altLang="ko-KR" b="1" dirty="0" smtClean="0"/>
          </a:p>
          <a:p>
            <a:r>
              <a:rPr lang="en-US" altLang="ko-KR" dirty="0" smtClean="0"/>
              <a:t>Associate Professor</a:t>
            </a:r>
          </a:p>
          <a:p>
            <a:r>
              <a:rPr lang="en-US" altLang="ko-KR" dirty="0" smtClean="0"/>
              <a:t>Graduate School of Knowledge Service Engineering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/ Department of Industrial and Systems Engineering, KAIST</a:t>
            </a:r>
          </a:p>
          <a:p>
            <a:r>
              <a:rPr lang="en-US" altLang="ko-KR" dirty="0" smtClean="0"/>
              <a:t>Phone: 042-350-1617</a:t>
            </a:r>
          </a:p>
          <a:p>
            <a:r>
              <a:rPr lang="en-US" altLang="ko-KR" dirty="0" smtClean="0"/>
              <a:t>Fax: 042-350-1610</a:t>
            </a:r>
          </a:p>
          <a:p>
            <a:r>
              <a:rPr lang="en-US" altLang="ko-KR" dirty="0" smtClean="0"/>
              <a:t>Mobile: 010-3381-5203</a:t>
            </a:r>
          </a:p>
          <a:p>
            <a:r>
              <a:rPr lang="en-US" altLang="ko-KR" dirty="0" smtClean="0"/>
              <a:t>E-mail: jaegil@kaist.ac.kr</a:t>
            </a:r>
          </a:p>
          <a:p>
            <a:r>
              <a:rPr lang="en-US" altLang="ko-KR" dirty="0" smtClean="0"/>
              <a:t>Lab homepage: http://dm.kaist.ac.kr/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2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Revisit intention</a:t>
            </a:r>
          </a:p>
          <a:p>
            <a:pPr lvl="1"/>
            <a:r>
              <a:rPr lang="en-US" altLang="ko-KR" dirty="0" smtClean="0"/>
              <a:t>Willingness of a customer </a:t>
            </a:r>
            <a:br>
              <a:rPr lang="en-US" altLang="ko-KR" dirty="0" smtClean="0"/>
            </a:br>
            <a:r>
              <a:rPr lang="en-US" altLang="ko-KR" dirty="0" smtClean="0"/>
              <a:t>to revisit a place (e.g., store)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Important </a:t>
            </a:r>
            <a:r>
              <a:rPr lang="en-US" altLang="ko-KR" dirty="0"/>
              <a:t>marketing principle</a:t>
            </a:r>
          </a:p>
          <a:p>
            <a:pPr lvl="1"/>
            <a:r>
              <a:rPr lang="en-US" altLang="ko-KR" dirty="0"/>
              <a:t>Customer </a:t>
            </a:r>
            <a:r>
              <a:rPr lang="en-US" altLang="ko-KR" b="1" dirty="0">
                <a:solidFill>
                  <a:srgbClr val="C00000"/>
                </a:solidFill>
              </a:rPr>
              <a:t>retention</a:t>
            </a:r>
            <a:r>
              <a:rPr lang="en-US" altLang="ko-KR" dirty="0"/>
              <a:t> is always a higher priority than customer </a:t>
            </a:r>
            <a:r>
              <a:rPr lang="en-US" altLang="ko-KR" b="1" dirty="0">
                <a:solidFill>
                  <a:srgbClr val="C00000"/>
                </a:solidFill>
              </a:rPr>
              <a:t>acquisition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Business Marketing Perth Customer Pa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6193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Inferred the revisit intention of a customer by his/her </a:t>
            </a:r>
            <a:r>
              <a:rPr lang="en-US" altLang="ko-KR" b="1" dirty="0" smtClean="0">
                <a:solidFill>
                  <a:srgbClr val="C00000"/>
                </a:solidFill>
              </a:rPr>
              <a:t>online reviews </a:t>
            </a:r>
            <a:r>
              <a:rPr lang="en-US" altLang="ko-KR" dirty="0" smtClean="0"/>
              <a:t>about that store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Focused on </a:t>
            </a:r>
            <a:r>
              <a:rPr lang="en-US" altLang="ko-KR" b="1" dirty="0" smtClean="0">
                <a:solidFill>
                  <a:srgbClr val="C00000"/>
                </a:solidFill>
              </a:rPr>
              <a:t>restaurants</a:t>
            </a:r>
            <a:r>
              <a:rPr lang="en-US" altLang="ko-KR" dirty="0" smtClean="0"/>
              <a:t> where many customers tend to leave online reviews (e.g., on Yelp)</a:t>
            </a:r>
          </a:p>
          <a:p>
            <a:pPr lvl="2"/>
            <a:endParaRPr lang="en-US" altLang="ko-KR" dirty="0"/>
          </a:p>
          <a:p>
            <a:r>
              <a:rPr lang="en-US" altLang="ko-KR" b="1" dirty="0" smtClean="0"/>
              <a:t>Challenge</a:t>
            </a:r>
            <a:r>
              <a:rPr lang="en-US" altLang="ko-KR" dirty="0" smtClean="0"/>
              <a:t>: what about the retailers where customers usually don’t write online reviews</a:t>
            </a:r>
          </a:p>
          <a:p>
            <a:pPr lvl="1"/>
            <a:r>
              <a:rPr lang="en-US" altLang="ko-KR" dirty="0" smtClean="0"/>
              <a:t>e.g., UNIQLO, ZARA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8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we infer the </a:t>
            </a:r>
            <a:r>
              <a:rPr lang="en-US" altLang="ko-KR" b="1" dirty="0" smtClean="0">
                <a:solidFill>
                  <a:srgbClr val="C00000"/>
                </a:solidFill>
              </a:rPr>
              <a:t>revisit intention </a:t>
            </a:r>
            <a:r>
              <a:rPr lang="en-US" altLang="ko-KR" dirty="0" smtClean="0"/>
              <a:t>of a customer in </a:t>
            </a:r>
            <a:r>
              <a:rPr lang="en-US" altLang="ko-KR" b="1" dirty="0" smtClean="0">
                <a:solidFill>
                  <a:srgbClr val="C00000"/>
                </a:solidFill>
              </a:rPr>
              <a:t>offline</a:t>
            </a:r>
            <a:r>
              <a:rPr lang="en-US" altLang="ko-KR" dirty="0" smtClean="0"/>
              <a:t> stores by using his/her </a:t>
            </a:r>
            <a:r>
              <a:rPr lang="en-US" altLang="ko-KR" b="1" dirty="0" smtClean="0">
                <a:solidFill>
                  <a:srgbClr val="C00000"/>
                </a:solidFill>
              </a:rPr>
              <a:t>indoor movement patterns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8" y="3356992"/>
            <a:ext cx="3241935" cy="1834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8064" y="519146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Indoor movement patterns</a:t>
            </a:r>
            <a:endParaRPr lang="ko-KR" altLang="en-US" sz="2000" dirty="0"/>
          </a:p>
        </p:txBody>
      </p:sp>
      <p:pic>
        <p:nvPicPr>
          <p:cNvPr id="1026" name="Picture 2" descr="https://encrypted-tbn1.gstatic.com/images?q=tbn:ANd9GcRlkJNaXL2x-P-57O1CYPM59IyA8cT0TzYrvESlOLnKRZCzO3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79" y="434908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uniqlo.com/ph/img/img_company_uniqlo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62105"/>
            <a:ext cx="2877855" cy="14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1183" y="380495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UNIQLO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2359" y="549835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ZARA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Data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6203032" cy="4857720"/>
          </a:xfrm>
        </p:spPr>
        <p:txBody>
          <a:bodyPr>
            <a:normAutofit/>
          </a:bodyPr>
          <a:lstStyle/>
          <a:p>
            <a:r>
              <a:rPr lang="en-US" altLang="ko-KR" dirty="0"/>
              <a:t>KOLON </a:t>
            </a:r>
            <a:r>
              <a:rPr lang="en-US" altLang="ko-KR" dirty="0" smtClean="0"/>
              <a:t>Sport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http://www.kolonsport.com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 err="1" smtClean="0"/>
              <a:t>Munjeong</a:t>
            </a:r>
            <a:r>
              <a:rPr lang="en-US" altLang="ko-KR" dirty="0" smtClean="0"/>
              <a:t>-dong (Seoul) branch</a:t>
            </a:r>
          </a:p>
          <a:p>
            <a:pPr lvl="1"/>
            <a:r>
              <a:rPr lang="en-US" altLang="ko-KR" dirty="0" smtClean="0"/>
              <a:t>Location: close to big apartment </a:t>
            </a:r>
            <a:br>
              <a:rPr lang="en-US" altLang="ko-KR" dirty="0" smtClean="0"/>
            </a:br>
            <a:r>
              <a:rPr lang="en-US" altLang="ko-KR" dirty="0" smtClean="0"/>
              <a:t>towns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dirty="0" smtClean="0"/>
              <a:t>many residents nearby</a:t>
            </a:r>
            <a:endParaRPr lang="en-US" altLang="ko-KR" dirty="0"/>
          </a:p>
          <a:p>
            <a:pPr lvl="1"/>
            <a:r>
              <a:rPr lang="en-US" altLang="ko-KR" b="1" dirty="0" smtClean="0"/>
              <a:t>Daily</a:t>
            </a:r>
            <a:r>
              <a:rPr lang="en-US" altLang="ko-KR" dirty="0" smtClean="0"/>
              <a:t> customer: </a:t>
            </a:r>
            <a:br>
              <a:rPr lang="en-US" altLang="ko-KR" dirty="0" smtClean="0"/>
            </a:br>
            <a:r>
              <a:rPr lang="en-US" altLang="ko-KR" dirty="0" smtClean="0"/>
              <a:t>around </a:t>
            </a:r>
            <a:r>
              <a:rPr lang="en-US" altLang="ko-KR" b="1" dirty="0" smtClean="0"/>
              <a:t>100</a:t>
            </a:r>
            <a:r>
              <a:rPr lang="en-US" altLang="ko-KR" dirty="0" smtClean="0"/>
              <a:t> on weekdays,</a:t>
            </a:r>
            <a:br>
              <a:rPr lang="en-US" altLang="ko-KR" dirty="0" smtClean="0"/>
            </a:br>
            <a:r>
              <a:rPr lang="en-US" altLang="ko-KR" dirty="0" smtClean="0"/>
              <a:t>around </a:t>
            </a:r>
            <a:r>
              <a:rPr lang="en-US" altLang="ko-KR" b="1" dirty="0" smtClean="0"/>
              <a:t>300~400</a:t>
            </a:r>
            <a:r>
              <a:rPr lang="en-US" altLang="ko-KR" dirty="0" smtClean="0"/>
              <a:t> on weekends </a:t>
            </a:r>
          </a:p>
          <a:p>
            <a:r>
              <a:rPr lang="en-US" altLang="ko-KR" dirty="0" smtClean="0"/>
              <a:t>Period</a:t>
            </a:r>
          </a:p>
          <a:p>
            <a:pPr lvl="1"/>
            <a:r>
              <a:rPr lang="en-US" altLang="ko-KR" dirty="0" smtClean="0"/>
              <a:t>09/01/2015~04/30/2016 </a:t>
            </a:r>
            <a:br>
              <a:rPr lang="en-US" altLang="ko-KR" dirty="0" smtClean="0"/>
            </a:br>
            <a:r>
              <a:rPr lang="en-US" altLang="ko-KR" dirty="0" smtClean="0"/>
              <a:t>(8 months)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652120" y="2276872"/>
            <a:ext cx="3195258" cy="35269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Picture 2" descr="http://mylogo.incruit.com/2008/02/%EC%BD%94%EC%98%A4%EB%A1%B1%EC%8A%A4%ED%8F%AC%EC%B8%A0-%EB%A1%9C%EA%B3%A0-%EB%91%90%EC%A4%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53" y="1349962"/>
            <a:ext cx="2699792" cy="9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7636" y="5375738"/>
            <a:ext cx="26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Munjeong</a:t>
            </a:r>
            <a:r>
              <a:rPr lang="en-US" altLang="ko-KR" b="1" dirty="0" smtClean="0">
                <a:solidFill>
                  <a:schemeClr val="bg1"/>
                </a:solidFill>
              </a:rPr>
              <a:t>-dong branch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Data Set </a:t>
            </a:r>
            <a:r>
              <a:rPr lang="en-US" altLang="ko-KR" dirty="0" smtClean="0"/>
              <a:t>(1/3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WIFI hotspot installation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7074" y="1806000"/>
            <a:ext cx="7029851" cy="4320480"/>
            <a:chOff x="469325" y="1268760"/>
            <a:chExt cx="7029851" cy="432048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25" y="1269000"/>
              <a:ext cx="3240000" cy="432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816" y="1268760"/>
              <a:ext cx="3240360" cy="4320480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2202135" y="2322267"/>
            <a:ext cx="648072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37746" y="1966492"/>
            <a:ext cx="648072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Data Set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 of the example store</a:t>
            </a:r>
          </a:p>
          <a:p>
            <a:pPr lvl="1"/>
            <a:r>
              <a:rPr lang="en-US" altLang="ko-KR" dirty="0" smtClean="0"/>
              <a:t>3 regions on 1F and 2F</a:t>
            </a:r>
          </a:p>
          <a:p>
            <a:pPr lvl="1"/>
            <a:r>
              <a:rPr lang="en-US" altLang="ko-KR" dirty="0" smtClean="0"/>
              <a:t>Only 1 region on 3F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573016"/>
            <a:ext cx="2592288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573016"/>
            <a:ext cx="2592288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3573016"/>
            <a:ext cx="2592288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573016"/>
            <a:ext cx="916632" cy="123252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1F-inner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4805536"/>
            <a:ext cx="916632" cy="121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1F-left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0160" y="4221088"/>
            <a:ext cx="1673918" cy="18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1F-right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4917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37034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4860" y="37034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75885" y="3573016"/>
            <a:ext cx="916632" cy="123252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2F-inner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85" y="4805536"/>
            <a:ext cx="916632" cy="121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2F-left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2517" y="4221088"/>
            <a:ext cx="1673918" cy="18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2F-right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30162" y="3573016"/>
            <a:ext cx="2590310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3F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275" y="3710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2249" y="2988241"/>
            <a:ext cx="817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1F (woman)             2F (man)            3F (outdoor)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86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Data Set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</a:p>
          <a:p>
            <a:pPr lvl="1"/>
            <a:r>
              <a:rPr lang="en-US" altLang="ko-KR" dirty="0" smtClean="0"/>
              <a:t>Number of log records: around 2,721,000</a:t>
            </a:r>
          </a:p>
          <a:p>
            <a:pPr lvl="1"/>
            <a:r>
              <a:rPr lang="en-US" altLang="ko-KR" dirty="0" smtClean="0"/>
              <a:t>Number of unique customers: 39,211</a:t>
            </a:r>
          </a:p>
          <a:p>
            <a:r>
              <a:rPr lang="en-US" altLang="ko-KR" dirty="0" smtClean="0"/>
              <a:t>Attributes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391054" y="3078387"/>
            <a:ext cx="2462534" cy="3008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>
                <a:ea typeface="나눔고딕" panose="020D0604000000000000" pitchFamily="50" charset="-127"/>
              </a:rPr>
              <a:t>Example of a log record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ea typeface="나눔고딕" panose="020D0604000000000000" pitchFamily="50" charset="-127"/>
              </a:rPr>
              <a:t>device_id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 “</a:t>
            </a:r>
            <a:r>
              <a:rPr lang="en-US" altLang="ko-KR" sz="1600" spc="-100" dirty="0" smtClean="0">
                <a:ea typeface="나눔고딕" panose="020D0604000000000000" pitchFamily="50" charset="-127"/>
              </a:rPr>
              <a:t>aafc10…c149e1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ea typeface="나눔고딕" panose="020D0604000000000000" pitchFamily="50" charset="-127"/>
              </a:rPr>
              <a:t>d</a:t>
            </a:r>
            <a:r>
              <a:rPr lang="en-US" altLang="ko-KR" sz="1600" dirty="0" err="1" smtClean="0">
                <a:ea typeface="나눔고딕" panose="020D0604000000000000" pitchFamily="50" charset="-127"/>
              </a:rPr>
              <a:t>well_time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 35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ea typeface="나눔고딕" panose="020D0604000000000000" pitchFamily="50" charset="-127"/>
              </a:rPr>
              <a:t>area: “1f-left”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ea typeface="나눔고딕" panose="020D0604000000000000" pitchFamily="50" charset="-127"/>
              </a:rPr>
              <a:t>revisit_count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 52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ea typeface="나눔고딕" panose="020D0604000000000000" pitchFamily="50" charset="-127"/>
              </a:rPr>
              <a:t>revisit_period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 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ea typeface="나눔고딕" panose="020D0604000000000000" pitchFamily="50" charset="-127"/>
              </a:rPr>
              <a:t>deny: true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ea typeface="나눔고딕" panose="020D0604000000000000" pitchFamily="50" charset="-127"/>
              </a:rPr>
              <a:t>ts</a:t>
            </a:r>
            <a:r>
              <a:rPr lang="en-US" altLang="ko-KR" sz="1600" dirty="0" smtClean="0">
                <a:ea typeface="나눔고딕" panose="020D0604000000000000" pitchFamily="50" charset="-127"/>
              </a:rPr>
              <a:t>: 1449457815168</a:t>
            </a:r>
            <a:endParaRPr lang="ko-KR" altLang="en-US" sz="1600" dirty="0"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15024"/>
              </p:ext>
            </p:extLst>
          </p:nvPr>
        </p:nvGraphicFramePr>
        <p:xfrm>
          <a:off x="899592" y="3159760"/>
          <a:ext cx="547260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1463">
                  <a:extLst>
                    <a:ext uri="{9D8B030D-6E8A-4147-A177-3AD203B41FA5}">
                      <a16:colId xmlns:a16="http://schemas.microsoft.com/office/drawing/2014/main" val="3575662885"/>
                    </a:ext>
                  </a:extLst>
                </a:gridCol>
                <a:gridCol w="3921145">
                  <a:extLst>
                    <a:ext uri="{9D8B030D-6E8A-4147-A177-3AD203B41FA5}">
                      <a16:colId xmlns:a16="http://schemas.microsoft.com/office/drawing/2014/main" val="1654291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4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device_id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</a:t>
                      </a:r>
                      <a:r>
                        <a:rPr lang="en-US" altLang="ko-KR" baseline="0" dirty="0" smtClean="0"/>
                        <a:t> address of a mobile 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7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dwell_time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Dwell time at a region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Region in a </a:t>
                      </a:r>
                      <a:r>
                        <a:rPr lang="en-US" altLang="ko-KR" dirty="0" smtClean="0"/>
                        <a:t>store (see page</a:t>
                      </a:r>
                      <a:r>
                        <a:rPr lang="en-US" altLang="ko-KR" baseline="0" dirty="0" smtClean="0"/>
                        <a:t> 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revisit_count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Accumulate number of visits to a store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revisit_period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Days passed since the last visit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1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Staff</a:t>
                      </a:r>
                      <a:r>
                        <a:rPr lang="en-US" altLang="ko-KR" baseline="0" dirty="0" smtClean="0"/>
                        <a:t> or customer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889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4653136"/>
            <a:ext cx="1512168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evjT5_rnSGE76WpJQLuyBb99skuZmJ3DqLGwkT8UUQopXugUrQ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46091"/>
            <a:ext cx="658677" cy="6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supervised learning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07008" y="4604248"/>
            <a:ext cx="2088232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Supervised (Deep) Learning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91880" y="2948064"/>
            <a:ext cx="2088232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 Generation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3900760"/>
            <a:ext cx="2088232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Movement Pattern Features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3900760"/>
            <a:ext cx="2088232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Profile Features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6180" y="5661248"/>
            <a:ext cx="2088232" cy="50405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55687" y="4143361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095836" y="3668144"/>
            <a:ext cx="1440160" cy="23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7" idx="0"/>
          </p:cNvCxnSpPr>
          <p:nvPr/>
        </p:nvCxnSpPr>
        <p:spPr>
          <a:xfrm>
            <a:off x="4535996" y="3668144"/>
            <a:ext cx="1512168" cy="23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4" idx="0"/>
          </p:cNvCxnSpPr>
          <p:nvPr/>
        </p:nvCxnSpPr>
        <p:spPr>
          <a:xfrm>
            <a:off x="3095836" y="4404816"/>
            <a:ext cx="1455288" cy="19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4" idx="0"/>
          </p:cNvCxnSpPr>
          <p:nvPr/>
        </p:nvCxnSpPr>
        <p:spPr>
          <a:xfrm flipH="1">
            <a:off x="4551124" y="4404816"/>
            <a:ext cx="1497040" cy="19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4551124" y="5324328"/>
            <a:ext cx="19172" cy="3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75" y="1974998"/>
            <a:ext cx="667113" cy="6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393220" y="1759981"/>
            <a:ext cx="213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Indoor movements</a:t>
            </a:r>
            <a:br>
              <a:rPr lang="en-US" altLang="ko-KR" dirty="0" smtClean="0"/>
            </a:br>
            <a:r>
              <a:rPr lang="en-US" altLang="ko-KR" dirty="0" smtClean="0"/>
              <a:t>User profiles</a:t>
            </a:r>
          </a:p>
          <a:p>
            <a:r>
              <a:rPr lang="en-US" altLang="ko-KR" dirty="0" smtClean="0"/>
              <a:t>Social media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052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11" y="2018733"/>
            <a:ext cx="674649" cy="6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구름 모양 설명선 29"/>
          <p:cNvSpPr/>
          <p:nvPr/>
        </p:nvSpPr>
        <p:spPr>
          <a:xfrm>
            <a:off x="6006412" y="4541904"/>
            <a:ext cx="3030084" cy="1355476"/>
          </a:xfrm>
          <a:prstGeom prst="cloudCallout">
            <a:avLst>
              <a:gd name="adj1" fmla="val -60630"/>
              <a:gd name="adj2" fmla="val 4741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 </a:t>
            </a:r>
            <a:r>
              <a:rPr lang="en-US" altLang="ko-KR" dirty="0"/>
              <a:t>the revisit intention of a </a:t>
            </a:r>
            <a:r>
              <a:rPr lang="en-US" altLang="ko-KR" b="1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customer using the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TC010237559[[fn=교육 테마]]</Template>
  <TotalTime>3764</TotalTime>
  <Words>546</Words>
  <Application>Microsoft Office PowerPoint</Application>
  <PresentationFormat>화면 슬라이드 쇼(4:3)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HY그래픽M</vt:lpstr>
      <vt:lpstr>나눔고딕</vt:lpstr>
      <vt:lpstr>맑은 고딕</vt:lpstr>
      <vt:lpstr>Arial</vt:lpstr>
      <vt:lpstr>Cambria Math</vt:lpstr>
      <vt:lpstr>Candara</vt:lpstr>
      <vt:lpstr>Corbel</vt:lpstr>
      <vt:lpstr>Wingdings</vt:lpstr>
      <vt:lpstr>New_Education02</vt:lpstr>
      <vt:lpstr>Prediction of Customer Revisit Intention using Indoor Movements in Stores</vt:lpstr>
      <vt:lpstr>Overview</vt:lpstr>
      <vt:lpstr>Related Work</vt:lpstr>
      <vt:lpstr>Research Goal</vt:lpstr>
      <vt:lpstr>Test Data Collection</vt:lpstr>
      <vt:lpstr>Test Data Set (1/3)</vt:lpstr>
      <vt:lpstr>Test Data Set (2/3)</vt:lpstr>
      <vt:lpstr>Test Data Set (3/3)</vt:lpstr>
      <vt:lpstr>Methodology</vt:lpstr>
      <vt:lpstr>Challenges</vt:lpstr>
      <vt:lpstr>Stay Time Features</vt:lpstr>
      <vt:lpstr>Group Movement Features</vt:lpstr>
      <vt:lpstr>Issues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Jae-Gil</dc:creator>
  <cp:lastModifiedBy>Jae-Gil Lee</cp:lastModifiedBy>
  <cp:revision>221</cp:revision>
  <cp:lastPrinted>2012-07-04T03:47:24Z</cp:lastPrinted>
  <dcterms:created xsi:type="dcterms:W3CDTF">2011-02-01T23:52:48Z</dcterms:created>
  <dcterms:modified xsi:type="dcterms:W3CDTF">2016-08-15T11:03:11Z</dcterms:modified>
</cp:coreProperties>
</file>