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4"/>
  </p:notesMasterIdLst>
  <p:sldIdLst>
    <p:sldId id="257" r:id="rId2"/>
    <p:sldId id="258" r:id="rId3"/>
    <p:sldId id="271" r:id="rId4"/>
    <p:sldId id="259" r:id="rId5"/>
    <p:sldId id="265" r:id="rId6"/>
    <p:sldId id="266" r:id="rId7"/>
    <p:sldId id="272" r:id="rId8"/>
    <p:sldId id="267" r:id="rId9"/>
    <p:sldId id="268" r:id="rId10"/>
    <p:sldId id="269" r:id="rId11"/>
    <p:sldId id="273" r:id="rId12"/>
    <p:sldId id="274" r:id="rId13"/>
    <p:sldId id="280" r:id="rId14"/>
    <p:sldId id="279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87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6A0"/>
    <a:srgbClr val="85BAE0"/>
    <a:srgbClr val="FFFFFF"/>
    <a:srgbClr val="0C8BBC"/>
    <a:srgbClr val="15A0D6"/>
    <a:srgbClr val="006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2000" dirty="0"/>
              <a:t>CASP 13</a:t>
            </a:r>
            <a:endParaRPr lang="ko-KR" sz="2000" dirty="0"/>
          </a:p>
        </c:rich>
      </c:tx>
      <c:layout>
        <c:manualLayout>
          <c:xMode val="edge"/>
          <c:yMode val="edge"/>
          <c:x val="0.44483877298284252"/>
          <c:y val="2.475686613163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7738608225306736E-2"/>
          <c:y val="4.1488543938888879E-2"/>
          <c:w val="0.87194799331221651"/>
          <c:h val="0.9131238681531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#1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76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C2-4C1B-99C7-3939F1873C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120.43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2-4C1B-99C7-3939F1873C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#2</c:v>
                </c:pt>
              </c:strCache>
            </c:strRef>
          </c:tx>
          <c:spPr>
            <a:solidFill>
              <a:srgbClr val="0C8B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107.59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2-4C1B-99C7-3939F1873C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#3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99.47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C2-4C1B-99C7-3939F1873C3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#4</c:v>
                </c:pt>
              </c:strCache>
            </c:strRef>
          </c:tx>
          <c:spPr>
            <a:solidFill>
              <a:srgbClr val="85BAE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C2-4C1B-99C7-3939F1873C3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#5</c:v>
                </c:pt>
              </c:strCache>
            </c:strRef>
          </c:tx>
          <c:spPr>
            <a:solidFill>
              <a:srgbClr val="85BAE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88.95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C2-4C1B-99C7-3939F1873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1299205552"/>
        <c:axId val="1299192592"/>
      </c:barChart>
      <c:catAx>
        <c:axId val="1299205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192592"/>
        <c:crosses val="autoZero"/>
        <c:auto val="1"/>
        <c:lblAlgn val="ctr"/>
        <c:lblOffset val="100"/>
        <c:noMultiLvlLbl val="0"/>
      </c:catAx>
      <c:valAx>
        <c:axId val="1299192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920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2000" dirty="0"/>
              <a:t>CASP 14</a:t>
            </a:r>
            <a:endParaRPr lang="ko-KR" sz="2000" dirty="0"/>
          </a:p>
        </c:rich>
      </c:tx>
      <c:layout>
        <c:manualLayout>
          <c:xMode val="edge"/>
          <c:yMode val="edge"/>
          <c:x val="0.45094743599692411"/>
          <c:y val="2.475686613163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7738608225306736E-2"/>
          <c:y val="4.1488543938888879E-2"/>
          <c:w val="0.87194799331221651"/>
          <c:h val="0.9131238681531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#1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76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8-4F4E-A90D-A1B0B0E50C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244.02170000000001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48-4F4E-A90D-A1B0B0E50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#2</c:v>
                </c:pt>
              </c:strCache>
            </c:strRef>
          </c:tx>
          <c:spPr>
            <a:solidFill>
              <a:srgbClr val="0C8B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90.824100000000001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48-4F4E-A90D-A1B0B0E50C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#3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88.967200000000005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48-4F4E-A90D-A1B0B0E50C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#4</c:v>
                </c:pt>
              </c:strCache>
            </c:strRef>
          </c:tx>
          <c:spPr>
            <a:solidFill>
              <a:srgbClr val="85BAE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72.5351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48-4F4E-A90D-A1B0B0E50C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#5</c:v>
                </c:pt>
              </c:strCache>
            </c:strRef>
          </c:tx>
          <c:spPr>
            <a:solidFill>
              <a:srgbClr val="85BAE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67.906499999999994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48-4F4E-A90D-A1B0B0E50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1299205552"/>
        <c:axId val="1299192592"/>
      </c:barChart>
      <c:catAx>
        <c:axId val="1299205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99192592"/>
        <c:crosses val="autoZero"/>
        <c:auto val="1"/>
        <c:lblAlgn val="ctr"/>
        <c:lblOffset val="100"/>
        <c:noMultiLvlLbl val="0"/>
      </c:catAx>
      <c:valAx>
        <c:axId val="1299192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9920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FA84-F533-4B52-AB03-46D04F30569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1320-E6CA-442A-93E0-ACD117BF7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E1320-E6CA-442A-93E0-ACD117BF73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6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0450-2EBD-EE42-F0ED-E5808F7FE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0A064-D21D-CC85-D421-CEE6B42C5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99B63-731E-0742-BFDA-287DBD78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B2F09-ED4A-F7A1-5E65-4DD884F4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D4899-D179-93A5-95C4-DE60C9AB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B2E5-1394-3738-E5DF-1920B706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58E05-9DBD-A898-97FB-81D8264C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B6909-0630-5C70-6022-35C6E30F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F75DB-6416-FC55-BAB4-680E21FF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6546B-8103-1671-56D1-013E12B7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9B080D-4A03-090C-1B6E-ADEA4CA38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FF07AD-941E-0776-B07D-6355E8FA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0453-E34F-788A-4B67-A45B6759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63B8D-DF4C-BF62-113F-73C9F92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DAC3E-6346-1686-A60A-C9B163AC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D487-2E4A-F38D-1DD4-0230BFD6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E2B1-39B6-E99B-9D09-93C56E77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F0328-6296-803A-9C40-E0B4CDD1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D4E0A-8AD8-ED7D-B27C-37EFD60E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01CC-9381-C901-F2EA-9ACA773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2DAF0-2773-0DA1-94DF-8F9901C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56EA2-05F4-AAB7-B45C-82FB266C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BC5DE-5AEC-C94B-BE49-5CF2C0E8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132F2-7E4C-92CC-014F-1AA6A8B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1F80-0F94-6ECF-81DB-F309045D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8566-F9A4-CDF7-62A9-2D7EA741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B17D-4FD8-EBDF-9F4D-FE9D08EA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FDBC7-7911-1A10-29B5-8B210BA0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CAB41-58D5-05ED-7E04-8120F4F4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AB3A9-FA8B-875B-C5D1-0AEE41C4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91BB-9CD8-A5D1-C570-FE792874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3D0C2-C84E-84F6-A894-6FBB3EE7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322EB-CB9D-E556-773C-4056B95B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A1EC5-2379-F84D-C132-C81654D50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F71C7B-136A-8FD4-6213-6B8B14C9D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7EC1F-BD28-B7BD-07AB-76807F8B5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4E83F5-785E-ED17-E402-F96CF95D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AC1C4-E595-0C65-747B-BFEBF1A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9060D-7251-CAA8-A031-6DDF27F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8C1E5-44F2-DDC1-15DF-E4CBE278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49B1C4-A20D-D8ED-4E03-ACD2C5C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90CFAE-21BA-BAAC-2304-36116E0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0F671C-AD2D-A9BD-20F6-98C92B9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E72DA-F979-E016-7682-5EE8E1E1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9446C-6D88-2690-CCF5-2624701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3B424-3923-CFEA-B707-20E65A2C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2B185-6901-F91E-57EE-E1D51652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FDB89-68B3-BBA1-4F06-523D5D34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878B2-D2C9-2A79-DFAF-B297F49E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0A9AE-CC2E-97B7-EA4E-63EDB37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16DDA-BED6-C874-62D5-3D75857C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A0E18-5480-1F84-8D92-85DF6508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076BA-BF99-6261-DEE1-681994F1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3F628-275E-F35A-67CA-01598BE3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FFA58-071C-58F8-914D-500CD0A7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113C9-10C9-22BB-474A-3F73067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EEB25-1BE0-EC0D-F897-6B4C421E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91C5F-8D27-4057-8673-9D94C204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0968FC-DCEB-A905-5EB9-B1A5D688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F8941-FF72-4661-FEB2-4FA34FD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3767D-6E4F-2439-E8ED-BDA6313A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2F72-4A41-4E64-99CC-8EF94FD11354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856C3-8974-E040-C02A-B46CB5BE6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F8F14-7639-31E1-8550-93639B61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34780-5C7A-4B1A-900D-EDA2B2D57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904CC-F678-3BBD-D167-F4D11CD50EB0}"/>
              </a:ext>
            </a:extLst>
          </p:cNvPr>
          <p:cNvSpPr txBox="1"/>
          <p:nvPr/>
        </p:nvSpPr>
        <p:spPr>
          <a:xfrm>
            <a:off x="0" y="145228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Highly accurate protein structure prediction with AlphaFold</a:t>
            </a:r>
            <a:endParaRPr lang="ko-KR" altLang="en-US" sz="56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5E938-06A2-3161-BDED-7F33C62BA48B}"/>
              </a:ext>
            </a:extLst>
          </p:cNvPr>
          <p:cNvSpPr txBox="1"/>
          <p:nvPr/>
        </p:nvSpPr>
        <p:spPr>
          <a:xfrm>
            <a:off x="4987962" y="4496697"/>
            <a:ext cx="2216075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김지훈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2025.02.24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B0921-C845-6941-1E10-79D041F07314}"/>
              </a:ext>
            </a:extLst>
          </p:cNvPr>
          <p:cNvSpPr txBox="1"/>
          <p:nvPr/>
        </p:nvSpPr>
        <p:spPr>
          <a:xfrm>
            <a:off x="5133190" y="3268163"/>
            <a:ext cx="1925618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Nature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2021)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66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1090-3A24-CB04-A18C-D9028F9C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FF00B-5AF7-2A32-8779-0AD750880DE8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Importance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of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Prediction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4A3D6-B04B-C9B9-F293-A28BF792BCD9}"/>
              </a:ext>
            </a:extLst>
          </p:cNvPr>
          <p:cNvSpPr txBox="1"/>
          <p:nvPr/>
        </p:nvSpPr>
        <p:spPr>
          <a:xfrm>
            <a:off x="577327" y="1512943"/>
            <a:ext cx="11037346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단백질의 구조는 기능과 연관되어 있음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헤모글로빈의 구조 덕분에 산소를 효율적으로 운반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단백질 서열은 알아도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구조를 모르는 경우가 너무 많음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실험적 검증이 너무 오래 걸림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A30FC3-7551-4FD9-94D2-ED79B1C45954}"/>
              </a:ext>
            </a:extLst>
          </p:cNvPr>
          <p:cNvGrpSpPr/>
          <p:nvPr/>
        </p:nvGrpSpPr>
        <p:grpSpPr>
          <a:xfrm>
            <a:off x="3379693" y="3962360"/>
            <a:ext cx="5884434" cy="2439363"/>
            <a:chOff x="2721684" y="3986288"/>
            <a:chExt cx="5884434" cy="24393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19D840-0258-5B35-D3D2-D5470761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9" t="412" r="440"/>
            <a:stretch/>
          </p:blipFill>
          <p:spPr>
            <a:xfrm>
              <a:off x="2721684" y="3986288"/>
              <a:ext cx="4830026" cy="2102540"/>
            </a:xfrm>
            <a:prstGeom prst="rect">
              <a:avLst/>
            </a:prstGeom>
            <a:ln>
              <a:solidFill>
                <a:srgbClr val="00639A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24CCD-81B9-8607-FD30-E8DF4CFC4BBF}"/>
                </a:ext>
              </a:extLst>
            </p:cNvPr>
            <p:cNvSpPr txBox="1"/>
            <p:nvPr/>
          </p:nvSpPr>
          <p:spPr>
            <a:xfrm>
              <a:off x="2721684" y="6088828"/>
              <a:ext cx="465806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  <a:cs typeface="Calibri" panose="020F0502020204030204" pitchFamily="34" charset="0"/>
                </a:rPr>
                <a:t>UniProt, Protein Statistics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9655C-0841-0A51-20CA-EEE16C3E0373}"/>
                </a:ext>
              </a:extLst>
            </p:cNvPr>
            <p:cNvSpPr txBox="1"/>
            <p:nvPr/>
          </p:nvSpPr>
          <p:spPr>
            <a:xfrm>
              <a:off x="7657651" y="5144965"/>
              <a:ext cx="948467" cy="45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Noto Sans KR" panose="020B0200000000000000" pitchFamily="50" charset="-127"/>
                  <a:ea typeface="Noto Sans KR" panose="020B0200000000000000" pitchFamily="50" charset="-127"/>
                  <a:cs typeface="Calibri" panose="020F0502020204030204" pitchFamily="34" charset="0"/>
                </a:rPr>
                <a:t>0.22%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13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0175F-B7E0-18C4-22E7-E6D31FFD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D7DE0-3413-AFA8-A5F4-71AF4C729C13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Computer-based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Prediction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5CE8E-E224-09EE-C1FB-7586BA7E57B1}"/>
              </a:ext>
            </a:extLst>
          </p:cNvPr>
          <p:cNvSpPr txBox="1"/>
          <p:nvPr/>
        </p:nvSpPr>
        <p:spPr>
          <a:xfrm>
            <a:off x="577327" y="1512943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단백질 서열을 기반으로 단백질의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차원 구조를 예측하는 많은 시도가 있었음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 (Critical Assessment of Structure Prediction)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1994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년부터 시작된 단백질 구조 예측 기술을 평가하는 국제 대회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19460" name="Picture 4" descr="Home - Prediction Center">
            <a:extLst>
              <a:ext uri="{FF2B5EF4-FFF2-40B4-BE49-F238E27FC236}">
                <a16:creationId xmlns:a16="http://schemas.microsoft.com/office/drawing/2014/main" id="{C3C694EB-B25B-A286-5BEF-EC099A06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58" y="3551746"/>
            <a:ext cx="2901483" cy="27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0BA49-96DF-2A94-286B-07F38D103514}"/>
              </a:ext>
            </a:extLst>
          </p:cNvPr>
          <p:cNvSpPr txBox="1"/>
          <p:nvPr/>
        </p:nvSpPr>
        <p:spPr>
          <a:xfrm>
            <a:off x="4645259" y="6351932"/>
            <a:ext cx="975864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</a:t>
            </a:r>
          </a:p>
        </p:txBody>
      </p:sp>
    </p:spTree>
    <p:extLst>
      <p:ext uri="{BB962C8B-B14F-4D97-AF65-F5344CB8AC3E}">
        <p14:creationId xmlns:p14="http://schemas.microsoft.com/office/powerpoint/2010/main" val="35602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70BDB-0E30-707B-DEE9-7EA622CD9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856ED-5D58-FC60-EF94-B698327FA4EB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21D7A-C528-42E1-9259-83955FA3E380}"/>
              </a:ext>
            </a:extLst>
          </p:cNvPr>
          <p:cNvSpPr txBox="1"/>
          <p:nvPr/>
        </p:nvSpPr>
        <p:spPr>
          <a:xfrm>
            <a:off x="577327" y="1512943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Google DeepMind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개발한 단백질 구조 예측 모델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CASP13 (2018):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가 참가해 우승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CNN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을 사용해 단백질을 구성하는 원자 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distance map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을 학습 및 예측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811C969-312A-265F-65CD-F7F783078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106043"/>
              </p:ext>
            </p:extLst>
          </p:nvPr>
        </p:nvGraphicFramePr>
        <p:xfrm>
          <a:off x="5668087" y="3558092"/>
          <a:ext cx="6237044" cy="307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93B3DE-39D5-135B-FEBD-B9E4502DE11C}"/>
              </a:ext>
            </a:extLst>
          </p:cNvPr>
          <p:cNvCxnSpPr/>
          <p:nvPr/>
        </p:nvCxnSpPr>
        <p:spPr>
          <a:xfrm>
            <a:off x="7053433" y="3808210"/>
            <a:ext cx="0" cy="3657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16135-2B1A-33E0-9C78-E3D07B3C4824}"/>
              </a:ext>
            </a:extLst>
          </p:cNvPr>
          <p:cNvSpPr txBox="1"/>
          <p:nvPr/>
        </p:nvSpPr>
        <p:spPr>
          <a:xfrm>
            <a:off x="6149792" y="3438878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AlphaFold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0A755-01FD-635C-2566-C9B6036826A2}"/>
              </a:ext>
            </a:extLst>
          </p:cNvPr>
          <p:cNvSpPr txBox="1"/>
          <p:nvPr/>
        </p:nvSpPr>
        <p:spPr>
          <a:xfrm>
            <a:off x="577327" y="3202188"/>
            <a:ext cx="5726654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Distance map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을 바탕으로 열역학적으로 가장 안정적인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3D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구조를 시뮬레이션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4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891B-9D72-D29A-F8C4-114B126BE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9EF92-DDCE-FFB0-42EF-A71D41455D49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 Shock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1C9E6-1667-59BD-94AD-5E12FDFD7E3B}"/>
              </a:ext>
            </a:extLst>
          </p:cNvPr>
          <p:cNvSpPr txBox="1"/>
          <p:nvPr/>
        </p:nvSpPr>
        <p:spPr>
          <a:xfrm>
            <a:off x="577327" y="1512943"/>
            <a:ext cx="11037346" cy="58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CASP14 (2020)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AlphaFold2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가 압도적인 성적을 기록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091E7-E4E8-CD28-BE55-E1503305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12" y="2257335"/>
            <a:ext cx="5035293" cy="4008093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CBC872F-D430-DDFB-2660-E16AC6BF5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816074"/>
              </p:ext>
            </p:extLst>
          </p:nvPr>
        </p:nvGraphicFramePr>
        <p:xfrm>
          <a:off x="98968" y="2805057"/>
          <a:ext cx="6237044" cy="307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97F918-657D-2888-BF8B-09DDB53034FF}"/>
              </a:ext>
            </a:extLst>
          </p:cNvPr>
          <p:cNvCxnSpPr/>
          <p:nvPr/>
        </p:nvCxnSpPr>
        <p:spPr>
          <a:xfrm>
            <a:off x="1484314" y="3055175"/>
            <a:ext cx="0" cy="3657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47B640-822E-09DF-BB6E-1AB9FBBA179C}"/>
              </a:ext>
            </a:extLst>
          </p:cNvPr>
          <p:cNvSpPr txBox="1"/>
          <p:nvPr/>
        </p:nvSpPr>
        <p:spPr>
          <a:xfrm>
            <a:off x="580673" y="2685843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AlphaFold2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8A464-60E8-B51E-1782-F0B5E537D45D}"/>
              </a:ext>
            </a:extLst>
          </p:cNvPr>
          <p:cNvSpPr txBox="1"/>
          <p:nvPr/>
        </p:nvSpPr>
        <p:spPr>
          <a:xfrm>
            <a:off x="6336011" y="6265428"/>
            <a:ext cx="2033437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Nature News</a:t>
            </a:r>
          </a:p>
        </p:txBody>
      </p:sp>
    </p:spTree>
    <p:extLst>
      <p:ext uri="{BB962C8B-B14F-4D97-AF65-F5344CB8AC3E}">
        <p14:creationId xmlns:p14="http://schemas.microsoft.com/office/powerpoint/2010/main" val="422959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A0AAA-AA7E-94FE-7B9C-168F8319F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97478-1380-D99C-773C-AAF780ED2070}"/>
              </a:ext>
            </a:extLst>
          </p:cNvPr>
          <p:cNvSpPr txBox="1"/>
          <p:nvPr/>
        </p:nvSpPr>
        <p:spPr>
          <a:xfrm>
            <a:off x="1308847" y="2828835"/>
            <a:ext cx="957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3. AlphaFold2</a:t>
            </a:r>
            <a:endParaRPr lang="ko-KR" altLang="en-US" sz="60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7BF8-87B8-EC3D-A954-BED52D4B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C0237-C9B9-B4F2-FFA8-2A7A54F979E1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Model Structure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E5B5F-E0D1-F50E-1205-BED288B0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" y="1809520"/>
            <a:ext cx="11984019" cy="41776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CADEC0-5C65-AA1C-B2E1-94143FA5ACE9}"/>
              </a:ext>
            </a:extLst>
          </p:cNvPr>
          <p:cNvSpPr/>
          <p:nvPr/>
        </p:nvSpPr>
        <p:spPr>
          <a:xfrm>
            <a:off x="103990" y="1809520"/>
            <a:ext cx="1089994" cy="63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9D2A77-F438-76B1-8220-B8C550874C5A}"/>
              </a:ext>
            </a:extLst>
          </p:cNvPr>
          <p:cNvSpPr/>
          <p:nvPr/>
        </p:nvSpPr>
        <p:spPr>
          <a:xfrm>
            <a:off x="172123" y="1731981"/>
            <a:ext cx="4281544" cy="37544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D3E04-724A-BF06-E380-7BBDB4C500C3}"/>
              </a:ext>
            </a:extLst>
          </p:cNvPr>
          <p:cNvSpPr txBox="1"/>
          <p:nvPr/>
        </p:nvSpPr>
        <p:spPr>
          <a:xfrm>
            <a:off x="1316916" y="5626222"/>
            <a:ext cx="199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Preprocessing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5D423-5856-B1FF-9024-7D108752788F}"/>
              </a:ext>
            </a:extLst>
          </p:cNvPr>
          <p:cNvSpPr/>
          <p:nvPr/>
        </p:nvSpPr>
        <p:spPr>
          <a:xfrm>
            <a:off x="6368528" y="1947135"/>
            <a:ext cx="1183340" cy="305517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ABA7C6-C0AD-E410-FA56-7799BC51BA4F}"/>
              </a:ext>
            </a:extLst>
          </p:cNvPr>
          <p:cNvSpPr/>
          <p:nvPr/>
        </p:nvSpPr>
        <p:spPr>
          <a:xfrm>
            <a:off x="9144001" y="1947135"/>
            <a:ext cx="1183340" cy="305517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1F0C0-9B53-58A3-BF6A-3E268F57F6F5}"/>
              </a:ext>
            </a:extLst>
          </p:cNvPr>
          <p:cNvSpPr txBox="1"/>
          <p:nvPr/>
        </p:nvSpPr>
        <p:spPr>
          <a:xfrm>
            <a:off x="5964219" y="1493361"/>
            <a:ext cx="199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993C7-0E4A-A9C6-5BAB-BDC97C778968}"/>
              </a:ext>
            </a:extLst>
          </p:cNvPr>
          <p:cNvSpPr txBox="1"/>
          <p:nvPr/>
        </p:nvSpPr>
        <p:spPr>
          <a:xfrm>
            <a:off x="8739692" y="1493361"/>
            <a:ext cx="199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Module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329B3-8DBF-E091-220B-72D132B5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9EBAE-E413-934A-584E-E413F647AF10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MSA (Multiple Sequence Alignment)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5F1E2-8A31-3F0D-C8C0-7DB3BAD2732A}"/>
              </a:ext>
            </a:extLst>
          </p:cNvPr>
          <p:cNvSpPr txBox="1"/>
          <p:nvPr/>
        </p:nvSpPr>
        <p:spPr>
          <a:xfrm>
            <a:off x="577327" y="1512943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서로 다른 종에서 같은 역할의 단백질이 다른 서열을 가지는 경우가 있음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기능과 구조를 유지하기 위해 바뀐 아미노산 근처의 아미노산도 바뀔 수 있음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여러 종의 동일한 기능의 단백질 서열을 정렬해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진화 정보를 저장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47203-2BE1-BCA7-AF77-0BF6437DE5A3}"/>
              </a:ext>
            </a:extLst>
          </p:cNvPr>
          <p:cNvGrpSpPr/>
          <p:nvPr/>
        </p:nvGrpSpPr>
        <p:grpSpPr>
          <a:xfrm>
            <a:off x="1862866" y="3508476"/>
            <a:ext cx="8466268" cy="2690871"/>
            <a:chOff x="1862866" y="3648326"/>
            <a:chExt cx="8466268" cy="269087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B88F31-D68A-85D4-85AD-BA6AB416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866" y="3648326"/>
              <a:ext cx="8466268" cy="2690871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45D359-ADC7-BCD9-152E-6599FC1E04DF}"/>
                </a:ext>
              </a:extLst>
            </p:cNvPr>
            <p:cNvSpPr/>
            <p:nvPr/>
          </p:nvSpPr>
          <p:spPr>
            <a:xfrm>
              <a:off x="1862866" y="3648326"/>
              <a:ext cx="1089994" cy="63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59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CDA4-71E8-9D21-44A7-2F6B5977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E9987-6254-E2B4-193A-615994E34104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Paring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&amp;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Search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1F361-621A-874D-4E43-B93D21775BC1}"/>
              </a:ext>
            </a:extLst>
          </p:cNvPr>
          <p:cNvSpPr txBox="1"/>
          <p:nvPr/>
        </p:nvSpPr>
        <p:spPr>
          <a:xfrm>
            <a:off x="577327" y="1512943"/>
            <a:ext cx="11037346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Input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서열을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self-paring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matrix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와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기존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DB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찾은 단백질 서열 별 아미노산 간 거리 정보를 합쳐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아미노산 간 관계를 나타냄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1AB85-7E11-E594-240C-E8901210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28" y="3336838"/>
            <a:ext cx="8853544" cy="32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24A2-F511-AEBD-995E-5AD13762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BDE52-F4FF-8CEA-6E84-2134CDC778A0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168D5-2A53-FA8E-A44F-08D26DFBD41B}"/>
              </a:ext>
            </a:extLst>
          </p:cNvPr>
          <p:cNvSpPr txBox="1"/>
          <p:nvPr/>
        </p:nvSpPr>
        <p:spPr>
          <a:xfrm>
            <a:off x="577327" y="1512943"/>
            <a:ext cx="11037346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Evolution + Transformer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Self-attention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으로 각 아미노산의 구조적 중요성과 관계를 업데이트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835441-E724-2A61-7C0E-FFB2B22A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2542"/>
            <a:ext cx="12192000" cy="32665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0A5C-BCF3-D257-08F9-EE413E3EB9B5}"/>
              </a:ext>
            </a:extLst>
          </p:cNvPr>
          <p:cNvSpPr/>
          <p:nvPr/>
        </p:nvSpPr>
        <p:spPr>
          <a:xfrm>
            <a:off x="0" y="2782542"/>
            <a:ext cx="1000461" cy="3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9FA9-B679-A06B-36EF-74A32BBBA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D4D9D-E9E0-2F4A-7E1B-6310F39CBB26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Row-wise Self-attention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31B4B-B4BE-685E-97A6-E20552EAF158}"/>
              </a:ext>
            </a:extLst>
          </p:cNvPr>
          <p:cNvSpPr txBox="1"/>
          <p:nvPr/>
        </p:nvSpPr>
        <p:spPr>
          <a:xfrm>
            <a:off x="577327" y="1512943"/>
            <a:ext cx="7200452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의 각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row (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종에서의 단백질 서열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 대해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self-attention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을 수행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어떤 아미노산들이 서로 강한 연관성을 가질 가능성이 높은 지 파악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Pair representation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정보를 더해 필요에 따라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	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관계를 강조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구조적으로 가까이 위치한 아미노산들은 서로       강한 연관성을 가질 가능성이 높음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8AE653-3A15-5554-9453-D2CBDBC7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32" y="1521285"/>
            <a:ext cx="3442074" cy="4469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8ABB78-8D4A-EA53-8BEA-7CBA62CC4B04}"/>
              </a:ext>
            </a:extLst>
          </p:cNvPr>
          <p:cNvSpPr/>
          <p:nvPr/>
        </p:nvSpPr>
        <p:spPr>
          <a:xfrm>
            <a:off x="7973632" y="1521285"/>
            <a:ext cx="1000461" cy="3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05B221-F721-C69E-6EA1-1EFBC8FA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18" y="1048965"/>
            <a:ext cx="4741855" cy="4760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B7139-5366-7593-0C90-409A9C0A87F1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Contents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6ADF9-840F-8CE0-F4A9-3847DA34EA0A}"/>
              </a:ext>
            </a:extLst>
          </p:cNvPr>
          <p:cNvSpPr txBox="1"/>
          <p:nvPr/>
        </p:nvSpPr>
        <p:spPr>
          <a:xfrm>
            <a:off x="577327" y="1570617"/>
            <a:ext cx="11037346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논문 정보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저자 소개 및 연구 요약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배경 지식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단백질 구조 예측의 중요성 및 방법론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3. AlphaFold2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모델 구조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핵심 모듈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/ Structure Module)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871285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86F55-8304-E394-22CD-42A84B68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456B5-A539-DB18-3B20-C094CDB05655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Column-wise Self-attention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E95A-4A20-ADC9-7657-55DE99FC9B7F}"/>
              </a:ext>
            </a:extLst>
          </p:cNvPr>
          <p:cNvSpPr txBox="1"/>
          <p:nvPr/>
        </p:nvSpPr>
        <p:spPr>
          <a:xfrm>
            <a:off x="577326" y="1512943"/>
            <a:ext cx="6436659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종에서 특정 위치의 아미노산이 유지되는지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변화되는지 확인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유지된다면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중요할 가능성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↑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일정한 변화 패턴을 가진다면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중요할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	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가능성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↑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무작위로 변한다면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중요할 가능성 ↓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AB836C-A4AC-629C-009D-DF25DFCB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72" y="2645775"/>
            <a:ext cx="4253101" cy="25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23AD-9B71-B4CB-7F76-080AFCB2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12D1C-35F6-9A98-60F9-1FE790220F07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Outer Product Mean &amp; Pair Update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454C8-0EE2-25E2-81AB-2BD732FBB987}"/>
              </a:ext>
            </a:extLst>
          </p:cNvPr>
          <p:cNvSpPr txBox="1"/>
          <p:nvPr/>
        </p:nvSpPr>
        <p:spPr>
          <a:xfrm>
            <a:off x="577327" y="1512943"/>
            <a:ext cx="6974541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Self-attention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결과를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transition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으로 안정화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Representation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정제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압축 및 안정화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 (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종 수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) * R (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서열 길이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) matrix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를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	   R * R matrix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pair representation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으로 변환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서열마다 외적을 진행하고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모든 서열에 대해 평균 연산을 수행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기존의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Pair representation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과 합 연산을 수행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E31401-D3DA-2FF8-D072-69D1B36F2B38}"/>
              </a:ext>
            </a:extLst>
          </p:cNvPr>
          <p:cNvGrpSpPr/>
          <p:nvPr/>
        </p:nvGrpSpPr>
        <p:grpSpPr>
          <a:xfrm>
            <a:off x="7797607" y="1924655"/>
            <a:ext cx="3817066" cy="4263935"/>
            <a:chOff x="7144976" y="2076616"/>
            <a:chExt cx="4469697" cy="49929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7C5A1-D651-A2C6-A6B0-AC6E6F5AC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4976" y="2076616"/>
              <a:ext cx="4469697" cy="42625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D87EB15-0D39-6CDE-634C-5B37B0B6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393" y="4907050"/>
              <a:ext cx="2070186" cy="216253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2743-3EDA-A613-038F-CFB768BEA678}"/>
              </a:ext>
            </a:extLst>
          </p:cNvPr>
          <p:cNvSpPr/>
          <p:nvPr/>
        </p:nvSpPr>
        <p:spPr>
          <a:xfrm>
            <a:off x="7797607" y="5205597"/>
            <a:ext cx="363967" cy="3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7966E-16FF-B888-94DD-D0DF19AF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21824-3F41-4E8C-52AD-380BED737537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Triangle Update &amp; Self-attention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7CDFA-79C6-1F95-769E-0DCFB14DA4D3}"/>
              </a:ext>
            </a:extLst>
          </p:cNvPr>
          <p:cNvSpPr txBox="1"/>
          <p:nvPr/>
        </p:nvSpPr>
        <p:spPr>
          <a:xfrm>
            <a:off x="577327" y="1512943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3D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구조에서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와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가 가깝고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B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와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가 가까우면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와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도 가깝다는 원리를 이용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Update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에서는 각 아미노산의 삼각형 관계를 이용해 관계 정보를 업데이트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Self-attention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에서는 삼각형 제약 조건으로 아미노산 간 관계를 더 정확히 모델링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5509A2-13D7-A45A-6BC9-1AD02C7A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19" y="3299680"/>
            <a:ext cx="8991361" cy="25865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C529E3-976C-6AF3-4454-6E5C129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54" y="5886236"/>
            <a:ext cx="531569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19EE-238B-EC91-34E8-CC43AAFD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9EE6C-1E04-CDD7-F7BC-38A749B5F43F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Output of </a:t>
            </a:r>
            <a:r>
              <a:rPr lang="en-US" altLang="ko-KR" sz="48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56AF7-203E-BBA5-944C-2FB2A9F323EF}"/>
              </a:ext>
            </a:extLst>
          </p:cNvPr>
          <p:cNvSpPr txBox="1"/>
          <p:nvPr/>
        </p:nvSpPr>
        <p:spPr>
          <a:xfrm>
            <a:off x="577327" y="1512943"/>
            <a:ext cx="11037346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Self-attention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결과가 반영된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MSA representation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아미노산의 구조적 중요성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MSA representation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정보와 삼각형 제약 조건이 반영된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Pair representation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아미노산 사이의 거리를 바탕으로 한 구조적 제약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639936-CB2D-12FC-65B5-98BAF594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3" y="3919329"/>
            <a:ext cx="10085294" cy="27020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A9FD4-61B4-ECC3-B6E3-2E4E9A422EA5}"/>
              </a:ext>
            </a:extLst>
          </p:cNvPr>
          <p:cNvSpPr/>
          <p:nvPr/>
        </p:nvSpPr>
        <p:spPr>
          <a:xfrm>
            <a:off x="1053353" y="3919329"/>
            <a:ext cx="732416" cy="231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0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DEEB6-94B9-A2B7-CD51-7255B1BA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2D1B5-AC9B-F9BD-38F6-B4B384C6EB3E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Module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BA21C6-4A47-FEC8-211B-F9C409B9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61" y="1349800"/>
            <a:ext cx="8176277" cy="49641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39BAC5-2E8C-449F-0434-8D79C8A5484A}"/>
              </a:ext>
            </a:extLst>
          </p:cNvPr>
          <p:cNvSpPr/>
          <p:nvPr/>
        </p:nvSpPr>
        <p:spPr>
          <a:xfrm>
            <a:off x="2007861" y="2771784"/>
            <a:ext cx="1000461" cy="3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2EAC-27AB-D647-3740-2B629063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8EAEC-7B90-5896-8291-66ACEEFCA45E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Backbone Frame Initialization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EF38E-7804-27D0-F6E9-BC26D1D002D3}"/>
              </a:ext>
            </a:extLst>
          </p:cNvPr>
          <p:cNvSpPr txBox="1"/>
          <p:nvPr/>
        </p:nvSpPr>
        <p:spPr>
          <a:xfrm>
            <a:off x="577327" y="1512943"/>
            <a:ext cx="11037346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3D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구조화를 위한 각 아미노산의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backbone frame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좌표를 원점으로 초기화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아미노산이  어떻게 회전 및 이동할 지 나타내는 행렬을 초기화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18D58-5CDB-521C-CDE6-2DA4AC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30" y="3487245"/>
            <a:ext cx="10327940" cy="24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2BEAF-9417-AAFD-02B9-70E103197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24AD1-21BD-4A41-9FE2-A1C2D9F99887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IPA (Invariant Point Attention)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Module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965D9-4F36-4470-F494-6DF999620701}"/>
              </a:ext>
            </a:extLst>
          </p:cNvPr>
          <p:cNvSpPr txBox="1"/>
          <p:nvPr/>
        </p:nvSpPr>
        <p:spPr>
          <a:xfrm>
            <a:off x="577327" y="1512943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각 아미노산의 이동 벡터 및 회전행렬을 계산하는 모듈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아미노산 </a:t>
            </a: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j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의 중요성을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single representation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으로 판단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아미노산 </a:t>
            </a: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j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의 관계를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pair representation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으로 판단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5F069-7093-D815-20D6-7151507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3" y="5747409"/>
            <a:ext cx="4592368" cy="870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8DF2AF-EBF3-965E-1317-D92F926C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15" y="5778914"/>
            <a:ext cx="4726460" cy="8074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886613-E582-2414-72B7-6F21305A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80" y="3604111"/>
            <a:ext cx="3724795" cy="1505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DA7588-3481-1819-9F45-7566146C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681" y="3880374"/>
            <a:ext cx="5572903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2DE03-20EF-9F92-4D23-620E85179922}"/>
              </a:ext>
            </a:extLst>
          </p:cNvPr>
          <p:cNvSpPr txBox="1"/>
          <p:nvPr/>
        </p:nvSpPr>
        <p:spPr>
          <a:xfrm>
            <a:off x="4538435" y="5193545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상대적 위치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B2E01-2C72-3980-4E62-F8D963CBD151}"/>
              </a:ext>
            </a:extLst>
          </p:cNvPr>
          <p:cNvSpPr txBox="1"/>
          <p:nvPr/>
        </p:nvSpPr>
        <p:spPr>
          <a:xfrm>
            <a:off x="9637560" y="5193545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상대적 방향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BC9F53E-533B-2F73-E60F-29C534F5D7AA}"/>
              </a:ext>
            </a:extLst>
          </p:cNvPr>
          <p:cNvCxnSpPr>
            <a:cxnSpLocks/>
          </p:cNvCxnSpPr>
          <p:nvPr/>
        </p:nvCxnSpPr>
        <p:spPr>
          <a:xfrm>
            <a:off x="5453885" y="5543015"/>
            <a:ext cx="0" cy="387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E3551E-10D7-9408-3DD8-69463AE18BD2}"/>
              </a:ext>
            </a:extLst>
          </p:cNvPr>
          <p:cNvCxnSpPr>
            <a:cxnSpLocks/>
          </p:cNvCxnSpPr>
          <p:nvPr/>
        </p:nvCxnSpPr>
        <p:spPr>
          <a:xfrm>
            <a:off x="10596041" y="5543015"/>
            <a:ext cx="0" cy="387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4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3854-4953-6ADC-AD0B-A227BE83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56875-23AF-3E4F-7D97-C17B3BE11A39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Output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of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</a:t>
            </a:r>
            <a:r>
              <a:rPr lang="ko-KR" altLang="en-US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Module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6342C-B2FD-015B-5030-9A89BBAB8A04}"/>
              </a:ext>
            </a:extLst>
          </p:cNvPr>
          <p:cNvSpPr txBox="1"/>
          <p:nvPr/>
        </p:nvSpPr>
        <p:spPr>
          <a:xfrm>
            <a:off x="577326" y="1512943"/>
            <a:ext cx="5518673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Attention score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를 반영해 업데이트 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single representation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Attention score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를 반영해 업데이트 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backbone frame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Backbone frame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 아미노산 잔기를 붙여 단백질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3D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 도출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04EA8-6526-5AD3-E83C-88B96154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346"/>
            <a:ext cx="5881265" cy="3570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D7CB5A-8730-900E-129B-147EB6C9ECB1}"/>
              </a:ext>
            </a:extLst>
          </p:cNvPr>
          <p:cNvSpPr/>
          <p:nvPr/>
        </p:nvSpPr>
        <p:spPr>
          <a:xfrm>
            <a:off x="6095999" y="2811333"/>
            <a:ext cx="1000461" cy="31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9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45867-F493-2DFA-3AB1-3044F3C8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FFF4F-6422-60DF-30DB-A2DF4665FB43}"/>
              </a:ext>
            </a:extLst>
          </p:cNvPr>
          <p:cNvSpPr txBox="1"/>
          <p:nvPr/>
        </p:nvSpPr>
        <p:spPr>
          <a:xfrm>
            <a:off x="1308847" y="2828835"/>
            <a:ext cx="957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4. Conclusion</a:t>
            </a:r>
            <a:endParaRPr lang="ko-KR" altLang="en-US" sz="60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5BDCB-B91C-DFC3-564A-34263B4C9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D33F2-05B8-39A6-9401-E49C06404765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Research Summary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984C3-F63C-3C21-3F90-4892D3AB1C80}"/>
              </a:ext>
            </a:extLst>
          </p:cNvPr>
          <p:cNvSpPr txBox="1"/>
          <p:nvPr/>
        </p:nvSpPr>
        <p:spPr>
          <a:xfrm>
            <a:off x="577327" y="1839558"/>
            <a:ext cx="11037346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structure module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로 구성된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AlphaFold2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모델을 제안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: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진화 정보와 아미노산 간 위치 관계를 바탕으로 각 아미노산의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구조적 중요성과 관계를 업데이트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module: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아미노산의 구조적 중요성과 관계를 바탕으로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backbone frame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과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3D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구조를 예측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 14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압도적 성능을 기록하며 우승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3B8E9-AB15-A433-2A99-9F87EBC5E9B3}"/>
              </a:ext>
            </a:extLst>
          </p:cNvPr>
          <p:cNvSpPr txBox="1"/>
          <p:nvPr/>
        </p:nvSpPr>
        <p:spPr>
          <a:xfrm>
            <a:off x="1308847" y="2828835"/>
            <a:ext cx="957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1. Paper</a:t>
            </a:r>
            <a:r>
              <a:rPr lang="ko-KR" altLang="en-US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Information</a:t>
            </a:r>
            <a:endParaRPr lang="ko-KR" altLang="en-US" sz="60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6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5929-AFC6-E4AD-1F21-D1F243658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54BE5-5193-5FEC-E936-20341FD1FF94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Future Work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1AA0-1068-7B46-D37E-EC8AA3A8DD18}"/>
              </a:ext>
            </a:extLst>
          </p:cNvPr>
          <p:cNvSpPr txBox="1"/>
          <p:nvPr/>
        </p:nvSpPr>
        <p:spPr>
          <a:xfrm>
            <a:off x="577327" y="1839558"/>
            <a:ext cx="1103734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AlphaFold2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는 단백질 구조를 매우 잘 예측하지만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실제 생체 내에서는 구조가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	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일정하지 않음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단백질이 다른 분자와 상호작용하며 구조가 변형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D951D-50FF-F7F5-C241-6B610D86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03" y="3528803"/>
            <a:ext cx="4273183" cy="31463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8C7E0D-53C1-94B2-4C99-29434532C76D}"/>
              </a:ext>
            </a:extLst>
          </p:cNvPr>
          <p:cNvCxnSpPr>
            <a:cxnSpLocks/>
          </p:cNvCxnSpPr>
          <p:nvPr/>
        </p:nvCxnSpPr>
        <p:spPr>
          <a:xfrm>
            <a:off x="6970714" y="4313820"/>
            <a:ext cx="4843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7E3573-7B51-14F1-DFD0-2D2801E60ED2}"/>
              </a:ext>
            </a:extLst>
          </p:cNvPr>
          <p:cNvSpPr txBox="1"/>
          <p:nvPr/>
        </p:nvSpPr>
        <p:spPr>
          <a:xfrm>
            <a:off x="5550703" y="4129154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단백질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DC182-0A4A-2D7C-F410-DDF709828E0B}"/>
              </a:ext>
            </a:extLst>
          </p:cNvPr>
          <p:cNvSpPr txBox="1"/>
          <p:nvPr/>
        </p:nvSpPr>
        <p:spPr>
          <a:xfrm>
            <a:off x="577327" y="3528803"/>
            <a:ext cx="4511040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분자간 상호작용까지 고려한    구조 예측 모델의 필요성 ↑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E3D114-69AD-895F-58CB-EA7242C07F16}"/>
              </a:ext>
            </a:extLst>
          </p:cNvPr>
          <p:cNvCxnSpPr>
            <a:cxnSpLocks/>
          </p:cNvCxnSpPr>
          <p:nvPr/>
        </p:nvCxnSpPr>
        <p:spPr>
          <a:xfrm>
            <a:off x="6411316" y="5841406"/>
            <a:ext cx="4843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A8BC92-97EA-9662-1D18-08065A379EB6}"/>
              </a:ext>
            </a:extLst>
          </p:cNvPr>
          <p:cNvSpPr txBox="1"/>
          <p:nvPr/>
        </p:nvSpPr>
        <p:spPr>
          <a:xfrm>
            <a:off x="4991305" y="5656740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DNA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858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CB97-C711-E8DF-47B2-CA40ED9C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434BF-F73D-755F-65FA-EF8BFF66B7CC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Future Work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441922-1BC0-9E1E-0359-E589320C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4" y="1696041"/>
            <a:ext cx="11198711" cy="1206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BAD962-8CF1-6398-4EAE-195EB954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18" y="3216235"/>
            <a:ext cx="9113361" cy="3140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EE945-2101-7390-FE2C-1277A6DB2D36}"/>
              </a:ext>
            </a:extLst>
          </p:cNvPr>
          <p:cNvSpPr txBox="1"/>
          <p:nvPr/>
        </p:nvSpPr>
        <p:spPr>
          <a:xfrm>
            <a:off x="9896792" y="3028203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Nature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2024)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EE6CA9-C55E-EF54-A90C-FC57DFDA2417}"/>
              </a:ext>
            </a:extLst>
          </p:cNvPr>
          <p:cNvSpPr/>
          <p:nvPr/>
        </p:nvSpPr>
        <p:spPr>
          <a:xfrm>
            <a:off x="1539318" y="6013525"/>
            <a:ext cx="4140720" cy="3442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4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6C54B-D685-C772-61F6-67091659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061CD-88BE-E9FF-B553-E11A122AADE8}"/>
              </a:ext>
            </a:extLst>
          </p:cNvPr>
          <p:cNvSpPr txBox="1"/>
          <p:nvPr/>
        </p:nvSpPr>
        <p:spPr>
          <a:xfrm>
            <a:off x="1308847" y="2828835"/>
            <a:ext cx="957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Q&amp;A</a:t>
            </a:r>
            <a:endParaRPr lang="ko-KR" altLang="en-US" sz="60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3C6FC-A761-6D4B-8EE9-CBDC0643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84525-7FE5-C284-0D43-B740D6A5494F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Author Information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6C13F-BF60-B711-3A55-902A930935E1}"/>
              </a:ext>
            </a:extLst>
          </p:cNvPr>
          <p:cNvSpPr txBox="1"/>
          <p:nvPr/>
        </p:nvSpPr>
        <p:spPr>
          <a:xfrm>
            <a:off x="577327" y="1839558"/>
            <a:ext cx="11037346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John Jumper (1</a:t>
            </a:r>
            <a:r>
              <a:rPr lang="en-US" altLang="ko-KR" sz="2400" baseline="30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Author)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Google DeepMind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이사로 재직 중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Nobel Prize in Chemistry (2024)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AI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기반 단백질 구조 예측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BS: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물리학 및 수학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Vanderbilt Univ., 2007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Mphil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이론 응집물질물리학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Univ. of Cambridge, 2010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MS, PhD: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이론 화학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Univ. of Chicago, 2012, 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5F272-D69E-E037-EFDD-FF6C3C2E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56" y="585371"/>
            <a:ext cx="3561453" cy="38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EBF8E-C051-D6A5-106F-1CF77B15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882721-5706-1189-F612-7B04369C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56" y="585371"/>
            <a:ext cx="3561453" cy="38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E6300-229E-350B-2CE7-D9AAD2C25735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Author Information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722-6FA9-6BAC-92B8-9A15B13DCBC9}"/>
              </a:ext>
            </a:extLst>
          </p:cNvPr>
          <p:cNvSpPr txBox="1"/>
          <p:nvPr/>
        </p:nvSpPr>
        <p:spPr>
          <a:xfrm>
            <a:off x="577327" y="1839558"/>
            <a:ext cx="11037346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Demis Hassabis (PI)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Google DeepMind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CEO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이자 공동 창업자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Nobel Prize in Chemistry (2024)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AI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기반 단백질 구조 예측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BS: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컴퓨터과학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Queens’ College, Univ. of 					Cambridge, 1997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PhD: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인지신경과학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Univ. College London, 2009</a:t>
            </a:r>
          </a:p>
        </p:txBody>
      </p:sp>
    </p:spTree>
    <p:extLst>
      <p:ext uri="{BB962C8B-B14F-4D97-AF65-F5344CB8AC3E}">
        <p14:creationId xmlns:p14="http://schemas.microsoft.com/office/powerpoint/2010/main" val="174007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B4CC0-4CCF-9C15-1398-AE4075B56563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Research Summary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41553-ADDD-3868-C7E6-5A9800FE8046}"/>
              </a:ext>
            </a:extLst>
          </p:cNvPr>
          <p:cNvSpPr txBox="1"/>
          <p:nvPr/>
        </p:nvSpPr>
        <p:spPr>
          <a:xfrm>
            <a:off x="577327" y="1839558"/>
            <a:ext cx="11037346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2018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CASP13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좋은 성적을 거뒀던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를 개선해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매우 정확한 단백질 구조 예측 모델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AlphaFold2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를 공개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모델의 핵심 구조인 </a:t>
            </a: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Evoformer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와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Structure Module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과 이들을 반복 사용하는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Recycling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기법으로 예측의 정확성 향상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2020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CASP14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에서 압도적인 성적을 거두며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딥러닝 모델 기반 단백질 구조 예측의 새로운 지평을 엶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19E93-FE82-B347-B676-9F3090DF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1778B-3C8D-6FDA-0E45-CDC0394F039A}"/>
              </a:ext>
            </a:extLst>
          </p:cNvPr>
          <p:cNvSpPr txBox="1"/>
          <p:nvPr/>
        </p:nvSpPr>
        <p:spPr>
          <a:xfrm>
            <a:off x="1308847" y="2828835"/>
            <a:ext cx="9574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2. Background</a:t>
            </a:r>
            <a:r>
              <a:rPr lang="ko-KR" altLang="en-US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60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Knowledge</a:t>
            </a:r>
            <a:endParaRPr lang="ko-KR" altLang="en-US" sz="60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A35E-BB22-3493-1F43-605D553E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2D498-B902-2938-0C24-6F292C016138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Central Dogma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6146" name="Picture 2" descr="Comprehensive Guide to Central Dogma - GeeksforGeeks">
            <a:extLst>
              <a:ext uri="{FF2B5EF4-FFF2-40B4-BE49-F238E27FC236}">
                <a16:creationId xmlns:a16="http://schemas.microsoft.com/office/drawing/2014/main" id="{614961E6-88CA-24A6-E400-D5DF7D2D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" y="1753265"/>
            <a:ext cx="6204697" cy="40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78E31-F8A2-501F-4845-484E3F2D70F1}"/>
              </a:ext>
            </a:extLst>
          </p:cNvPr>
          <p:cNvSpPr txBox="1"/>
          <p:nvPr/>
        </p:nvSpPr>
        <p:spPr>
          <a:xfrm>
            <a:off x="6956611" y="1839558"/>
            <a:ext cx="4658061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유전 정보가 흐르는 과정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DNA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라는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DB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 담긴 유전 정보를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RNA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형태로 복사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전사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RNA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에 복사된 유전 정보를        번역해 단백질을 형성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1A5A-408F-F79B-3ECF-F9AD52392587}"/>
              </a:ext>
            </a:extLst>
          </p:cNvPr>
          <p:cNvSpPr txBox="1"/>
          <p:nvPr/>
        </p:nvSpPr>
        <p:spPr>
          <a:xfrm>
            <a:off x="577327" y="5841471"/>
            <a:ext cx="4658061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GeeksforGeeks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Central Dogma</a:t>
            </a:r>
          </a:p>
        </p:txBody>
      </p:sp>
    </p:spTree>
    <p:extLst>
      <p:ext uri="{BB962C8B-B14F-4D97-AF65-F5344CB8AC3E}">
        <p14:creationId xmlns:p14="http://schemas.microsoft.com/office/powerpoint/2010/main" val="54375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6AD8E-A80E-1FA4-ADC6-A9AD9FAB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FC8D7-DBA0-1B35-763F-C81C254EBF9E}"/>
              </a:ext>
            </a:extLst>
          </p:cNvPr>
          <p:cNvSpPr txBox="1"/>
          <p:nvPr/>
        </p:nvSpPr>
        <p:spPr>
          <a:xfrm>
            <a:off x="577327" y="518803"/>
            <a:ext cx="110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Functions of Proteins</a:t>
            </a:r>
            <a:endParaRPr lang="ko-KR" altLang="en-US" sz="48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B7858C-B682-0D46-4D5D-54E6F9DA9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/>
          <a:stretch/>
        </p:blipFill>
        <p:spPr bwMode="auto">
          <a:xfrm>
            <a:off x="1072178" y="1581374"/>
            <a:ext cx="4809699" cy="315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36DDC-6C64-C387-F8F2-DAEDAECA89AE}"/>
              </a:ext>
            </a:extLst>
          </p:cNvPr>
          <p:cNvSpPr txBox="1"/>
          <p:nvPr/>
        </p:nvSpPr>
        <p:spPr>
          <a:xfrm>
            <a:off x="1072179" y="5169052"/>
            <a:ext cx="4809698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헤모글로빈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적혈구 내에 위치하며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온 몸에 산소를 전달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9890B-7B69-5D71-F783-3C37413DE75B}"/>
              </a:ext>
            </a:extLst>
          </p:cNvPr>
          <p:cNvSpPr txBox="1"/>
          <p:nvPr/>
        </p:nvSpPr>
        <p:spPr>
          <a:xfrm>
            <a:off x="1072179" y="4740113"/>
            <a:ext cx="4658061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School Work Helper, Hemoglobin</a:t>
            </a:r>
          </a:p>
        </p:txBody>
      </p:sp>
      <p:pic>
        <p:nvPicPr>
          <p:cNvPr id="5124" name="Picture 4" descr="피부에 좋은 콜라겐, 어떤 콜라겐종류 선택해야 할까? | 뉴트리">
            <a:extLst>
              <a:ext uri="{FF2B5EF4-FFF2-40B4-BE49-F238E27FC236}">
                <a16:creationId xmlns:a16="http://schemas.microsoft.com/office/drawing/2014/main" id="{762507FC-6424-3108-C970-A132009B2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9"/>
          <a:stretch/>
        </p:blipFill>
        <p:spPr bwMode="auto">
          <a:xfrm>
            <a:off x="6310125" y="1581374"/>
            <a:ext cx="5023822" cy="315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C5BC3-73CB-2D57-BD7A-D7707B1603C7}"/>
              </a:ext>
            </a:extLst>
          </p:cNvPr>
          <p:cNvSpPr txBox="1"/>
          <p:nvPr/>
        </p:nvSpPr>
        <p:spPr>
          <a:xfrm>
            <a:off x="6310125" y="4740113"/>
            <a:ext cx="4658061" cy="33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NewTree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 Mall, Collagen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0B2CB-88C8-35C3-3832-FE40C1866E31}"/>
              </a:ext>
            </a:extLst>
          </p:cNvPr>
          <p:cNvSpPr txBox="1"/>
          <p:nvPr/>
        </p:nvSpPr>
        <p:spPr>
          <a:xfrm>
            <a:off x="6310123" y="5169052"/>
            <a:ext cx="5023822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콜라겐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Calibri" panose="020F0502020204030204" pitchFamily="34" charset="0"/>
              </a:rPr>
              <a:t>피부나 연골 등을 구성하며 몸의 구조를 유지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6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911</Words>
  <Application>Microsoft Office PowerPoint</Application>
  <PresentationFormat>와이드스크린</PresentationFormat>
  <Paragraphs>138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Jihoon Kim</dc:creator>
  <cp:lastModifiedBy>Jihoon Kim</cp:lastModifiedBy>
  <cp:revision>165</cp:revision>
  <dcterms:created xsi:type="dcterms:W3CDTF">2025-02-21T13:51:06Z</dcterms:created>
  <dcterms:modified xsi:type="dcterms:W3CDTF">2025-02-23T06:08:34Z</dcterms:modified>
</cp:coreProperties>
</file>