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3" r:id="rId1"/>
  </p:sldMasterIdLst>
  <p:sldIdLst>
    <p:sldId id="265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5"/>
    <p:restoredTop sz="94595"/>
  </p:normalViewPr>
  <p:slideViewPr>
    <p:cSldViewPr snapToGrid="0" snapToObjects="1">
      <p:cViewPr varScale="1">
        <p:scale>
          <a:sx n="105" d="100"/>
          <a:sy n="105" d="100"/>
        </p:scale>
        <p:origin x="22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AAAC-102C-7F4C-AFC4-3ED615F9B6BE}" type="datetimeFigureOut">
              <a:rPr kumimoji="1" lang="ko-KR" altLang="en-US" smtClean="0"/>
              <a:t>2018. 12. 2.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CEB0-D19D-2D45-8B84-480F8001DA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726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AAAC-102C-7F4C-AFC4-3ED615F9B6BE}" type="datetimeFigureOut">
              <a:rPr kumimoji="1" lang="ko-KR" altLang="en-US" smtClean="0"/>
              <a:t>2018. 12. 2.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CEB0-D19D-2D45-8B84-480F8001DA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382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AAAC-102C-7F4C-AFC4-3ED615F9B6BE}" type="datetimeFigureOut">
              <a:rPr kumimoji="1" lang="ko-KR" altLang="en-US" smtClean="0"/>
              <a:t>2018. 12. 2.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CEB0-D19D-2D45-8B84-480F8001DA9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1382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AAAC-102C-7F4C-AFC4-3ED615F9B6BE}" type="datetimeFigureOut">
              <a:rPr kumimoji="1" lang="ko-KR" altLang="en-US" smtClean="0"/>
              <a:t>2018. 12. 2.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CEB0-D19D-2D45-8B84-480F8001DA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5011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AAAC-102C-7F4C-AFC4-3ED615F9B6BE}" type="datetimeFigureOut">
              <a:rPr kumimoji="1" lang="ko-KR" altLang="en-US" smtClean="0"/>
              <a:t>2018. 12. 2.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CEB0-D19D-2D45-8B84-480F8001DA9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863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AAAC-102C-7F4C-AFC4-3ED615F9B6BE}" type="datetimeFigureOut">
              <a:rPr kumimoji="1" lang="ko-KR" altLang="en-US" smtClean="0"/>
              <a:t>2018. 12. 2.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CEB0-D19D-2D45-8B84-480F8001DA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7907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AAAC-102C-7F4C-AFC4-3ED615F9B6BE}" type="datetimeFigureOut">
              <a:rPr kumimoji="1" lang="ko-KR" altLang="en-US" smtClean="0"/>
              <a:t>2018. 12. 2.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CEB0-D19D-2D45-8B84-480F8001DA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2194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AAAC-102C-7F4C-AFC4-3ED615F9B6BE}" type="datetimeFigureOut">
              <a:rPr kumimoji="1" lang="ko-KR" altLang="en-US" smtClean="0"/>
              <a:t>2018. 12. 2.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CEB0-D19D-2D45-8B84-480F8001DA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449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AAAC-102C-7F4C-AFC4-3ED615F9B6BE}" type="datetimeFigureOut">
              <a:rPr kumimoji="1" lang="ko-KR" altLang="en-US" smtClean="0"/>
              <a:t>2018. 12. 2.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CEB0-D19D-2D45-8B84-480F8001DA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545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AAAC-102C-7F4C-AFC4-3ED615F9B6BE}" type="datetimeFigureOut">
              <a:rPr kumimoji="1" lang="ko-KR" altLang="en-US" smtClean="0"/>
              <a:t>2018. 12. 2.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CEB0-D19D-2D45-8B84-480F8001DA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024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AAAC-102C-7F4C-AFC4-3ED615F9B6BE}" type="datetimeFigureOut">
              <a:rPr kumimoji="1" lang="ko-KR" altLang="en-US" smtClean="0"/>
              <a:t>2018. 12. 2.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CEB0-D19D-2D45-8B84-480F8001DA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334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AAAC-102C-7F4C-AFC4-3ED615F9B6BE}" type="datetimeFigureOut">
              <a:rPr kumimoji="1" lang="ko-KR" altLang="en-US" smtClean="0"/>
              <a:t>2018. 12. 2.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CEB0-D19D-2D45-8B84-480F8001DA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171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AAAC-102C-7F4C-AFC4-3ED615F9B6BE}" type="datetimeFigureOut">
              <a:rPr kumimoji="1" lang="ko-KR" altLang="en-US" smtClean="0"/>
              <a:t>2018. 12. 2.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CEB0-D19D-2D45-8B84-480F8001DA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997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AAAC-102C-7F4C-AFC4-3ED615F9B6BE}" type="datetimeFigureOut">
              <a:rPr kumimoji="1" lang="ko-KR" altLang="en-US" smtClean="0"/>
              <a:t>2018. 12. 2.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CEB0-D19D-2D45-8B84-480F8001DA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925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AAAC-102C-7F4C-AFC4-3ED615F9B6BE}" type="datetimeFigureOut">
              <a:rPr kumimoji="1" lang="ko-KR" altLang="en-US" smtClean="0"/>
              <a:t>2018. 12. 2.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CEB0-D19D-2D45-8B84-480F8001DA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51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AAAC-102C-7F4C-AFC4-3ED615F9B6BE}" type="datetimeFigureOut">
              <a:rPr kumimoji="1" lang="ko-KR" altLang="en-US" smtClean="0"/>
              <a:t>2018. 12. 2.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CEB0-D19D-2D45-8B84-480F8001DA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494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2AAAC-102C-7F4C-AFC4-3ED615F9B6BE}" type="datetimeFigureOut">
              <a:rPr kumimoji="1" lang="ko-KR" altLang="en-US" smtClean="0"/>
              <a:t>2018. 12. 2.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937CEB0-D19D-2D45-8B84-480F8001DA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538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2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1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FB8AC-DA2B-9E4B-B343-72D9BDA0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780" y="262826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r>
              <a:rPr kumimoji="1" lang="ko-KR" altLang="en-US" dirty="0" err="1">
                <a:solidFill>
                  <a:schemeClr val="tx1"/>
                </a:solidFill>
              </a:rPr>
              <a:t>회차</a:t>
            </a:r>
            <a:r>
              <a:rPr kumimoji="1" lang="ko-KR" altLang="en-US" dirty="0">
                <a:solidFill>
                  <a:schemeClr val="tx1"/>
                </a:solidFill>
              </a:rPr>
              <a:t> 수업</a:t>
            </a:r>
            <a:br>
              <a:rPr kumimoji="1" lang="ko-KR" altLang="en-US" dirty="0">
                <a:solidFill>
                  <a:schemeClr val="tx1"/>
                </a:solidFill>
              </a:rPr>
            </a:b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br>
              <a:rPr kumimoji="1" lang="en-US" altLang="ko-KR" dirty="0">
                <a:solidFill>
                  <a:schemeClr val="tx1"/>
                </a:solidFill>
              </a:rPr>
            </a:br>
            <a:r>
              <a:rPr kumimoji="1" lang="en-US" altLang="ko-KR" dirty="0">
                <a:solidFill>
                  <a:schemeClr val="tx1"/>
                </a:solidFill>
              </a:rPr>
              <a:t>12/2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월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875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CEC8F-3BA7-CB4C-8D97-CE6AA60A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7. </a:t>
            </a:r>
            <a:r>
              <a:rPr kumimoji="1" lang="ko-KR" altLang="en-US" dirty="0"/>
              <a:t>두 정수 </a:t>
            </a:r>
            <a:r>
              <a:rPr kumimoji="1" lang="en-US" altLang="ko-KR" dirty="0"/>
              <a:t>A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B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입력 받은 다음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A-B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출력하는 프로그램을 작성하시오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3B1978-929D-B34D-9E4A-27A5B095F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예시 답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/>
              <a:t>a, b = input().split()</a:t>
            </a:r>
            <a:br>
              <a:rPr lang="en-US" altLang="ko-KR" dirty="0"/>
            </a:br>
            <a:r>
              <a:rPr lang="en-US" altLang="ko-KR" dirty="0"/>
              <a:t>a = </a:t>
            </a:r>
            <a:r>
              <a:rPr lang="en-US" altLang="ko-KR" dirty="0" err="1"/>
              <a:t>int</a:t>
            </a:r>
            <a:r>
              <a:rPr lang="en-US" altLang="ko-KR" dirty="0"/>
              <a:t>(a)</a:t>
            </a:r>
            <a:br>
              <a:rPr lang="en-US" altLang="ko-KR" dirty="0"/>
            </a:br>
            <a:r>
              <a:rPr lang="en-US" altLang="ko-KR" dirty="0"/>
              <a:t>b = </a:t>
            </a:r>
            <a:r>
              <a:rPr lang="en-US" altLang="ko-KR" dirty="0" err="1"/>
              <a:t>int</a:t>
            </a:r>
            <a:r>
              <a:rPr lang="en-US" altLang="ko-KR" dirty="0"/>
              <a:t>(b)</a:t>
            </a:r>
            <a:br>
              <a:rPr lang="en-US" altLang="ko-KR" dirty="0"/>
            </a:br>
            <a:r>
              <a:rPr lang="en-US" altLang="ko-KR" dirty="0"/>
              <a:t>print(a-b)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632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1F8EB-E256-2E41-A85A-C859D202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오늘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520F2-263E-5B4B-A839-92FDB2A14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간단한 입출력</a:t>
            </a:r>
            <a:endParaRPr kumimoji="1" lang="en-US" altLang="ko-KR" dirty="0"/>
          </a:p>
          <a:p>
            <a:r>
              <a:rPr kumimoji="1" lang="ko-KR" altLang="en-US" dirty="0" err="1"/>
              <a:t>숫자형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023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E88C4-1731-534D-9C82-62535F92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대부분의 프로그램의 진행과정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C04AE2-A6CF-B84F-BA8E-6A6AFDC21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사용자 입력 → 처리</a:t>
            </a:r>
            <a:r>
              <a:rPr lang="en-US" altLang="ko-KR" dirty="0"/>
              <a:t>(</a:t>
            </a:r>
            <a:r>
              <a:rPr lang="ko-KR" altLang="en-US" dirty="0"/>
              <a:t>프로그램</a:t>
            </a:r>
            <a:r>
              <a:rPr lang="en-US" altLang="ko-KR" dirty="0"/>
              <a:t>, </a:t>
            </a:r>
            <a:r>
              <a:rPr lang="ko-KR" altLang="en-US" dirty="0"/>
              <a:t>함수 등</a:t>
            </a:r>
            <a:r>
              <a:rPr lang="en-US" altLang="ko-KR" dirty="0"/>
              <a:t>) → </a:t>
            </a:r>
            <a:r>
              <a:rPr lang="ko-KR" altLang="en-US" dirty="0"/>
              <a:t>출력</a:t>
            </a:r>
            <a:endParaRPr lang="en-US" altLang="ko-KR" dirty="0"/>
          </a:p>
          <a:p>
            <a:r>
              <a:rPr kumimoji="1" lang="en-US" altLang="ko-KR" dirty="0"/>
              <a:t>Ex)</a:t>
            </a:r>
          </a:p>
          <a:p>
            <a:r>
              <a:rPr kumimoji="1" lang="en-US" altLang="ko-KR" dirty="0"/>
              <a:t>a = 5</a:t>
            </a:r>
          </a:p>
          <a:p>
            <a:endParaRPr kumimoji="1" lang="en-US" altLang="ko-KR" dirty="0">
              <a:hlinkClick r:id="rId2"/>
            </a:endParaRPr>
          </a:p>
          <a:p>
            <a:endParaRPr kumimoji="1" lang="en-US" altLang="ko-KR" dirty="0">
              <a:hlinkClick r:id="rId2"/>
            </a:endParaRPr>
          </a:p>
          <a:p>
            <a:endParaRPr kumimoji="1" lang="en-US" altLang="ko-KR" dirty="0">
              <a:hlinkClick r:id="rId2"/>
            </a:endParaRPr>
          </a:p>
          <a:p>
            <a:endParaRPr kumimoji="1" lang="en-US" altLang="ko-KR" dirty="0">
              <a:hlinkClick r:id="rId2"/>
            </a:endParaRPr>
          </a:p>
          <a:p>
            <a:endParaRPr kumimoji="1" lang="en-US" altLang="ko-KR" dirty="0">
              <a:hlinkClick r:id="rId2"/>
            </a:endParaRPr>
          </a:p>
          <a:p>
            <a:r>
              <a:rPr kumimoji="1" lang="en-US" altLang="ko-KR" dirty="0">
                <a:hlinkClick r:id="rId2"/>
              </a:rPr>
              <a:t>https://wikidocs.net/25</a:t>
            </a:r>
            <a:endParaRPr kumimoji="1" lang="en-US" altLang="ko-KR" dirty="0"/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wikidocs.net</a:t>
            </a:r>
            <a:r>
              <a:rPr kumimoji="1" lang="en-US" altLang="ko-KR" dirty="0"/>
              <a:t>/12</a:t>
            </a:r>
            <a:endParaRPr kumimoji="1"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B010799-9C55-7644-82EA-0CB921DF4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246031"/>
              </p:ext>
            </p:extLst>
          </p:nvPr>
        </p:nvGraphicFramePr>
        <p:xfrm>
          <a:off x="3237497" y="3343201"/>
          <a:ext cx="195189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5947">
                  <a:extLst>
                    <a:ext uri="{9D8B030D-6E8A-4147-A177-3AD203B41FA5}">
                      <a16:colId xmlns:a16="http://schemas.microsoft.com/office/drawing/2014/main" val="358406863"/>
                    </a:ext>
                  </a:extLst>
                </a:gridCol>
                <a:gridCol w="975947">
                  <a:extLst>
                    <a:ext uri="{9D8B030D-6E8A-4147-A177-3AD203B41FA5}">
                      <a16:colId xmlns:a16="http://schemas.microsoft.com/office/drawing/2014/main" val="87867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23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877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32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938589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E8C287A-2628-584E-AAD0-8CFB182ED723}"/>
              </a:ext>
            </a:extLst>
          </p:cNvPr>
          <p:cNvCxnSpPr/>
          <p:nvPr/>
        </p:nvCxnSpPr>
        <p:spPr>
          <a:xfrm flipH="1">
            <a:off x="5268520" y="3476389"/>
            <a:ext cx="931984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2CBAD3-423F-464B-B25E-B050F77BA19E}"/>
              </a:ext>
            </a:extLst>
          </p:cNvPr>
          <p:cNvSpPr txBox="1"/>
          <p:nvPr/>
        </p:nvSpPr>
        <p:spPr>
          <a:xfrm>
            <a:off x="6279633" y="3291723"/>
            <a:ext cx="69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저장</a:t>
            </a:r>
            <a:r>
              <a:rPr kumimoji="1" lang="en-US" altLang="ko-KR" dirty="0"/>
              <a:t>!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2FF451-E9A6-3F4A-BBE3-D69288DA9908}"/>
              </a:ext>
            </a:extLst>
          </p:cNvPr>
          <p:cNvSpPr txBox="1"/>
          <p:nvPr/>
        </p:nvSpPr>
        <p:spPr>
          <a:xfrm>
            <a:off x="3844331" y="2922391"/>
            <a:ext cx="169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메모리</a:t>
            </a:r>
          </a:p>
        </p:txBody>
      </p:sp>
    </p:spTree>
    <p:extLst>
      <p:ext uri="{BB962C8B-B14F-4D97-AF65-F5344CB8AC3E}">
        <p14:creationId xmlns:p14="http://schemas.microsoft.com/office/powerpoint/2010/main" val="335268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80720-2992-6E4F-B2AE-4F7AE71C6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다음시간까지 숙제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452DE-A13C-2945-80F6-AD12F8AD8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개의 숫자를 </a:t>
            </a:r>
            <a:r>
              <a:rPr kumimoji="1" lang="ko-KR" altLang="en-US" dirty="0" err="1"/>
              <a:t>입력받아</a:t>
            </a:r>
            <a:r>
              <a:rPr kumimoji="1" lang="ko-KR" altLang="en-US" dirty="0"/>
              <a:t> 이들의 평균을 출력하는 프로그램을 작성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5</a:t>
            </a:r>
            <a:r>
              <a:rPr kumimoji="1" lang="ko-KR" altLang="en-US" dirty="0"/>
              <a:t>개의 숫자를 </a:t>
            </a:r>
            <a:r>
              <a:rPr kumimoji="1" lang="ko-KR" altLang="en-US" dirty="0" err="1"/>
              <a:t>입력받아</a:t>
            </a:r>
            <a:r>
              <a:rPr kumimoji="1" lang="ko-KR" altLang="en-US" dirty="0"/>
              <a:t> 이들의 일의 </a:t>
            </a:r>
            <a:r>
              <a:rPr kumimoji="1" lang="ko-KR" altLang="en-US" dirty="0" err="1"/>
              <a:t>자리수를</a:t>
            </a:r>
            <a:r>
              <a:rPr kumimoji="1" lang="ko-KR" altLang="en-US" dirty="0"/>
              <a:t> 출력하는 프로그램을 작성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598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D7EF8-9F90-6645-BF1D-C9B7CD97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6FC9E-0DCC-5B41-8DD1-48EFF1F81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수업 시간 </a:t>
            </a:r>
            <a:r>
              <a:rPr kumimoji="1" lang="ko-KR" altLang="en-US" dirty="0" err="1"/>
              <a:t>둘째주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부터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월</a:t>
            </a:r>
            <a:r>
              <a:rPr kumimoji="1" lang="en-US" altLang="ko-KR" dirty="0"/>
              <a:t>,</a:t>
            </a:r>
            <a:r>
              <a:rPr kumimoji="1" lang="ko-KR" altLang="en-US" dirty="0"/>
              <a:t> 목 </a:t>
            </a:r>
            <a:r>
              <a:rPr kumimoji="1" lang="en-US" altLang="ko-KR" dirty="0"/>
              <a:t>4</a:t>
            </a:r>
            <a:r>
              <a:rPr kumimoji="1" lang="ko-KR" altLang="en-US" dirty="0"/>
              <a:t>시</a:t>
            </a:r>
            <a:r>
              <a:rPr kumimoji="1" lang="en-US" altLang="ko-KR" dirty="0"/>
              <a:t>~5</a:t>
            </a:r>
            <a:r>
              <a:rPr kumimoji="1" lang="ko-KR" altLang="en-US" dirty="0"/>
              <a:t>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수업 장소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301,</a:t>
            </a:r>
            <a:r>
              <a:rPr kumimoji="1" lang="ko-KR" altLang="en-US" dirty="0"/>
              <a:t> </a:t>
            </a:r>
            <a:r>
              <a:rPr kumimoji="1" lang="en-US" altLang="ko-KR" dirty="0"/>
              <a:t>302</a:t>
            </a:r>
            <a:r>
              <a:rPr kumimoji="1" lang="ko-KR" altLang="en-US" dirty="0"/>
              <a:t>동 </a:t>
            </a:r>
            <a:endParaRPr kumimoji="1" lang="en-US" altLang="ko-KR" dirty="0"/>
          </a:p>
          <a:p>
            <a:r>
              <a:rPr kumimoji="1" lang="ko-KR" altLang="en-US" dirty="0"/>
              <a:t>수업 목표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python</a:t>
            </a:r>
            <a:r>
              <a:rPr kumimoji="1" lang="ko-KR" altLang="en-US" dirty="0"/>
              <a:t> 문법 습득</a:t>
            </a:r>
            <a:r>
              <a:rPr kumimoji="1" lang="en-US" altLang="ko-KR" dirty="0"/>
              <a:t>,</a:t>
            </a:r>
            <a:r>
              <a:rPr kumimoji="1" lang="ko-KR" altLang="en-US" dirty="0"/>
              <a:t> 데이터 처리를 위한 도구 습득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Python IDE : </a:t>
            </a:r>
            <a:r>
              <a:rPr kumimoji="1" lang="en-US" altLang="ko-KR" dirty="0" err="1"/>
              <a:t>Pycharm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기존에 사용하시던 것들 사용하셔도 무관</a:t>
            </a:r>
            <a:r>
              <a:rPr kumimoji="1" lang="en-US" altLang="ko-KR" dirty="0"/>
              <a:t>)</a:t>
            </a:r>
          </a:p>
          <a:p>
            <a:pPr lvl="3"/>
            <a:r>
              <a:rPr kumimoji="1" lang="ko-KR" altLang="en-US" dirty="0"/>
              <a:t>다운로드 </a:t>
            </a:r>
            <a:r>
              <a:rPr kumimoji="1" lang="ko-KR" altLang="en-US" dirty="0" err="1"/>
              <a:t>하는법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http://</a:t>
            </a:r>
            <a:r>
              <a:rPr kumimoji="1" lang="en-US" altLang="ko-KR" dirty="0" err="1"/>
              <a:t>securityspecialist.tistory.com</a:t>
            </a:r>
            <a:r>
              <a:rPr kumimoji="1" lang="en-US" altLang="ko-KR" dirty="0"/>
              <a:t>/58</a:t>
            </a:r>
          </a:p>
          <a:p>
            <a:r>
              <a:rPr kumimoji="1" lang="en-US" altLang="ko-KR" dirty="0"/>
              <a:t>Python </a:t>
            </a:r>
            <a:r>
              <a:rPr kumimoji="1" lang="ko-KR" altLang="en-US" dirty="0"/>
              <a:t>버전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python 3(python 2.7</a:t>
            </a:r>
            <a:r>
              <a:rPr kumimoji="1" lang="ko-KR" altLang="en-US" dirty="0"/>
              <a:t>은 이젠 잘 안쓰는 분위기</a:t>
            </a:r>
            <a:r>
              <a:rPr kumimoji="1" lang="en-US" altLang="ko-KR" dirty="0"/>
              <a:t>)</a:t>
            </a:r>
          </a:p>
          <a:p>
            <a:pPr lvl="3"/>
            <a:r>
              <a:rPr kumimoji="1" lang="ko-KR" altLang="en-US" dirty="0"/>
              <a:t>버전 확인 방법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cmd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python –version</a:t>
            </a:r>
            <a:r>
              <a:rPr kumimoji="1" lang="ko-KR" altLang="en-US" dirty="0"/>
              <a:t> </a:t>
            </a:r>
            <a:r>
              <a:rPr kumimoji="1" lang="ko-KR" altLang="en-US"/>
              <a:t>이라고 입력</a:t>
            </a:r>
            <a:endParaRPr kumimoji="1" lang="en-US" altLang="ko-KR" dirty="0"/>
          </a:p>
          <a:p>
            <a:r>
              <a:rPr kumimoji="1" lang="en-US" altLang="ko-KR" dirty="0"/>
              <a:t>Python </a:t>
            </a:r>
            <a:r>
              <a:rPr kumimoji="1" lang="ko-KR" altLang="en-US" dirty="0"/>
              <a:t>문법 교재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>
                <a:hlinkClick r:id="rId2"/>
              </a:rPr>
              <a:t>https://wikidocs.net/11</a:t>
            </a:r>
            <a:endParaRPr kumimoji="1" lang="en-US" altLang="ko-KR" dirty="0"/>
          </a:p>
          <a:p>
            <a:pPr lvl="3"/>
            <a:r>
              <a:rPr kumimoji="1" lang="ko-KR" altLang="en-US" dirty="0"/>
              <a:t>시중 </a:t>
            </a:r>
            <a:r>
              <a:rPr kumimoji="1" lang="ko-KR" altLang="en-US" dirty="0" err="1"/>
              <a:t>교재명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점프 투 </a:t>
            </a:r>
            <a:r>
              <a:rPr kumimoji="1" lang="ko-KR" altLang="en-US" dirty="0" err="1"/>
              <a:t>파이썬</a:t>
            </a:r>
            <a:endParaRPr kumimoji="1" lang="en-US" altLang="ko-KR" dirty="0"/>
          </a:p>
          <a:p>
            <a:pPr lvl="4"/>
            <a:endParaRPr kumimoji="1" lang="en-US" altLang="ko-KR" dirty="0"/>
          </a:p>
          <a:p>
            <a:pPr marL="1828800" lvl="4" indent="0">
              <a:buNone/>
            </a:pPr>
            <a:endParaRPr kumimoji="1" lang="en-US" altLang="ko-KR" dirty="0"/>
          </a:p>
          <a:p>
            <a:pPr lvl="4"/>
            <a:endParaRPr kumimoji="1" lang="en-US" altLang="ko-KR" dirty="0"/>
          </a:p>
          <a:p>
            <a:pPr lvl="4"/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397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B307E-57DC-4B4A-92F8-448BB0E36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 </a:t>
            </a:r>
            <a:r>
              <a:rPr kumimoji="1" lang="ko-KR" altLang="en-US" dirty="0" err="1"/>
              <a:t>자료형이란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3BB85-2E7D-B84B-950B-1CC18193D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우리가 다룰 데이터의 표현 방식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숫자</a:t>
            </a:r>
            <a:r>
              <a:rPr kumimoji="1" lang="en-US" altLang="ko-KR" dirty="0"/>
              <a:t>,</a:t>
            </a:r>
            <a:r>
              <a:rPr kumimoji="1" lang="ko-KR" altLang="en-US" dirty="0"/>
              <a:t> 문자</a:t>
            </a:r>
            <a:r>
              <a:rPr kumimoji="1" lang="en-US" altLang="ko-KR" dirty="0"/>
              <a:t>,</a:t>
            </a:r>
            <a:r>
              <a:rPr kumimoji="1" lang="ko-KR" altLang="en-US" dirty="0"/>
              <a:t> 리스트</a:t>
            </a:r>
            <a:r>
              <a:rPr kumimoji="1" lang="en-US" altLang="ko-KR" dirty="0"/>
              <a:t>,</a:t>
            </a:r>
            <a:r>
              <a:rPr kumimoji="1" lang="ko-KR" altLang="en-US" dirty="0"/>
              <a:t> 불 등 다양함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내가 어떤 데이터를 저장하고 싶은지에 따라 결정됨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29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CFA4C-3DDA-3242-A088-87315BAD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22" y="649704"/>
            <a:ext cx="5548245" cy="783985"/>
          </a:xfrm>
        </p:spPr>
        <p:txBody>
          <a:bodyPr/>
          <a:lstStyle/>
          <a:p>
            <a:r>
              <a:rPr kumimoji="1" lang="en-US" altLang="ko-KR" dirty="0"/>
              <a:t>2. Python</a:t>
            </a:r>
            <a:r>
              <a:rPr kumimoji="1" lang="ko-KR" altLang="en-US" dirty="0"/>
              <a:t>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CF9E3-4902-9247-99F7-FD2157764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문법이 쉽고 직관적이라 배우기 쉽다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(</a:t>
            </a:r>
            <a:r>
              <a:rPr kumimoji="1" lang="ko-KR" altLang="en-US" dirty="0"/>
              <a:t>인터프리터 언어라 테스트 하기 간편하다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무료다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간결하다</a:t>
            </a:r>
            <a:r>
              <a:rPr kumimoji="1" lang="en-US" altLang="ko-KR" dirty="0"/>
              <a:t>(</a:t>
            </a:r>
            <a:r>
              <a:rPr kumimoji="1" lang="ko-KR" altLang="en-US" dirty="0"/>
              <a:t> </a:t>
            </a:r>
            <a:r>
              <a:rPr kumimoji="1" lang="en-US" altLang="ko-KR" dirty="0"/>
              <a:t>“{</a:t>
            </a:r>
            <a:r>
              <a:rPr kumimoji="1" lang="ko-KR" altLang="en-US" dirty="0"/>
              <a:t> </a:t>
            </a:r>
            <a:r>
              <a:rPr kumimoji="1" lang="en-US" altLang="ko-KR" dirty="0"/>
              <a:t>}”</a:t>
            </a:r>
            <a:r>
              <a:rPr kumimoji="1" lang="ko-KR" altLang="en-US" dirty="0"/>
              <a:t>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‘;’</a:t>
            </a:r>
            <a:r>
              <a:rPr kumimoji="1" lang="ko-KR" altLang="en-US" dirty="0"/>
              <a:t> 등이 없음</a:t>
            </a:r>
            <a:r>
              <a:rPr kumimoji="1" lang="en-US" altLang="ko-KR" dirty="0"/>
              <a:t>)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Python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할 </a:t>
            </a:r>
            <a:r>
              <a:rPr kumimoji="1" lang="ko-KR" altLang="en-US" dirty="0" err="1"/>
              <a:t>수있는</a:t>
            </a:r>
            <a:r>
              <a:rPr kumimoji="1" lang="ko-KR" altLang="en-US" dirty="0"/>
              <a:t> 일이 다양하다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Ex)</a:t>
            </a:r>
            <a:r>
              <a:rPr lang="ko-KR" altLang="en-US" b="1" dirty="0"/>
              <a:t> 웹 프로그래밍</a:t>
            </a:r>
            <a:r>
              <a:rPr kumimoji="1" lang="en-US" altLang="ko-KR" b="1" dirty="0"/>
              <a:t>, </a:t>
            </a:r>
            <a:r>
              <a:rPr lang="ko-KR" altLang="en-US" b="1" dirty="0"/>
              <a:t>수치 연산 프로그래밍</a:t>
            </a:r>
            <a:r>
              <a:rPr lang="en-US" altLang="ko-KR" b="1" dirty="0"/>
              <a:t>, </a:t>
            </a:r>
            <a:r>
              <a:rPr lang="ko-KR" altLang="en-US" b="1" dirty="0"/>
              <a:t>데이터 분석</a:t>
            </a:r>
            <a:r>
              <a:rPr lang="en-US" altLang="ko-KR" b="1" dirty="0"/>
              <a:t> </a:t>
            </a:r>
            <a:r>
              <a:rPr lang="ko-KR" altLang="en-US" b="1" dirty="0"/>
              <a:t>등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3617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6D6D6-AA16-C74C-95CE-AAC52B0B3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반복문은</a:t>
            </a:r>
            <a:r>
              <a:rPr kumimoji="1" lang="ko-KR" altLang="en-US" dirty="0"/>
              <a:t> 왜 필요한가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C2A7A1-0D82-AB49-8162-911A71187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같은 논리적 행위를 </a:t>
            </a:r>
            <a:r>
              <a:rPr kumimoji="1" lang="ko-KR" altLang="en-US" dirty="0" err="1"/>
              <a:t>여러번</a:t>
            </a:r>
            <a:r>
              <a:rPr kumimoji="1" lang="ko-KR" altLang="en-US" dirty="0"/>
              <a:t> 반복해야 할 때 간편하게 해준다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Ex) 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range(1,301):</a:t>
            </a:r>
            <a:br>
              <a:rPr lang="en-US" altLang="ko-KR" dirty="0"/>
            </a:br>
            <a:r>
              <a:rPr lang="en-US" altLang="ko-KR" dirty="0"/>
              <a:t>    if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 %10 == 5:</a:t>
            </a:r>
            <a:br>
              <a:rPr lang="en-US" altLang="ko-KR" dirty="0"/>
            </a:br>
            <a:r>
              <a:rPr lang="en-US" altLang="ko-KR" dirty="0"/>
              <a:t>    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br>
              <a:rPr lang="en-US" altLang="ko-KR" dirty="0"/>
            </a:b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6" name="곱하기 5">
            <a:extLst>
              <a:ext uri="{FF2B5EF4-FFF2-40B4-BE49-F238E27FC236}">
                <a16:creationId xmlns:a16="http://schemas.microsoft.com/office/drawing/2014/main" id="{EA4C56F7-69DF-3543-8023-FFF54ECBBAC4}"/>
              </a:ext>
            </a:extLst>
          </p:cNvPr>
          <p:cNvSpPr/>
          <p:nvPr/>
        </p:nvSpPr>
        <p:spPr>
          <a:xfrm>
            <a:off x="6000750" y="2720399"/>
            <a:ext cx="3733800" cy="3159443"/>
          </a:xfrm>
          <a:prstGeom prst="mathMultiply">
            <a:avLst/>
          </a:prstGeom>
          <a:solidFill>
            <a:srgbClr val="FF0000">
              <a:alpha val="49000"/>
            </a:srgb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DA0CE2-2E07-E44C-8665-F5E8C8C43202}"/>
              </a:ext>
            </a:extLst>
          </p:cNvPr>
          <p:cNvSpPr txBox="1"/>
          <p:nvPr/>
        </p:nvSpPr>
        <p:spPr>
          <a:xfrm>
            <a:off x="7437120" y="3017520"/>
            <a:ext cx="45948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Print(5)</a:t>
            </a:r>
          </a:p>
          <a:p>
            <a:r>
              <a:rPr kumimoji="1" lang="en-US" altLang="ko-KR" dirty="0"/>
              <a:t>Print(15)</a:t>
            </a:r>
          </a:p>
          <a:p>
            <a:r>
              <a:rPr kumimoji="1" lang="en-US" altLang="ko-KR" dirty="0"/>
              <a:t>Print(25)</a:t>
            </a:r>
          </a:p>
          <a:p>
            <a:r>
              <a:rPr kumimoji="1" lang="en-US" altLang="ko-KR" dirty="0"/>
              <a:t>Print(35)</a:t>
            </a:r>
          </a:p>
          <a:p>
            <a:r>
              <a:rPr kumimoji="1" lang="en-US" altLang="ko-KR" dirty="0"/>
              <a:t>Print(45)</a:t>
            </a:r>
            <a:endParaRPr kumimoji="1" lang="ko-KR" altLang="en-US" dirty="0"/>
          </a:p>
          <a:p>
            <a:r>
              <a:rPr kumimoji="1" lang="en-US" altLang="ko-KR" dirty="0"/>
              <a:t>Print(55)</a:t>
            </a:r>
          </a:p>
          <a:p>
            <a:r>
              <a:rPr kumimoji="1" lang="en-US" altLang="ko-KR" dirty="0"/>
              <a:t>Print(65)</a:t>
            </a:r>
            <a:endParaRPr kumimoji="1" lang="ko-KR" altLang="en-US" dirty="0"/>
          </a:p>
          <a:p>
            <a:r>
              <a:rPr kumimoji="1" lang="en-US" altLang="ko-KR" dirty="0"/>
              <a:t>Print(75)</a:t>
            </a:r>
          </a:p>
          <a:p>
            <a:r>
              <a:rPr kumimoji="1" lang="en-US" altLang="ko-KR" dirty="0"/>
              <a:t>Print(85)</a:t>
            </a:r>
            <a:endParaRPr kumimoji="1" lang="ko-KR" altLang="en-US" dirty="0"/>
          </a:p>
          <a:p>
            <a:r>
              <a:rPr kumimoji="1" lang="en-US" altLang="ko-KR" dirty="0"/>
              <a:t>…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73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41BC7-8C92-9946-9595-6BC211AA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4.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선택문은</a:t>
            </a:r>
            <a:r>
              <a:rPr kumimoji="1" lang="ko-KR" altLang="en-US" dirty="0"/>
              <a:t> 왜 필요한가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562D65-CC7E-054A-A1A3-418547625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구현하고자 하는 조건에 맞추어 판단이 가능해 진다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lang="en-US" altLang="ko-KR" dirty="0"/>
              <a:t>money = 1 #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은 참이란 뜻이다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/>
              <a:t>if</a:t>
            </a:r>
            <a:r>
              <a:rPr lang="en-US" altLang="ko-KR" dirty="0"/>
              <a:t> money: </a:t>
            </a:r>
          </a:p>
          <a:p>
            <a:pPr marL="0" indent="0">
              <a:buNone/>
            </a:pPr>
            <a:r>
              <a:rPr lang="en-US" altLang="ko-KR" dirty="0"/>
              <a:t>	print("</a:t>
            </a:r>
            <a:r>
              <a:rPr lang="ko-KR" altLang="en-US" dirty="0"/>
              <a:t>택시를 타고 가라</a:t>
            </a:r>
            <a:r>
              <a:rPr lang="en-US" altLang="ko-KR" dirty="0"/>
              <a:t>") </a:t>
            </a:r>
          </a:p>
          <a:p>
            <a:pPr marL="0" indent="0">
              <a:buNone/>
            </a:pPr>
            <a:r>
              <a:rPr lang="en-US" altLang="ko-KR" b="1" dirty="0"/>
              <a:t>else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	print("</a:t>
            </a:r>
            <a:r>
              <a:rPr lang="ko-KR" altLang="en-US" dirty="0"/>
              <a:t>걸어 가라</a:t>
            </a:r>
            <a:r>
              <a:rPr lang="en-US" altLang="ko-KR" dirty="0"/>
              <a:t>")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98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EDC42-58EA-FA40-A8D8-082FCC49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5.</a:t>
            </a:r>
            <a:r>
              <a:rPr kumimoji="1" lang="ko-KR" altLang="en-US" dirty="0"/>
              <a:t> 함수란 무엇이며 왜 필요한가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1C4B3E-DBDB-684C-ABE0-0C941A8AD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우리가 반복해서 쓸 유익한 코드를 재 사용하기 좋게 포장해 준다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여럿이 한 프로젝트를 </a:t>
            </a:r>
            <a:r>
              <a:rPr kumimoji="1" lang="ko-KR" altLang="en-US" dirty="0" err="1"/>
              <a:t>개발할때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분담하기 좋다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38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EDC42-58EA-FA40-A8D8-082FCC49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6.</a:t>
            </a:r>
            <a:r>
              <a:rPr kumimoji="1" lang="ko-KR" altLang="en-US" dirty="0"/>
              <a:t> 라이브러리란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1C4B3E-DBDB-684C-ABE0-0C941A8AD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다른 사람들이 만들어 놓은 유용한 코드 묶음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나의 수고를 덜어주고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생산성을 올려준다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어느정도 검증된 것을 가져오는 것을 추천한다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주로 함수와 </a:t>
            </a:r>
            <a:r>
              <a:rPr kumimoji="1" lang="ko-KR" altLang="en-US" dirty="0" err="1"/>
              <a:t>자료형의</a:t>
            </a:r>
            <a:r>
              <a:rPr kumimoji="1" lang="ko-KR" altLang="en-US" dirty="0"/>
              <a:t> 묶음이라 생각해도 좋다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3779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2956F4-C7E8-0049-BECE-0BD07B691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541" y="0"/>
            <a:ext cx="94889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99513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{D511B8F5-AE83-754E-B536-69A63ADA4A31}tf10001060</Template>
  <TotalTime>130</TotalTime>
  <Words>414</Words>
  <Application>Microsoft Macintosh PowerPoint</Application>
  <PresentationFormat>와이드스크린</PresentationFormat>
  <Paragraphs>94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HY그래픽M</vt:lpstr>
      <vt:lpstr>Arial</vt:lpstr>
      <vt:lpstr>Trebuchet MS</vt:lpstr>
      <vt:lpstr>Wingdings 3</vt:lpstr>
      <vt:lpstr>패싯</vt:lpstr>
      <vt:lpstr>1회차 수업   12/2 (월)</vt:lpstr>
      <vt:lpstr>개요</vt:lpstr>
      <vt:lpstr>1. 자료형이란?</vt:lpstr>
      <vt:lpstr>2. Python의 장점</vt:lpstr>
      <vt:lpstr>3. 반복문은 왜 필요한가?</vt:lpstr>
      <vt:lpstr>4. 선택문은 왜 필요한가?</vt:lpstr>
      <vt:lpstr>5. 함수란 무엇이며 왜 필요한가?</vt:lpstr>
      <vt:lpstr>6. 라이브러리란 무엇인가?</vt:lpstr>
      <vt:lpstr>PowerPoint 프레젠테이션</vt:lpstr>
      <vt:lpstr>7. 두 정수 A와 B를 입력 받은 다음, A-B를 출력하는 프로그램을 작성하시오.</vt:lpstr>
      <vt:lpstr>오늘 내용</vt:lpstr>
      <vt:lpstr>대부분의 프로그램의 진행과정</vt:lpstr>
      <vt:lpstr>다음시간까지 숙제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자료형이란?</dc:title>
  <dc:creator>유 영재</dc:creator>
  <cp:lastModifiedBy>유 영재</cp:lastModifiedBy>
  <cp:revision>9</cp:revision>
  <dcterms:created xsi:type="dcterms:W3CDTF">2018-12-02T06:54:30Z</dcterms:created>
  <dcterms:modified xsi:type="dcterms:W3CDTF">2018-12-02T09:28:37Z</dcterms:modified>
</cp:coreProperties>
</file>