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63" r:id="rId2"/>
    <p:sldId id="266" r:id="rId3"/>
    <p:sldId id="267" r:id="rId4"/>
    <p:sldId id="269" r:id="rId5"/>
    <p:sldId id="268" r:id="rId6"/>
    <p:sldId id="264" r:id="rId7"/>
    <p:sldId id="270" r:id="rId8"/>
    <p:sldId id="271" r:id="rId9"/>
    <p:sldId id="273" r:id="rId10"/>
    <p:sldId id="274" r:id="rId11"/>
    <p:sldId id="272" r:id="rId12"/>
    <p:sldId id="265" r:id="rId13"/>
    <p:sldId id="283" r:id="rId14"/>
    <p:sldId id="286" r:id="rId15"/>
    <p:sldId id="284" r:id="rId16"/>
    <p:sldId id="287" r:id="rId17"/>
    <p:sldId id="285" r:id="rId18"/>
    <p:sldId id="289" r:id="rId19"/>
    <p:sldId id="290" r:id="rId20"/>
    <p:sldId id="288" r:id="rId21"/>
    <p:sldId id="291" r:id="rId2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892"/>
    <p:restoredTop sz="94674"/>
  </p:normalViewPr>
  <p:slideViewPr>
    <p:cSldViewPr snapToGrid="0" snapToObjects="1">
      <p:cViewPr varScale="1">
        <p:scale>
          <a:sx n="56" d="100"/>
          <a:sy n="56" d="100"/>
        </p:scale>
        <p:origin x="208" y="2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08D7B0-F60C-7B4C-ACAE-2F3AE18E996D}" type="datetimeFigureOut">
              <a:rPr kumimoji="1" lang="ko-KR" altLang="en-US" smtClean="0"/>
              <a:t>2018. 12. 4.</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ko-KR" altLang="en-US"/>
              <a:t>마스터 텍스트 스타일 편집
둘째 수준
셋째 수준
넷째 수준
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A0A54A-3B04-2249-8FE7-267396D9F69C}" type="slidenum">
              <a:rPr kumimoji="1" lang="ko-KR" altLang="en-US" smtClean="0"/>
              <a:t>‹#›</a:t>
            </a:fld>
            <a:endParaRPr kumimoji="1" lang="ko-KR" altLang="en-US"/>
          </a:p>
        </p:txBody>
      </p:sp>
    </p:spTree>
    <p:extLst>
      <p:ext uri="{BB962C8B-B14F-4D97-AF65-F5344CB8AC3E}">
        <p14:creationId xmlns:p14="http://schemas.microsoft.com/office/powerpoint/2010/main" val="193997361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http://blogs.nvidia.co.kr/2016/08/03/difference_ai_learning_machinelearning/</a:t>
            </a:r>
          </a:p>
          <a:p>
            <a:r>
              <a:rPr lang="en-US" altLang="ko-KR" dirty="0"/>
              <a:t>http://www.zdnet.co.kr/news/news_view.asp?artice_id=20170807140504</a:t>
            </a:r>
          </a:p>
          <a:p>
            <a:r>
              <a:rPr lang="en-US" altLang="ko-KR" dirty="0"/>
              <a:t>https://brunch.co.kr/@itschloe1/8</a:t>
            </a:r>
          </a:p>
        </p:txBody>
      </p:sp>
      <p:sp>
        <p:nvSpPr>
          <p:cNvPr id="4" name="슬라이드 번호 개체 틀 3"/>
          <p:cNvSpPr>
            <a:spLocks noGrp="1"/>
          </p:cNvSpPr>
          <p:nvPr>
            <p:ph type="sldNum" sz="quarter" idx="10"/>
          </p:nvPr>
        </p:nvSpPr>
        <p:spPr/>
        <p:txBody>
          <a:bodyPr/>
          <a:lstStyle/>
          <a:p>
            <a:fld id="{E7CC4F6A-DD54-451C-9FE0-69C5746097ED}" type="slidenum">
              <a:rPr lang="ko-KR" altLang="en-US" smtClean="0"/>
              <a:t>1</a:t>
            </a:fld>
            <a:endParaRPr lang="ko-KR" altLang="en-US"/>
          </a:p>
        </p:txBody>
      </p:sp>
    </p:spTree>
    <p:extLst>
      <p:ext uri="{BB962C8B-B14F-4D97-AF65-F5344CB8AC3E}">
        <p14:creationId xmlns:p14="http://schemas.microsoft.com/office/powerpoint/2010/main" val="582463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http://blogs.nvidia.co.kr/2016/08/03/difference_ai_learning_machinelearning/</a:t>
            </a:r>
          </a:p>
          <a:p>
            <a:r>
              <a:rPr lang="en-US" altLang="ko-KR" dirty="0"/>
              <a:t>http://www.zdnet.co.kr/news/news_view.asp?artice_id=20170807140504</a:t>
            </a:r>
          </a:p>
          <a:p>
            <a:r>
              <a:rPr lang="en-US" altLang="ko-KR" dirty="0"/>
              <a:t>https://brunch.co.kr/@itschloe1/8</a:t>
            </a:r>
          </a:p>
        </p:txBody>
      </p:sp>
      <p:sp>
        <p:nvSpPr>
          <p:cNvPr id="4" name="슬라이드 번호 개체 틀 3"/>
          <p:cNvSpPr>
            <a:spLocks noGrp="1"/>
          </p:cNvSpPr>
          <p:nvPr>
            <p:ph type="sldNum" sz="quarter" idx="10"/>
          </p:nvPr>
        </p:nvSpPr>
        <p:spPr/>
        <p:txBody>
          <a:bodyPr/>
          <a:lstStyle/>
          <a:p>
            <a:fld id="{E7CC4F6A-DD54-451C-9FE0-69C5746097ED}" type="slidenum">
              <a:rPr lang="ko-KR" altLang="en-US" smtClean="0"/>
              <a:t>10</a:t>
            </a:fld>
            <a:endParaRPr lang="ko-KR" altLang="en-US"/>
          </a:p>
        </p:txBody>
      </p:sp>
    </p:spTree>
    <p:extLst>
      <p:ext uri="{BB962C8B-B14F-4D97-AF65-F5344CB8AC3E}">
        <p14:creationId xmlns:p14="http://schemas.microsoft.com/office/powerpoint/2010/main" val="3276930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http://blogs.nvidia.co.kr/2016/08/03/difference_ai_learning_machinelearning/</a:t>
            </a:r>
          </a:p>
          <a:p>
            <a:r>
              <a:rPr lang="en-US" altLang="ko-KR" dirty="0"/>
              <a:t>http://www.zdnet.co.kr/news/news_view.asp?artice_id=20170807140504</a:t>
            </a:r>
          </a:p>
          <a:p>
            <a:r>
              <a:rPr lang="en-US" altLang="ko-KR" dirty="0"/>
              <a:t>https://brunch.co.kr/@itschloe1/8</a:t>
            </a:r>
          </a:p>
        </p:txBody>
      </p:sp>
      <p:sp>
        <p:nvSpPr>
          <p:cNvPr id="4" name="슬라이드 번호 개체 틀 3"/>
          <p:cNvSpPr>
            <a:spLocks noGrp="1"/>
          </p:cNvSpPr>
          <p:nvPr>
            <p:ph type="sldNum" sz="quarter" idx="10"/>
          </p:nvPr>
        </p:nvSpPr>
        <p:spPr/>
        <p:txBody>
          <a:bodyPr/>
          <a:lstStyle/>
          <a:p>
            <a:fld id="{E7CC4F6A-DD54-451C-9FE0-69C5746097ED}" type="slidenum">
              <a:rPr lang="ko-KR" altLang="en-US" smtClean="0"/>
              <a:t>11</a:t>
            </a:fld>
            <a:endParaRPr lang="ko-KR" altLang="en-US"/>
          </a:p>
        </p:txBody>
      </p:sp>
    </p:spTree>
    <p:extLst>
      <p:ext uri="{BB962C8B-B14F-4D97-AF65-F5344CB8AC3E}">
        <p14:creationId xmlns:p14="http://schemas.microsoft.com/office/powerpoint/2010/main" val="2275097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http://blogs.nvidia.co.kr/2016/08/03/difference_ai_learning_machinelearning/</a:t>
            </a:r>
          </a:p>
          <a:p>
            <a:r>
              <a:rPr lang="en-US" altLang="ko-KR" dirty="0"/>
              <a:t>http://www.zdnet.co.kr/news/news_view.asp?artice_id=20170807140504</a:t>
            </a:r>
          </a:p>
          <a:p>
            <a:r>
              <a:rPr lang="en-US" altLang="ko-KR" dirty="0"/>
              <a:t>https://brunch.co.kr/@itschloe1/8</a:t>
            </a:r>
          </a:p>
        </p:txBody>
      </p:sp>
      <p:sp>
        <p:nvSpPr>
          <p:cNvPr id="4" name="슬라이드 번호 개체 틀 3"/>
          <p:cNvSpPr>
            <a:spLocks noGrp="1"/>
          </p:cNvSpPr>
          <p:nvPr>
            <p:ph type="sldNum" sz="quarter" idx="10"/>
          </p:nvPr>
        </p:nvSpPr>
        <p:spPr/>
        <p:txBody>
          <a:bodyPr/>
          <a:lstStyle/>
          <a:p>
            <a:fld id="{E7CC4F6A-DD54-451C-9FE0-69C5746097ED}" type="slidenum">
              <a:rPr lang="ko-KR" altLang="en-US" smtClean="0"/>
              <a:t>12</a:t>
            </a:fld>
            <a:endParaRPr lang="ko-KR" altLang="en-US"/>
          </a:p>
        </p:txBody>
      </p:sp>
    </p:spTree>
    <p:extLst>
      <p:ext uri="{BB962C8B-B14F-4D97-AF65-F5344CB8AC3E}">
        <p14:creationId xmlns:p14="http://schemas.microsoft.com/office/powerpoint/2010/main" val="39120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http://blogs.nvidia.co.kr/2016/08/03/difference_ai_learning_machinelearning/</a:t>
            </a:r>
          </a:p>
          <a:p>
            <a:r>
              <a:rPr lang="en-US" altLang="ko-KR" dirty="0"/>
              <a:t>http://www.zdnet.co.kr/news/news_view.asp?artice_id=20170807140504</a:t>
            </a:r>
          </a:p>
          <a:p>
            <a:r>
              <a:rPr lang="en-US" altLang="ko-KR" dirty="0"/>
              <a:t>https://brunch.co.kr/@itschloe1/8</a:t>
            </a:r>
          </a:p>
        </p:txBody>
      </p:sp>
      <p:sp>
        <p:nvSpPr>
          <p:cNvPr id="4" name="슬라이드 번호 개체 틀 3"/>
          <p:cNvSpPr>
            <a:spLocks noGrp="1"/>
          </p:cNvSpPr>
          <p:nvPr>
            <p:ph type="sldNum" sz="quarter" idx="10"/>
          </p:nvPr>
        </p:nvSpPr>
        <p:spPr/>
        <p:txBody>
          <a:bodyPr/>
          <a:lstStyle/>
          <a:p>
            <a:fld id="{E7CC4F6A-DD54-451C-9FE0-69C5746097ED}" type="slidenum">
              <a:rPr lang="ko-KR" altLang="en-US" smtClean="0"/>
              <a:t>13</a:t>
            </a:fld>
            <a:endParaRPr lang="ko-KR" altLang="en-US"/>
          </a:p>
        </p:txBody>
      </p:sp>
    </p:spTree>
    <p:extLst>
      <p:ext uri="{BB962C8B-B14F-4D97-AF65-F5344CB8AC3E}">
        <p14:creationId xmlns:p14="http://schemas.microsoft.com/office/powerpoint/2010/main" val="2026835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http://blogs.nvidia.co.kr/2016/08/03/difference_ai_learning_machinelearning/</a:t>
            </a:r>
          </a:p>
          <a:p>
            <a:r>
              <a:rPr lang="en-US" altLang="ko-KR" dirty="0"/>
              <a:t>http://www.zdnet.co.kr/news/news_view.asp?artice_id=20170807140504</a:t>
            </a:r>
          </a:p>
          <a:p>
            <a:r>
              <a:rPr lang="en-US" altLang="ko-KR" dirty="0"/>
              <a:t>https://brunch.co.kr/@itschloe1/8</a:t>
            </a:r>
          </a:p>
        </p:txBody>
      </p:sp>
      <p:sp>
        <p:nvSpPr>
          <p:cNvPr id="4" name="슬라이드 번호 개체 틀 3"/>
          <p:cNvSpPr>
            <a:spLocks noGrp="1"/>
          </p:cNvSpPr>
          <p:nvPr>
            <p:ph type="sldNum" sz="quarter" idx="10"/>
          </p:nvPr>
        </p:nvSpPr>
        <p:spPr/>
        <p:txBody>
          <a:bodyPr/>
          <a:lstStyle/>
          <a:p>
            <a:fld id="{E7CC4F6A-DD54-451C-9FE0-69C5746097ED}" type="slidenum">
              <a:rPr lang="ko-KR" altLang="en-US" smtClean="0"/>
              <a:t>14</a:t>
            </a:fld>
            <a:endParaRPr lang="ko-KR" altLang="en-US"/>
          </a:p>
        </p:txBody>
      </p:sp>
    </p:spTree>
    <p:extLst>
      <p:ext uri="{BB962C8B-B14F-4D97-AF65-F5344CB8AC3E}">
        <p14:creationId xmlns:p14="http://schemas.microsoft.com/office/powerpoint/2010/main" val="10165218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http://blogs.nvidia.co.kr/2016/08/03/difference_ai_learning_machinelearning/</a:t>
            </a:r>
          </a:p>
          <a:p>
            <a:r>
              <a:rPr lang="en-US" altLang="ko-KR" dirty="0"/>
              <a:t>http://www.zdnet.co.kr/news/news_view.asp?artice_id=20170807140504</a:t>
            </a:r>
          </a:p>
          <a:p>
            <a:r>
              <a:rPr lang="en-US" altLang="ko-KR" dirty="0"/>
              <a:t>https://brunch.co.kr/@itschloe1/8</a:t>
            </a:r>
          </a:p>
        </p:txBody>
      </p:sp>
      <p:sp>
        <p:nvSpPr>
          <p:cNvPr id="4" name="슬라이드 번호 개체 틀 3"/>
          <p:cNvSpPr>
            <a:spLocks noGrp="1"/>
          </p:cNvSpPr>
          <p:nvPr>
            <p:ph type="sldNum" sz="quarter" idx="10"/>
          </p:nvPr>
        </p:nvSpPr>
        <p:spPr/>
        <p:txBody>
          <a:bodyPr/>
          <a:lstStyle/>
          <a:p>
            <a:fld id="{E7CC4F6A-DD54-451C-9FE0-69C5746097ED}" type="slidenum">
              <a:rPr lang="ko-KR" altLang="en-US" smtClean="0"/>
              <a:t>15</a:t>
            </a:fld>
            <a:endParaRPr lang="ko-KR" altLang="en-US"/>
          </a:p>
        </p:txBody>
      </p:sp>
    </p:spTree>
    <p:extLst>
      <p:ext uri="{BB962C8B-B14F-4D97-AF65-F5344CB8AC3E}">
        <p14:creationId xmlns:p14="http://schemas.microsoft.com/office/powerpoint/2010/main" val="5490678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http://blogs.nvidia.co.kr/2016/08/03/difference_ai_learning_machinelearning/</a:t>
            </a:r>
          </a:p>
          <a:p>
            <a:r>
              <a:rPr lang="en-US" altLang="ko-KR" dirty="0"/>
              <a:t>http://www.zdnet.co.kr/news/news_view.asp?artice_id=20170807140504</a:t>
            </a:r>
          </a:p>
          <a:p>
            <a:r>
              <a:rPr lang="en-US" altLang="ko-KR" dirty="0"/>
              <a:t>https://brunch.co.kr/@itschloe1/8</a:t>
            </a:r>
          </a:p>
        </p:txBody>
      </p:sp>
      <p:sp>
        <p:nvSpPr>
          <p:cNvPr id="4" name="슬라이드 번호 개체 틀 3"/>
          <p:cNvSpPr>
            <a:spLocks noGrp="1"/>
          </p:cNvSpPr>
          <p:nvPr>
            <p:ph type="sldNum" sz="quarter" idx="10"/>
          </p:nvPr>
        </p:nvSpPr>
        <p:spPr/>
        <p:txBody>
          <a:bodyPr/>
          <a:lstStyle/>
          <a:p>
            <a:fld id="{E7CC4F6A-DD54-451C-9FE0-69C5746097ED}" type="slidenum">
              <a:rPr lang="ko-KR" altLang="en-US" smtClean="0"/>
              <a:t>16</a:t>
            </a:fld>
            <a:endParaRPr lang="ko-KR" altLang="en-US"/>
          </a:p>
        </p:txBody>
      </p:sp>
    </p:spTree>
    <p:extLst>
      <p:ext uri="{BB962C8B-B14F-4D97-AF65-F5344CB8AC3E}">
        <p14:creationId xmlns:p14="http://schemas.microsoft.com/office/powerpoint/2010/main" val="16346106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http://blogs.nvidia.co.kr/2016/08/03/difference_ai_learning_machinelearning/</a:t>
            </a:r>
          </a:p>
          <a:p>
            <a:r>
              <a:rPr lang="en-US" altLang="ko-KR" dirty="0"/>
              <a:t>http://www.zdnet.co.kr/news/news_view.asp?artice_id=20170807140504</a:t>
            </a:r>
          </a:p>
          <a:p>
            <a:r>
              <a:rPr lang="en-US" altLang="ko-KR" dirty="0"/>
              <a:t>https://brunch.co.kr/@itschloe1/8</a:t>
            </a:r>
          </a:p>
        </p:txBody>
      </p:sp>
      <p:sp>
        <p:nvSpPr>
          <p:cNvPr id="4" name="슬라이드 번호 개체 틀 3"/>
          <p:cNvSpPr>
            <a:spLocks noGrp="1"/>
          </p:cNvSpPr>
          <p:nvPr>
            <p:ph type="sldNum" sz="quarter" idx="10"/>
          </p:nvPr>
        </p:nvSpPr>
        <p:spPr/>
        <p:txBody>
          <a:bodyPr/>
          <a:lstStyle/>
          <a:p>
            <a:fld id="{E7CC4F6A-DD54-451C-9FE0-69C5746097ED}" type="slidenum">
              <a:rPr lang="ko-KR" altLang="en-US" smtClean="0"/>
              <a:t>17</a:t>
            </a:fld>
            <a:endParaRPr lang="ko-KR" altLang="en-US"/>
          </a:p>
        </p:txBody>
      </p:sp>
    </p:spTree>
    <p:extLst>
      <p:ext uri="{BB962C8B-B14F-4D97-AF65-F5344CB8AC3E}">
        <p14:creationId xmlns:p14="http://schemas.microsoft.com/office/powerpoint/2010/main" val="40033104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http://blogs.nvidia.co.kr/2016/08/03/difference_ai_learning_machinelearning/</a:t>
            </a:r>
          </a:p>
          <a:p>
            <a:r>
              <a:rPr lang="en-US" altLang="ko-KR" dirty="0"/>
              <a:t>http://www.zdnet.co.kr/news/news_view.asp?artice_id=20170807140504</a:t>
            </a:r>
          </a:p>
          <a:p>
            <a:r>
              <a:rPr lang="en-US" altLang="ko-KR" dirty="0"/>
              <a:t>https://brunch.co.kr/@itschloe1/8</a:t>
            </a:r>
          </a:p>
        </p:txBody>
      </p:sp>
      <p:sp>
        <p:nvSpPr>
          <p:cNvPr id="4" name="슬라이드 번호 개체 틀 3"/>
          <p:cNvSpPr>
            <a:spLocks noGrp="1"/>
          </p:cNvSpPr>
          <p:nvPr>
            <p:ph type="sldNum" sz="quarter" idx="10"/>
          </p:nvPr>
        </p:nvSpPr>
        <p:spPr/>
        <p:txBody>
          <a:bodyPr/>
          <a:lstStyle/>
          <a:p>
            <a:fld id="{E7CC4F6A-DD54-451C-9FE0-69C5746097ED}" type="slidenum">
              <a:rPr lang="ko-KR" altLang="en-US" smtClean="0"/>
              <a:t>18</a:t>
            </a:fld>
            <a:endParaRPr lang="ko-KR" altLang="en-US"/>
          </a:p>
        </p:txBody>
      </p:sp>
    </p:spTree>
    <p:extLst>
      <p:ext uri="{BB962C8B-B14F-4D97-AF65-F5344CB8AC3E}">
        <p14:creationId xmlns:p14="http://schemas.microsoft.com/office/powerpoint/2010/main" val="19735521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http://blogs.nvidia.co.kr/2016/08/03/difference_ai_learning_machinelearning/</a:t>
            </a:r>
          </a:p>
          <a:p>
            <a:r>
              <a:rPr lang="en-US" altLang="ko-KR" dirty="0"/>
              <a:t>http://www.zdnet.co.kr/news/news_view.asp?artice_id=20170807140504</a:t>
            </a:r>
          </a:p>
          <a:p>
            <a:r>
              <a:rPr lang="en-US" altLang="ko-KR" dirty="0"/>
              <a:t>https://brunch.co.kr/@itschloe1/8</a:t>
            </a:r>
          </a:p>
        </p:txBody>
      </p:sp>
      <p:sp>
        <p:nvSpPr>
          <p:cNvPr id="4" name="슬라이드 번호 개체 틀 3"/>
          <p:cNvSpPr>
            <a:spLocks noGrp="1"/>
          </p:cNvSpPr>
          <p:nvPr>
            <p:ph type="sldNum" sz="quarter" idx="10"/>
          </p:nvPr>
        </p:nvSpPr>
        <p:spPr/>
        <p:txBody>
          <a:bodyPr/>
          <a:lstStyle/>
          <a:p>
            <a:fld id="{E7CC4F6A-DD54-451C-9FE0-69C5746097ED}" type="slidenum">
              <a:rPr lang="ko-KR" altLang="en-US" smtClean="0"/>
              <a:t>19</a:t>
            </a:fld>
            <a:endParaRPr lang="ko-KR" altLang="en-US"/>
          </a:p>
        </p:txBody>
      </p:sp>
    </p:spTree>
    <p:extLst>
      <p:ext uri="{BB962C8B-B14F-4D97-AF65-F5344CB8AC3E}">
        <p14:creationId xmlns:p14="http://schemas.microsoft.com/office/powerpoint/2010/main" val="2470888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http://blogs.nvidia.co.kr/2016/08/03/difference_ai_learning_machinelearning/</a:t>
            </a:r>
          </a:p>
          <a:p>
            <a:r>
              <a:rPr lang="en-US" altLang="ko-KR" dirty="0"/>
              <a:t>http://www.zdnet.co.kr/news/news_view.asp?artice_id=20170807140504</a:t>
            </a:r>
          </a:p>
          <a:p>
            <a:r>
              <a:rPr lang="en-US" altLang="ko-KR" dirty="0"/>
              <a:t>https://brunch.co.kr/@itschloe1/8</a:t>
            </a:r>
          </a:p>
        </p:txBody>
      </p:sp>
      <p:sp>
        <p:nvSpPr>
          <p:cNvPr id="4" name="슬라이드 번호 개체 틀 3"/>
          <p:cNvSpPr>
            <a:spLocks noGrp="1"/>
          </p:cNvSpPr>
          <p:nvPr>
            <p:ph type="sldNum" sz="quarter" idx="10"/>
          </p:nvPr>
        </p:nvSpPr>
        <p:spPr/>
        <p:txBody>
          <a:bodyPr/>
          <a:lstStyle/>
          <a:p>
            <a:fld id="{E7CC4F6A-DD54-451C-9FE0-69C5746097ED}" type="slidenum">
              <a:rPr lang="ko-KR" altLang="en-US" smtClean="0"/>
              <a:t>2</a:t>
            </a:fld>
            <a:endParaRPr lang="ko-KR" altLang="en-US"/>
          </a:p>
        </p:txBody>
      </p:sp>
    </p:spTree>
    <p:extLst>
      <p:ext uri="{BB962C8B-B14F-4D97-AF65-F5344CB8AC3E}">
        <p14:creationId xmlns:p14="http://schemas.microsoft.com/office/powerpoint/2010/main" val="3635763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http://blogs.nvidia.co.kr/2016/08/03/difference_ai_learning_machinelearning/</a:t>
            </a:r>
          </a:p>
          <a:p>
            <a:r>
              <a:rPr lang="en-US" altLang="ko-KR" dirty="0"/>
              <a:t>http://www.zdnet.co.kr/news/news_view.asp?artice_id=20170807140504</a:t>
            </a:r>
          </a:p>
          <a:p>
            <a:r>
              <a:rPr lang="en-US" altLang="ko-KR" dirty="0"/>
              <a:t>https://brunch.co.kr/@itschloe1/8</a:t>
            </a:r>
          </a:p>
        </p:txBody>
      </p:sp>
      <p:sp>
        <p:nvSpPr>
          <p:cNvPr id="4" name="슬라이드 번호 개체 틀 3"/>
          <p:cNvSpPr>
            <a:spLocks noGrp="1"/>
          </p:cNvSpPr>
          <p:nvPr>
            <p:ph type="sldNum" sz="quarter" idx="10"/>
          </p:nvPr>
        </p:nvSpPr>
        <p:spPr/>
        <p:txBody>
          <a:bodyPr/>
          <a:lstStyle/>
          <a:p>
            <a:fld id="{E7CC4F6A-DD54-451C-9FE0-69C5746097ED}" type="slidenum">
              <a:rPr lang="ko-KR" altLang="en-US" smtClean="0"/>
              <a:t>20</a:t>
            </a:fld>
            <a:endParaRPr lang="ko-KR" altLang="en-US"/>
          </a:p>
        </p:txBody>
      </p:sp>
    </p:spTree>
    <p:extLst>
      <p:ext uri="{BB962C8B-B14F-4D97-AF65-F5344CB8AC3E}">
        <p14:creationId xmlns:p14="http://schemas.microsoft.com/office/powerpoint/2010/main" val="25625201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http://blogs.nvidia.co.kr/2016/08/03/difference_ai_learning_machinelearning/</a:t>
            </a:r>
          </a:p>
          <a:p>
            <a:r>
              <a:rPr lang="en-US" altLang="ko-KR" dirty="0"/>
              <a:t>http://www.zdnet.co.kr/news/news_view.asp?artice_id=20170807140504</a:t>
            </a:r>
          </a:p>
          <a:p>
            <a:r>
              <a:rPr lang="en-US" altLang="ko-KR" dirty="0"/>
              <a:t>https://brunch.co.kr/@itschloe1/8</a:t>
            </a:r>
          </a:p>
        </p:txBody>
      </p:sp>
      <p:sp>
        <p:nvSpPr>
          <p:cNvPr id="4" name="슬라이드 번호 개체 틀 3"/>
          <p:cNvSpPr>
            <a:spLocks noGrp="1"/>
          </p:cNvSpPr>
          <p:nvPr>
            <p:ph type="sldNum" sz="quarter" idx="10"/>
          </p:nvPr>
        </p:nvSpPr>
        <p:spPr/>
        <p:txBody>
          <a:bodyPr/>
          <a:lstStyle/>
          <a:p>
            <a:fld id="{E7CC4F6A-DD54-451C-9FE0-69C5746097ED}" type="slidenum">
              <a:rPr lang="ko-KR" altLang="en-US" smtClean="0"/>
              <a:t>21</a:t>
            </a:fld>
            <a:endParaRPr lang="ko-KR" altLang="en-US"/>
          </a:p>
        </p:txBody>
      </p:sp>
    </p:spTree>
    <p:extLst>
      <p:ext uri="{BB962C8B-B14F-4D97-AF65-F5344CB8AC3E}">
        <p14:creationId xmlns:p14="http://schemas.microsoft.com/office/powerpoint/2010/main" val="2640226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http://blogs.nvidia.co.kr/2016/08/03/difference_ai_learning_machinelearning/</a:t>
            </a:r>
          </a:p>
          <a:p>
            <a:r>
              <a:rPr lang="en-US" altLang="ko-KR" dirty="0"/>
              <a:t>http://www.zdnet.co.kr/news/news_view.asp?artice_id=20170807140504</a:t>
            </a:r>
          </a:p>
          <a:p>
            <a:r>
              <a:rPr lang="en-US" altLang="ko-KR" dirty="0"/>
              <a:t>https://brunch.co.kr/@itschloe1/8</a:t>
            </a:r>
          </a:p>
        </p:txBody>
      </p:sp>
      <p:sp>
        <p:nvSpPr>
          <p:cNvPr id="4" name="슬라이드 번호 개체 틀 3"/>
          <p:cNvSpPr>
            <a:spLocks noGrp="1"/>
          </p:cNvSpPr>
          <p:nvPr>
            <p:ph type="sldNum" sz="quarter" idx="10"/>
          </p:nvPr>
        </p:nvSpPr>
        <p:spPr/>
        <p:txBody>
          <a:bodyPr/>
          <a:lstStyle/>
          <a:p>
            <a:fld id="{E7CC4F6A-DD54-451C-9FE0-69C5746097ED}" type="slidenum">
              <a:rPr lang="ko-KR" altLang="en-US" smtClean="0"/>
              <a:t>3</a:t>
            </a:fld>
            <a:endParaRPr lang="ko-KR" altLang="en-US"/>
          </a:p>
        </p:txBody>
      </p:sp>
    </p:spTree>
    <p:extLst>
      <p:ext uri="{BB962C8B-B14F-4D97-AF65-F5344CB8AC3E}">
        <p14:creationId xmlns:p14="http://schemas.microsoft.com/office/powerpoint/2010/main" val="4132470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http://blogs.nvidia.co.kr/2016/08/03/difference_ai_learning_machinelearning/</a:t>
            </a:r>
          </a:p>
          <a:p>
            <a:r>
              <a:rPr lang="en-US" altLang="ko-KR" dirty="0"/>
              <a:t>http://www.zdnet.co.kr/news/news_view.asp?artice_id=20170807140504</a:t>
            </a:r>
          </a:p>
          <a:p>
            <a:r>
              <a:rPr lang="en-US" altLang="ko-KR" dirty="0"/>
              <a:t>https://brunch.co.kr/@itschloe1/8</a:t>
            </a:r>
          </a:p>
        </p:txBody>
      </p:sp>
      <p:sp>
        <p:nvSpPr>
          <p:cNvPr id="4" name="슬라이드 번호 개체 틀 3"/>
          <p:cNvSpPr>
            <a:spLocks noGrp="1"/>
          </p:cNvSpPr>
          <p:nvPr>
            <p:ph type="sldNum" sz="quarter" idx="10"/>
          </p:nvPr>
        </p:nvSpPr>
        <p:spPr/>
        <p:txBody>
          <a:bodyPr/>
          <a:lstStyle/>
          <a:p>
            <a:fld id="{E7CC4F6A-DD54-451C-9FE0-69C5746097ED}" type="slidenum">
              <a:rPr lang="ko-KR" altLang="en-US" smtClean="0"/>
              <a:t>4</a:t>
            </a:fld>
            <a:endParaRPr lang="ko-KR" altLang="en-US"/>
          </a:p>
        </p:txBody>
      </p:sp>
    </p:spTree>
    <p:extLst>
      <p:ext uri="{BB962C8B-B14F-4D97-AF65-F5344CB8AC3E}">
        <p14:creationId xmlns:p14="http://schemas.microsoft.com/office/powerpoint/2010/main" val="3746370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http://blogs.nvidia.co.kr/2016/08/03/difference_ai_learning_machinelearning/</a:t>
            </a:r>
          </a:p>
          <a:p>
            <a:r>
              <a:rPr lang="en-US" altLang="ko-KR" dirty="0"/>
              <a:t>http://www.zdnet.co.kr/news/news_view.asp?artice_id=20170807140504</a:t>
            </a:r>
          </a:p>
          <a:p>
            <a:r>
              <a:rPr lang="en-US" altLang="ko-KR" dirty="0"/>
              <a:t>https://brunch.co.kr/@itschloe1/8</a:t>
            </a:r>
          </a:p>
        </p:txBody>
      </p:sp>
      <p:sp>
        <p:nvSpPr>
          <p:cNvPr id="4" name="슬라이드 번호 개체 틀 3"/>
          <p:cNvSpPr>
            <a:spLocks noGrp="1"/>
          </p:cNvSpPr>
          <p:nvPr>
            <p:ph type="sldNum" sz="quarter" idx="10"/>
          </p:nvPr>
        </p:nvSpPr>
        <p:spPr/>
        <p:txBody>
          <a:bodyPr/>
          <a:lstStyle/>
          <a:p>
            <a:fld id="{E7CC4F6A-DD54-451C-9FE0-69C5746097ED}" type="slidenum">
              <a:rPr lang="ko-KR" altLang="en-US" smtClean="0"/>
              <a:t>5</a:t>
            </a:fld>
            <a:endParaRPr lang="ko-KR" altLang="en-US"/>
          </a:p>
        </p:txBody>
      </p:sp>
    </p:spTree>
    <p:extLst>
      <p:ext uri="{BB962C8B-B14F-4D97-AF65-F5344CB8AC3E}">
        <p14:creationId xmlns:p14="http://schemas.microsoft.com/office/powerpoint/2010/main" val="2870518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http://blogs.nvidia.co.kr/2016/08/03/difference_ai_learning_machinelearning/</a:t>
            </a:r>
          </a:p>
          <a:p>
            <a:r>
              <a:rPr lang="en-US" altLang="ko-KR" dirty="0"/>
              <a:t>http://www.zdnet.co.kr/news/news_view.asp?artice_id=20170807140504</a:t>
            </a:r>
          </a:p>
          <a:p>
            <a:r>
              <a:rPr lang="en-US" altLang="ko-KR" dirty="0"/>
              <a:t>https://brunch.co.kr/@itschloe1/8</a:t>
            </a:r>
          </a:p>
        </p:txBody>
      </p:sp>
      <p:sp>
        <p:nvSpPr>
          <p:cNvPr id="4" name="슬라이드 번호 개체 틀 3"/>
          <p:cNvSpPr>
            <a:spLocks noGrp="1"/>
          </p:cNvSpPr>
          <p:nvPr>
            <p:ph type="sldNum" sz="quarter" idx="10"/>
          </p:nvPr>
        </p:nvSpPr>
        <p:spPr/>
        <p:txBody>
          <a:bodyPr/>
          <a:lstStyle/>
          <a:p>
            <a:fld id="{E7CC4F6A-DD54-451C-9FE0-69C5746097ED}" type="slidenum">
              <a:rPr lang="ko-KR" altLang="en-US" smtClean="0"/>
              <a:t>6</a:t>
            </a:fld>
            <a:endParaRPr lang="ko-KR" altLang="en-US"/>
          </a:p>
        </p:txBody>
      </p:sp>
    </p:spTree>
    <p:extLst>
      <p:ext uri="{BB962C8B-B14F-4D97-AF65-F5344CB8AC3E}">
        <p14:creationId xmlns:p14="http://schemas.microsoft.com/office/powerpoint/2010/main" val="2145534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http://blogs.nvidia.co.kr/2016/08/03/difference_ai_learning_machinelearning/</a:t>
            </a:r>
          </a:p>
          <a:p>
            <a:r>
              <a:rPr lang="en-US" altLang="ko-KR" dirty="0"/>
              <a:t>http://www.zdnet.co.kr/news/news_view.asp?artice_id=20170807140504</a:t>
            </a:r>
          </a:p>
          <a:p>
            <a:r>
              <a:rPr lang="en-US" altLang="ko-KR" dirty="0"/>
              <a:t>https://brunch.co.kr/@itschloe1/8</a:t>
            </a:r>
          </a:p>
        </p:txBody>
      </p:sp>
      <p:sp>
        <p:nvSpPr>
          <p:cNvPr id="4" name="슬라이드 번호 개체 틀 3"/>
          <p:cNvSpPr>
            <a:spLocks noGrp="1"/>
          </p:cNvSpPr>
          <p:nvPr>
            <p:ph type="sldNum" sz="quarter" idx="10"/>
          </p:nvPr>
        </p:nvSpPr>
        <p:spPr/>
        <p:txBody>
          <a:bodyPr/>
          <a:lstStyle/>
          <a:p>
            <a:fld id="{E7CC4F6A-DD54-451C-9FE0-69C5746097ED}" type="slidenum">
              <a:rPr lang="ko-KR" altLang="en-US" smtClean="0"/>
              <a:t>7</a:t>
            </a:fld>
            <a:endParaRPr lang="ko-KR" altLang="en-US"/>
          </a:p>
        </p:txBody>
      </p:sp>
    </p:spTree>
    <p:extLst>
      <p:ext uri="{BB962C8B-B14F-4D97-AF65-F5344CB8AC3E}">
        <p14:creationId xmlns:p14="http://schemas.microsoft.com/office/powerpoint/2010/main" val="288431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http://blogs.nvidia.co.kr/2016/08/03/difference_ai_learning_machinelearning/</a:t>
            </a:r>
          </a:p>
          <a:p>
            <a:r>
              <a:rPr lang="en-US" altLang="ko-KR" dirty="0"/>
              <a:t>http://www.zdnet.co.kr/news/news_view.asp?artice_id=20170807140504</a:t>
            </a:r>
          </a:p>
          <a:p>
            <a:r>
              <a:rPr lang="en-US" altLang="ko-KR" dirty="0"/>
              <a:t>https://brunch.co.kr/@itschloe1/8</a:t>
            </a:r>
          </a:p>
        </p:txBody>
      </p:sp>
      <p:sp>
        <p:nvSpPr>
          <p:cNvPr id="4" name="슬라이드 번호 개체 틀 3"/>
          <p:cNvSpPr>
            <a:spLocks noGrp="1"/>
          </p:cNvSpPr>
          <p:nvPr>
            <p:ph type="sldNum" sz="quarter" idx="10"/>
          </p:nvPr>
        </p:nvSpPr>
        <p:spPr/>
        <p:txBody>
          <a:bodyPr/>
          <a:lstStyle/>
          <a:p>
            <a:fld id="{E7CC4F6A-DD54-451C-9FE0-69C5746097ED}" type="slidenum">
              <a:rPr lang="ko-KR" altLang="en-US" smtClean="0"/>
              <a:t>8</a:t>
            </a:fld>
            <a:endParaRPr lang="ko-KR" altLang="en-US"/>
          </a:p>
        </p:txBody>
      </p:sp>
    </p:spTree>
    <p:extLst>
      <p:ext uri="{BB962C8B-B14F-4D97-AF65-F5344CB8AC3E}">
        <p14:creationId xmlns:p14="http://schemas.microsoft.com/office/powerpoint/2010/main" val="31710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http://blogs.nvidia.co.kr/2016/08/03/difference_ai_learning_machinelearning/</a:t>
            </a:r>
          </a:p>
          <a:p>
            <a:r>
              <a:rPr lang="en-US" altLang="ko-KR" dirty="0"/>
              <a:t>http://www.zdnet.co.kr/news/news_view.asp?artice_id=20170807140504</a:t>
            </a:r>
          </a:p>
          <a:p>
            <a:r>
              <a:rPr lang="en-US" altLang="ko-KR" dirty="0"/>
              <a:t>https://brunch.co.kr/@itschloe1/8</a:t>
            </a:r>
          </a:p>
        </p:txBody>
      </p:sp>
      <p:sp>
        <p:nvSpPr>
          <p:cNvPr id="4" name="슬라이드 번호 개체 틀 3"/>
          <p:cNvSpPr>
            <a:spLocks noGrp="1"/>
          </p:cNvSpPr>
          <p:nvPr>
            <p:ph type="sldNum" sz="quarter" idx="10"/>
          </p:nvPr>
        </p:nvSpPr>
        <p:spPr/>
        <p:txBody>
          <a:bodyPr/>
          <a:lstStyle/>
          <a:p>
            <a:fld id="{E7CC4F6A-DD54-451C-9FE0-69C5746097ED}" type="slidenum">
              <a:rPr lang="ko-KR" altLang="en-US" smtClean="0"/>
              <a:t>9</a:t>
            </a:fld>
            <a:endParaRPr lang="ko-KR" altLang="en-US"/>
          </a:p>
        </p:txBody>
      </p:sp>
    </p:spTree>
    <p:extLst>
      <p:ext uri="{BB962C8B-B14F-4D97-AF65-F5344CB8AC3E}">
        <p14:creationId xmlns:p14="http://schemas.microsoft.com/office/powerpoint/2010/main" val="2060150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ko-KR" altLang="en-US"/>
              <a:t>마스터 제목 스타일 편집</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54E8316D-363C-9247-81E7-EDD2FC46A3E2}" type="datetimeFigureOut">
              <a:rPr kumimoji="1" lang="ko-KR" altLang="en-US" smtClean="0"/>
              <a:t>2018. 12. 4.</a:t>
            </a:fld>
            <a:endParaRPr kumimoji="1" lang="ko-KR" altLang="en-US"/>
          </a:p>
        </p:txBody>
      </p:sp>
      <p:sp>
        <p:nvSpPr>
          <p:cNvPr id="5" name="Footer Placeholder 4"/>
          <p:cNvSpPr>
            <a:spLocks noGrp="1"/>
          </p:cNvSpPr>
          <p:nvPr>
            <p:ph type="ftr" sz="quarter" idx="11"/>
          </p:nvPr>
        </p:nvSpPr>
        <p:spPr/>
        <p:txBody>
          <a:bodyPr/>
          <a:lstStyle/>
          <a:p>
            <a:endParaRPr kumimoji="1" lang="ko-KR" altLang="en-US"/>
          </a:p>
        </p:txBody>
      </p:sp>
      <p:sp>
        <p:nvSpPr>
          <p:cNvPr id="6" name="Slide Number Placeholder 5"/>
          <p:cNvSpPr>
            <a:spLocks noGrp="1"/>
          </p:cNvSpPr>
          <p:nvPr>
            <p:ph type="sldNum" sz="quarter" idx="12"/>
          </p:nvPr>
        </p:nvSpPr>
        <p:spPr/>
        <p:txBody>
          <a:bodyPr/>
          <a:lstStyle/>
          <a:p>
            <a:fld id="{1ABF9641-0EEE-114D-9F8E-3D2E180E8190}" type="slidenum">
              <a:rPr kumimoji="1" lang="ko-KR" altLang="en-US" smtClean="0"/>
              <a:t>‹#›</a:t>
            </a:fld>
            <a:endParaRPr kumimoji="1" lang="ko-KR" altLang="en-US"/>
          </a:p>
        </p:txBody>
      </p:sp>
    </p:spTree>
    <p:extLst>
      <p:ext uri="{BB962C8B-B14F-4D97-AF65-F5344CB8AC3E}">
        <p14:creationId xmlns:p14="http://schemas.microsoft.com/office/powerpoint/2010/main" val="3926908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제목 및 캡션">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ko-KR" altLang="en-US"/>
              <a:t>마스터 제목 스타일 편집</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 편집
둘째 수준
셋째 수준
넷째 수준
다섯째 수준</a:t>
            </a:r>
            <a:endParaRPr lang="en-US" dirty="0"/>
          </a:p>
        </p:txBody>
      </p:sp>
      <p:sp>
        <p:nvSpPr>
          <p:cNvPr id="4" name="Date Placeholder 3"/>
          <p:cNvSpPr>
            <a:spLocks noGrp="1"/>
          </p:cNvSpPr>
          <p:nvPr>
            <p:ph type="dt" sz="half" idx="10"/>
          </p:nvPr>
        </p:nvSpPr>
        <p:spPr/>
        <p:txBody>
          <a:bodyPr/>
          <a:lstStyle/>
          <a:p>
            <a:fld id="{54E8316D-363C-9247-81E7-EDD2FC46A3E2}" type="datetimeFigureOut">
              <a:rPr kumimoji="1" lang="ko-KR" altLang="en-US" smtClean="0"/>
              <a:t>2018. 12. 4.</a:t>
            </a:fld>
            <a:endParaRPr kumimoji="1" lang="ko-KR" altLang="en-US"/>
          </a:p>
        </p:txBody>
      </p:sp>
      <p:sp>
        <p:nvSpPr>
          <p:cNvPr id="5" name="Footer Placeholder 4"/>
          <p:cNvSpPr>
            <a:spLocks noGrp="1"/>
          </p:cNvSpPr>
          <p:nvPr>
            <p:ph type="ftr" sz="quarter" idx="11"/>
          </p:nvPr>
        </p:nvSpPr>
        <p:spPr/>
        <p:txBody>
          <a:bodyPr/>
          <a:lstStyle/>
          <a:p>
            <a:endParaRPr kumimoji="1" lang="ko-KR" altLang="en-US"/>
          </a:p>
        </p:txBody>
      </p:sp>
      <p:sp>
        <p:nvSpPr>
          <p:cNvPr id="6" name="Slide Number Placeholder 5"/>
          <p:cNvSpPr>
            <a:spLocks noGrp="1"/>
          </p:cNvSpPr>
          <p:nvPr>
            <p:ph type="sldNum" sz="quarter" idx="12"/>
          </p:nvPr>
        </p:nvSpPr>
        <p:spPr/>
        <p:txBody>
          <a:bodyPr/>
          <a:lstStyle/>
          <a:p>
            <a:fld id="{1ABF9641-0EEE-114D-9F8E-3D2E180E8190}" type="slidenum">
              <a:rPr kumimoji="1" lang="ko-KR" altLang="en-US" smtClean="0"/>
              <a:t>‹#›</a:t>
            </a:fld>
            <a:endParaRPr kumimoji="1" lang="ko-KR" altLang="en-US"/>
          </a:p>
        </p:txBody>
      </p:sp>
    </p:spTree>
    <p:extLst>
      <p:ext uri="{BB962C8B-B14F-4D97-AF65-F5344CB8AC3E}">
        <p14:creationId xmlns:p14="http://schemas.microsoft.com/office/powerpoint/2010/main" val="3495869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캡션 있는 인용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ko-KR" altLang="en-US"/>
              <a:t>마스터 제목 스타일 편집</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ko-KR" altLang="en-US"/>
              <a:t>마스터 텍스트 스타일 편집
둘째 수준
셋째 수준
넷째 수준
다섯째 수준</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 편집
둘째 수준
셋째 수준
넷째 수준
다섯째 수준</a:t>
            </a:r>
            <a:endParaRPr lang="en-US" dirty="0"/>
          </a:p>
        </p:txBody>
      </p:sp>
      <p:sp>
        <p:nvSpPr>
          <p:cNvPr id="4" name="Date Placeholder 3"/>
          <p:cNvSpPr>
            <a:spLocks noGrp="1"/>
          </p:cNvSpPr>
          <p:nvPr>
            <p:ph type="dt" sz="half" idx="10"/>
          </p:nvPr>
        </p:nvSpPr>
        <p:spPr/>
        <p:txBody>
          <a:bodyPr/>
          <a:lstStyle/>
          <a:p>
            <a:fld id="{54E8316D-363C-9247-81E7-EDD2FC46A3E2}" type="datetimeFigureOut">
              <a:rPr kumimoji="1" lang="ko-KR" altLang="en-US" smtClean="0"/>
              <a:t>2018. 12. 4.</a:t>
            </a:fld>
            <a:endParaRPr kumimoji="1" lang="ko-KR" altLang="en-US"/>
          </a:p>
        </p:txBody>
      </p:sp>
      <p:sp>
        <p:nvSpPr>
          <p:cNvPr id="5" name="Footer Placeholder 4"/>
          <p:cNvSpPr>
            <a:spLocks noGrp="1"/>
          </p:cNvSpPr>
          <p:nvPr>
            <p:ph type="ftr" sz="quarter" idx="11"/>
          </p:nvPr>
        </p:nvSpPr>
        <p:spPr/>
        <p:txBody>
          <a:bodyPr/>
          <a:lstStyle/>
          <a:p>
            <a:endParaRPr kumimoji="1" lang="ko-KR" altLang="en-US"/>
          </a:p>
        </p:txBody>
      </p:sp>
      <p:sp>
        <p:nvSpPr>
          <p:cNvPr id="6" name="Slide Number Placeholder 5"/>
          <p:cNvSpPr>
            <a:spLocks noGrp="1"/>
          </p:cNvSpPr>
          <p:nvPr>
            <p:ph type="sldNum" sz="quarter" idx="12"/>
          </p:nvPr>
        </p:nvSpPr>
        <p:spPr/>
        <p:txBody>
          <a:bodyPr/>
          <a:lstStyle/>
          <a:p>
            <a:fld id="{1ABF9641-0EEE-114D-9F8E-3D2E180E8190}" type="slidenum">
              <a:rPr kumimoji="1" lang="ko-KR" altLang="en-US" smtClean="0"/>
              <a:t>‹#›</a:t>
            </a:fld>
            <a:endParaRPr kumimoji="1" lang="ko-KR"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73633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명함">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ko-KR" altLang="en-US"/>
              <a:t>마스터 제목 스타일 편집</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 편집
둘째 수준
셋째 수준
넷째 수준
다섯째 수준</a:t>
            </a:r>
            <a:endParaRPr lang="en-US" dirty="0"/>
          </a:p>
        </p:txBody>
      </p:sp>
      <p:sp>
        <p:nvSpPr>
          <p:cNvPr id="4" name="Date Placeholder 3"/>
          <p:cNvSpPr>
            <a:spLocks noGrp="1"/>
          </p:cNvSpPr>
          <p:nvPr>
            <p:ph type="dt" sz="half" idx="10"/>
          </p:nvPr>
        </p:nvSpPr>
        <p:spPr/>
        <p:txBody>
          <a:bodyPr/>
          <a:lstStyle/>
          <a:p>
            <a:fld id="{54E8316D-363C-9247-81E7-EDD2FC46A3E2}" type="datetimeFigureOut">
              <a:rPr kumimoji="1" lang="ko-KR" altLang="en-US" smtClean="0"/>
              <a:t>2018. 12. 4.</a:t>
            </a:fld>
            <a:endParaRPr kumimoji="1" lang="ko-KR" altLang="en-US"/>
          </a:p>
        </p:txBody>
      </p:sp>
      <p:sp>
        <p:nvSpPr>
          <p:cNvPr id="5" name="Footer Placeholder 4"/>
          <p:cNvSpPr>
            <a:spLocks noGrp="1"/>
          </p:cNvSpPr>
          <p:nvPr>
            <p:ph type="ftr" sz="quarter" idx="11"/>
          </p:nvPr>
        </p:nvSpPr>
        <p:spPr/>
        <p:txBody>
          <a:bodyPr/>
          <a:lstStyle/>
          <a:p>
            <a:endParaRPr kumimoji="1" lang="ko-KR" altLang="en-US"/>
          </a:p>
        </p:txBody>
      </p:sp>
      <p:sp>
        <p:nvSpPr>
          <p:cNvPr id="6" name="Slide Number Placeholder 5"/>
          <p:cNvSpPr>
            <a:spLocks noGrp="1"/>
          </p:cNvSpPr>
          <p:nvPr>
            <p:ph type="sldNum" sz="quarter" idx="12"/>
          </p:nvPr>
        </p:nvSpPr>
        <p:spPr/>
        <p:txBody>
          <a:bodyPr/>
          <a:lstStyle/>
          <a:p>
            <a:fld id="{1ABF9641-0EEE-114D-9F8E-3D2E180E8190}" type="slidenum">
              <a:rPr kumimoji="1" lang="ko-KR" altLang="en-US" smtClean="0"/>
              <a:t>‹#›</a:t>
            </a:fld>
            <a:endParaRPr kumimoji="1" lang="ko-KR" altLang="en-US"/>
          </a:p>
        </p:txBody>
      </p:sp>
    </p:spTree>
    <p:extLst>
      <p:ext uri="{BB962C8B-B14F-4D97-AF65-F5344CB8AC3E}">
        <p14:creationId xmlns:p14="http://schemas.microsoft.com/office/powerpoint/2010/main" val="2709973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인용문 있는 명함">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ko-KR" altLang="en-US"/>
              <a:t>마스터 제목 스타일 편집</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ko-KR" altLang="en-US"/>
              <a:t>마스터 텍스트 스타일 편집
둘째 수준
셋째 수준
넷째 수준
다섯째 수준</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 편집
둘째 수준
셋째 수준
넷째 수준
다섯째 수준</a:t>
            </a:r>
            <a:endParaRPr lang="en-US" dirty="0"/>
          </a:p>
        </p:txBody>
      </p:sp>
      <p:sp>
        <p:nvSpPr>
          <p:cNvPr id="4" name="Date Placeholder 3"/>
          <p:cNvSpPr>
            <a:spLocks noGrp="1"/>
          </p:cNvSpPr>
          <p:nvPr>
            <p:ph type="dt" sz="half" idx="10"/>
          </p:nvPr>
        </p:nvSpPr>
        <p:spPr/>
        <p:txBody>
          <a:bodyPr/>
          <a:lstStyle/>
          <a:p>
            <a:fld id="{54E8316D-363C-9247-81E7-EDD2FC46A3E2}" type="datetimeFigureOut">
              <a:rPr kumimoji="1" lang="ko-KR" altLang="en-US" smtClean="0"/>
              <a:t>2018. 12. 4.</a:t>
            </a:fld>
            <a:endParaRPr kumimoji="1" lang="ko-KR" altLang="en-US"/>
          </a:p>
        </p:txBody>
      </p:sp>
      <p:sp>
        <p:nvSpPr>
          <p:cNvPr id="5" name="Footer Placeholder 4"/>
          <p:cNvSpPr>
            <a:spLocks noGrp="1"/>
          </p:cNvSpPr>
          <p:nvPr>
            <p:ph type="ftr" sz="quarter" idx="11"/>
          </p:nvPr>
        </p:nvSpPr>
        <p:spPr/>
        <p:txBody>
          <a:bodyPr/>
          <a:lstStyle/>
          <a:p>
            <a:endParaRPr kumimoji="1" lang="ko-KR" altLang="en-US"/>
          </a:p>
        </p:txBody>
      </p:sp>
      <p:sp>
        <p:nvSpPr>
          <p:cNvPr id="6" name="Slide Number Placeholder 5"/>
          <p:cNvSpPr>
            <a:spLocks noGrp="1"/>
          </p:cNvSpPr>
          <p:nvPr>
            <p:ph type="sldNum" sz="quarter" idx="12"/>
          </p:nvPr>
        </p:nvSpPr>
        <p:spPr/>
        <p:txBody>
          <a:bodyPr/>
          <a:lstStyle/>
          <a:p>
            <a:fld id="{1ABF9641-0EEE-114D-9F8E-3D2E180E8190}" type="slidenum">
              <a:rPr kumimoji="1" lang="ko-KR" altLang="en-US" smtClean="0"/>
              <a:t>‹#›</a:t>
            </a:fld>
            <a:endParaRPr kumimoji="1" lang="ko-KR"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00839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참 또는 거짓">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ko-KR" altLang="en-US"/>
              <a:t>마스터 제목 스타일 편집</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ko-KR" altLang="en-US"/>
              <a:t>마스터 텍스트 스타일 편집
둘째 수준
셋째 수준
넷째 수준
다섯째 수준</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 편집
둘째 수준
셋째 수준
넷째 수준
다섯째 수준</a:t>
            </a:r>
            <a:endParaRPr lang="en-US" dirty="0"/>
          </a:p>
        </p:txBody>
      </p:sp>
      <p:sp>
        <p:nvSpPr>
          <p:cNvPr id="4" name="Date Placeholder 3"/>
          <p:cNvSpPr>
            <a:spLocks noGrp="1"/>
          </p:cNvSpPr>
          <p:nvPr>
            <p:ph type="dt" sz="half" idx="10"/>
          </p:nvPr>
        </p:nvSpPr>
        <p:spPr/>
        <p:txBody>
          <a:bodyPr/>
          <a:lstStyle/>
          <a:p>
            <a:fld id="{54E8316D-363C-9247-81E7-EDD2FC46A3E2}" type="datetimeFigureOut">
              <a:rPr kumimoji="1" lang="ko-KR" altLang="en-US" smtClean="0"/>
              <a:t>2018. 12. 4.</a:t>
            </a:fld>
            <a:endParaRPr kumimoji="1" lang="ko-KR" altLang="en-US"/>
          </a:p>
        </p:txBody>
      </p:sp>
      <p:sp>
        <p:nvSpPr>
          <p:cNvPr id="5" name="Footer Placeholder 4"/>
          <p:cNvSpPr>
            <a:spLocks noGrp="1"/>
          </p:cNvSpPr>
          <p:nvPr>
            <p:ph type="ftr" sz="quarter" idx="11"/>
          </p:nvPr>
        </p:nvSpPr>
        <p:spPr/>
        <p:txBody>
          <a:bodyPr/>
          <a:lstStyle/>
          <a:p>
            <a:endParaRPr kumimoji="1" lang="ko-KR" altLang="en-US"/>
          </a:p>
        </p:txBody>
      </p:sp>
      <p:sp>
        <p:nvSpPr>
          <p:cNvPr id="6" name="Slide Number Placeholder 5"/>
          <p:cNvSpPr>
            <a:spLocks noGrp="1"/>
          </p:cNvSpPr>
          <p:nvPr>
            <p:ph type="sldNum" sz="quarter" idx="12"/>
          </p:nvPr>
        </p:nvSpPr>
        <p:spPr/>
        <p:txBody>
          <a:bodyPr/>
          <a:lstStyle/>
          <a:p>
            <a:fld id="{1ABF9641-0EEE-114D-9F8E-3D2E180E8190}" type="slidenum">
              <a:rPr kumimoji="1" lang="ko-KR" altLang="en-US" smtClean="0"/>
              <a:t>‹#›</a:t>
            </a:fld>
            <a:endParaRPr kumimoji="1" lang="ko-KR" altLang="en-US"/>
          </a:p>
        </p:txBody>
      </p:sp>
    </p:spTree>
    <p:extLst>
      <p:ext uri="{BB962C8B-B14F-4D97-AF65-F5344CB8AC3E}">
        <p14:creationId xmlns:p14="http://schemas.microsoft.com/office/powerpoint/2010/main" val="1631341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 편집
둘째 수준
셋째 수준
넷째 수준
다섯째 수준</a:t>
            </a:r>
            <a:endParaRPr lang="en-US" dirty="0"/>
          </a:p>
        </p:txBody>
      </p:sp>
      <p:sp>
        <p:nvSpPr>
          <p:cNvPr id="4" name="Date Placeholder 3"/>
          <p:cNvSpPr>
            <a:spLocks noGrp="1"/>
          </p:cNvSpPr>
          <p:nvPr>
            <p:ph type="dt" sz="half" idx="10"/>
          </p:nvPr>
        </p:nvSpPr>
        <p:spPr/>
        <p:txBody>
          <a:bodyPr/>
          <a:lstStyle/>
          <a:p>
            <a:fld id="{54E8316D-363C-9247-81E7-EDD2FC46A3E2}" type="datetimeFigureOut">
              <a:rPr kumimoji="1" lang="ko-KR" altLang="en-US" smtClean="0"/>
              <a:t>2018. 12. 4.</a:t>
            </a:fld>
            <a:endParaRPr kumimoji="1" lang="ko-KR" altLang="en-US"/>
          </a:p>
        </p:txBody>
      </p:sp>
      <p:sp>
        <p:nvSpPr>
          <p:cNvPr id="5" name="Footer Placeholder 4"/>
          <p:cNvSpPr>
            <a:spLocks noGrp="1"/>
          </p:cNvSpPr>
          <p:nvPr>
            <p:ph type="ftr" sz="quarter" idx="11"/>
          </p:nvPr>
        </p:nvSpPr>
        <p:spPr/>
        <p:txBody>
          <a:bodyPr/>
          <a:lstStyle/>
          <a:p>
            <a:endParaRPr kumimoji="1" lang="ko-KR" altLang="en-US"/>
          </a:p>
        </p:txBody>
      </p:sp>
      <p:sp>
        <p:nvSpPr>
          <p:cNvPr id="6" name="Slide Number Placeholder 5"/>
          <p:cNvSpPr>
            <a:spLocks noGrp="1"/>
          </p:cNvSpPr>
          <p:nvPr>
            <p:ph type="sldNum" sz="quarter" idx="12"/>
          </p:nvPr>
        </p:nvSpPr>
        <p:spPr/>
        <p:txBody>
          <a:bodyPr/>
          <a:lstStyle/>
          <a:p>
            <a:fld id="{1ABF9641-0EEE-114D-9F8E-3D2E180E8190}" type="slidenum">
              <a:rPr kumimoji="1" lang="ko-KR" altLang="en-US" smtClean="0"/>
              <a:t>‹#›</a:t>
            </a:fld>
            <a:endParaRPr kumimoji="1" lang="ko-KR" altLang="en-US"/>
          </a:p>
        </p:txBody>
      </p:sp>
    </p:spTree>
    <p:extLst>
      <p:ext uri="{BB962C8B-B14F-4D97-AF65-F5344CB8AC3E}">
        <p14:creationId xmlns:p14="http://schemas.microsoft.com/office/powerpoint/2010/main" val="10474601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ko-KR" altLang="en-US"/>
              <a:t>마스터 텍스트 스타일 편집
둘째 수준
셋째 수준
넷째 수준
다섯째 수준</a:t>
            </a:r>
            <a:endParaRPr lang="en-US" dirty="0"/>
          </a:p>
        </p:txBody>
      </p:sp>
      <p:sp>
        <p:nvSpPr>
          <p:cNvPr id="4" name="Date Placeholder 3"/>
          <p:cNvSpPr>
            <a:spLocks noGrp="1"/>
          </p:cNvSpPr>
          <p:nvPr>
            <p:ph type="dt" sz="half" idx="10"/>
          </p:nvPr>
        </p:nvSpPr>
        <p:spPr/>
        <p:txBody>
          <a:bodyPr/>
          <a:lstStyle/>
          <a:p>
            <a:fld id="{54E8316D-363C-9247-81E7-EDD2FC46A3E2}" type="datetimeFigureOut">
              <a:rPr kumimoji="1" lang="ko-KR" altLang="en-US" smtClean="0"/>
              <a:t>2018. 12. 4.</a:t>
            </a:fld>
            <a:endParaRPr kumimoji="1" lang="ko-KR" altLang="en-US"/>
          </a:p>
        </p:txBody>
      </p:sp>
      <p:sp>
        <p:nvSpPr>
          <p:cNvPr id="5" name="Footer Placeholder 4"/>
          <p:cNvSpPr>
            <a:spLocks noGrp="1"/>
          </p:cNvSpPr>
          <p:nvPr>
            <p:ph type="ftr" sz="quarter" idx="11"/>
          </p:nvPr>
        </p:nvSpPr>
        <p:spPr/>
        <p:txBody>
          <a:bodyPr/>
          <a:lstStyle/>
          <a:p>
            <a:endParaRPr kumimoji="1" lang="ko-KR" altLang="en-US"/>
          </a:p>
        </p:txBody>
      </p:sp>
      <p:sp>
        <p:nvSpPr>
          <p:cNvPr id="6" name="Slide Number Placeholder 5"/>
          <p:cNvSpPr>
            <a:spLocks noGrp="1"/>
          </p:cNvSpPr>
          <p:nvPr>
            <p:ph type="sldNum" sz="quarter" idx="12"/>
          </p:nvPr>
        </p:nvSpPr>
        <p:spPr/>
        <p:txBody>
          <a:bodyPr/>
          <a:lstStyle/>
          <a:p>
            <a:fld id="{1ABF9641-0EEE-114D-9F8E-3D2E180E8190}" type="slidenum">
              <a:rPr kumimoji="1" lang="ko-KR" altLang="en-US" smtClean="0"/>
              <a:t>‹#›</a:t>
            </a:fld>
            <a:endParaRPr kumimoji="1" lang="ko-KR" altLang="en-US"/>
          </a:p>
        </p:txBody>
      </p:sp>
    </p:spTree>
    <p:extLst>
      <p:ext uri="{BB962C8B-B14F-4D97-AF65-F5344CB8AC3E}">
        <p14:creationId xmlns:p14="http://schemas.microsoft.com/office/powerpoint/2010/main" val="117153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
둘째 수준
셋째 수준
넷째 수준
다섯째 수준</a:t>
            </a:r>
            <a:endParaRPr lang="en-US" dirty="0"/>
          </a:p>
        </p:txBody>
      </p:sp>
      <p:sp>
        <p:nvSpPr>
          <p:cNvPr id="4" name="Date Placeholder 3"/>
          <p:cNvSpPr>
            <a:spLocks noGrp="1"/>
          </p:cNvSpPr>
          <p:nvPr>
            <p:ph type="dt" sz="half" idx="10"/>
          </p:nvPr>
        </p:nvSpPr>
        <p:spPr/>
        <p:txBody>
          <a:bodyPr/>
          <a:lstStyle/>
          <a:p>
            <a:fld id="{54E8316D-363C-9247-81E7-EDD2FC46A3E2}" type="datetimeFigureOut">
              <a:rPr kumimoji="1" lang="ko-KR" altLang="en-US" smtClean="0"/>
              <a:t>2018. 12. 4.</a:t>
            </a:fld>
            <a:endParaRPr kumimoji="1" lang="ko-KR" altLang="en-US"/>
          </a:p>
        </p:txBody>
      </p:sp>
      <p:sp>
        <p:nvSpPr>
          <p:cNvPr id="5" name="Footer Placeholder 4"/>
          <p:cNvSpPr>
            <a:spLocks noGrp="1"/>
          </p:cNvSpPr>
          <p:nvPr>
            <p:ph type="ftr" sz="quarter" idx="11"/>
          </p:nvPr>
        </p:nvSpPr>
        <p:spPr/>
        <p:txBody>
          <a:bodyPr/>
          <a:lstStyle/>
          <a:p>
            <a:endParaRPr kumimoji="1" lang="ko-KR" altLang="en-US"/>
          </a:p>
        </p:txBody>
      </p:sp>
      <p:sp>
        <p:nvSpPr>
          <p:cNvPr id="6" name="Slide Number Placeholder 5"/>
          <p:cNvSpPr>
            <a:spLocks noGrp="1"/>
          </p:cNvSpPr>
          <p:nvPr>
            <p:ph type="sldNum" sz="quarter" idx="12"/>
          </p:nvPr>
        </p:nvSpPr>
        <p:spPr/>
        <p:txBody>
          <a:bodyPr/>
          <a:lstStyle/>
          <a:p>
            <a:fld id="{1ABF9641-0EEE-114D-9F8E-3D2E180E8190}" type="slidenum">
              <a:rPr kumimoji="1" lang="ko-KR" altLang="en-US" smtClean="0"/>
              <a:t>‹#›</a:t>
            </a:fld>
            <a:endParaRPr kumimoji="1" lang="ko-KR" altLang="en-US"/>
          </a:p>
        </p:txBody>
      </p:sp>
    </p:spTree>
    <p:extLst>
      <p:ext uri="{BB962C8B-B14F-4D97-AF65-F5344CB8AC3E}">
        <p14:creationId xmlns:p14="http://schemas.microsoft.com/office/powerpoint/2010/main" val="1171056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ko-KR" altLang="en-US"/>
              <a:t>마스터 제목 스타일 편집</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 편집
둘째 수준
셋째 수준
넷째 수준
다섯째 수준</a:t>
            </a:r>
            <a:endParaRPr lang="en-US" dirty="0"/>
          </a:p>
        </p:txBody>
      </p:sp>
      <p:sp>
        <p:nvSpPr>
          <p:cNvPr id="4" name="Date Placeholder 3"/>
          <p:cNvSpPr>
            <a:spLocks noGrp="1"/>
          </p:cNvSpPr>
          <p:nvPr>
            <p:ph type="dt" sz="half" idx="10"/>
          </p:nvPr>
        </p:nvSpPr>
        <p:spPr/>
        <p:txBody>
          <a:bodyPr/>
          <a:lstStyle/>
          <a:p>
            <a:fld id="{54E8316D-363C-9247-81E7-EDD2FC46A3E2}" type="datetimeFigureOut">
              <a:rPr kumimoji="1" lang="ko-KR" altLang="en-US" smtClean="0"/>
              <a:t>2018. 12. 4.</a:t>
            </a:fld>
            <a:endParaRPr kumimoji="1" lang="ko-KR" altLang="en-US"/>
          </a:p>
        </p:txBody>
      </p:sp>
      <p:sp>
        <p:nvSpPr>
          <p:cNvPr id="5" name="Footer Placeholder 4"/>
          <p:cNvSpPr>
            <a:spLocks noGrp="1"/>
          </p:cNvSpPr>
          <p:nvPr>
            <p:ph type="ftr" sz="quarter" idx="11"/>
          </p:nvPr>
        </p:nvSpPr>
        <p:spPr/>
        <p:txBody>
          <a:bodyPr/>
          <a:lstStyle/>
          <a:p>
            <a:endParaRPr kumimoji="1" lang="ko-KR" altLang="en-US"/>
          </a:p>
        </p:txBody>
      </p:sp>
      <p:sp>
        <p:nvSpPr>
          <p:cNvPr id="6" name="Slide Number Placeholder 5"/>
          <p:cNvSpPr>
            <a:spLocks noGrp="1"/>
          </p:cNvSpPr>
          <p:nvPr>
            <p:ph type="sldNum" sz="quarter" idx="12"/>
          </p:nvPr>
        </p:nvSpPr>
        <p:spPr/>
        <p:txBody>
          <a:bodyPr/>
          <a:lstStyle/>
          <a:p>
            <a:fld id="{1ABF9641-0EEE-114D-9F8E-3D2E180E8190}" type="slidenum">
              <a:rPr kumimoji="1" lang="ko-KR" altLang="en-US" smtClean="0"/>
              <a:t>‹#›</a:t>
            </a:fld>
            <a:endParaRPr kumimoji="1" lang="ko-KR" altLang="en-US"/>
          </a:p>
        </p:txBody>
      </p:sp>
    </p:spTree>
    <p:extLst>
      <p:ext uri="{BB962C8B-B14F-4D97-AF65-F5344CB8AC3E}">
        <p14:creationId xmlns:p14="http://schemas.microsoft.com/office/powerpoint/2010/main" val="1430862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ko-KR" altLang="en-US"/>
              <a:t>마스터 텍스트 스타일 편집
둘째 수준
셋째 수준
넷째 수준
다섯째 수준</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ko-KR" altLang="en-US"/>
              <a:t>마스터 텍스트 스타일 편집
둘째 수준
셋째 수준
넷째 수준
다섯째 수준</a:t>
            </a:r>
            <a:endParaRPr lang="en-US" dirty="0"/>
          </a:p>
        </p:txBody>
      </p:sp>
      <p:sp>
        <p:nvSpPr>
          <p:cNvPr id="5" name="Date Placeholder 4"/>
          <p:cNvSpPr>
            <a:spLocks noGrp="1"/>
          </p:cNvSpPr>
          <p:nvPr>
            <p:ph type="dt" sz="half" idx="10"/>
          </p:nvPr>
        </p:nvSpPr>
        <p:spPr/>
        <p:txBody>
          <a:bodyPr/>
          <a:lstStyle/>
          <a:p>
            <a:fld id="{54E8316D-363C-9247-81E7-EDD2FC46A3E2}" type="datetimeFigureOut">
              <a:rPr kumimoji="1" lang="ko-KR" altLang="en-US" smtClean="0"/>
              <a:t>2018. 12. 4.</a:t>
            </a:fld>
            <a:endParaRPr kumimoji="1" lang="ko-KR" altLang="en-US"/>
          </a:p>
        </p:txBody>
      </p:sp>
      <p:sp>
        <p:nvSpPr>
          <p:cNvPr id="6" name="Footer Placeholder 5"/>
          <p:cNvSpPr>
            <a:spLocks noGrp="1"/>
          </p:cNvSpPr>
          <p:nvPr>
            <p:ph type="ftr" sz="quarter" idx="11"/>
          </p:nvPr>
        </p:nvSpPr>
        <p:spPr/>
        <p:txBody>
          <a:bodyPr/>
          <a:lstStyle/>
          <a:p>
            <a:endParaRPr kumimoji="1" lang="ko-KR" altLang="en-US"/>
          </a:p>
        </p:txBody>
      </p:sp>
      <p:sp>
        <p:nvSpPr>
          <p:cNvPr id="7" name="Slide Number Placeholder 6"/>
          <p:cNvSpPr>
            <a:spLocks noGrp="1"/>
          </p:cNvSpPr>
          <p:nvPr>
            <p:ph type="sldNum" sz="quarter" idx="12"/>
          </p:nvPr>
        </p:nvSpPr>
        <p:spPr/>
        <p:txBody>
          <a:bodyPr/>
          <a:lstStyle/>
          <a:p>
            <a:fld id="{1ABF9641-0EEE-114D-9F8E-3D2E180E8190}" type="slidenum">
              <a:rPr kumimoji="1" lang="ko-KR" altLang="en-US" smtClean="0"/>
              <a:t>‹#›</a:t>
            </a:fld>
            <a:endParaRPr kumimoji="1" lang="ko-KR" altLang="en-US"/>
          </a:p>
        </p:txBody>
      </p:sp>
    </p:spTree>
    <p:extLst>
      <p:ext uri="{BB962C8B-B14F-4D97-AF65-F5344CB8AC3E}">
        <p14:creationId xmlns:p14="http://schemas.microsoft.com/office/powerpoint/2010/main" val="83998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
둘째 수준
셋째 수준
넷째 수준
다섯째 수준</a:t>
            </a:r>
            <a:endParaRPr lang="en-US" dirty="0"/>
          </a:p>
        </p:txBody>
      </p:sp>
      <p:sp>
        <p:nvSpPr>
          <p:cNvPr id="4" name="Content Placeholder 3"/>
          <p:cNvSpPr>
            <a:spLocks noGrp="1"/>
          </p:cNvSpPr>
          <p:nvPr>
            <p:ph sz="half" idx="2"/>
          </p:nvPr>
        </p:nvSpPr>
        <p:spPr>
          <a:xfrm>
            <a:off x="675745" y="2737245"/>
            <a:ext cx="4185623" cy="3304117"/>
          </a:xfrm>
        </p:spPr>
        <p:txBody>
          <a:bodyPr>
            <a:normAutofit/>
          </a:bodyPr>
          <a:lstStyle/>
          <a:p>
            <a:pPr lvl="0"/>
            <a:r>
              <a:rPr lang="ko-KR" altLang="en-US"/>
              <a:t>마스터 텍스트 스타일 편집
둘째 수준
셋째 수준
넷째 수준
다섯째 수준</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
둘째 수준
셋째 수준
넷째 수준
다섯째 수준</a:t>
            </a:r>
            <a:endParaRPr lang="en-US" dirty="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ko-KR" altLang="en-US"/>
              <a:t>마스터 텍스트 스타일 편집
둘째 수준
셋째 수준
넷째 수준
다섯째 수준</a:t>
            </a:r>
            <a:endParaRPr lang="en-US" dirty="0"/>
          </a:p>
        </p:txBody>
      </p:sp>
      <p:sp>
        <p:nvSpPr>
          <p:cNvPr id="7" name="Date Placeholder 6"/>
          <p:cNvSpPr>
            <a:spLocks noGrp="1"/>
          </p:cNvSpPr>
          <p:nvPr>
            <p:ph type="dt" sz="half" idx="10"/>
          </p:nvPr>
        </p:nvSpPr>
        <p:spPr/>
        <p:txBody>
          <a:bodyPr/>
          <a:lstStyle/>
          <a:p>
            <a:fld id="{54E8316D-363C-9247-81E7-EDD2FC46A3E2}" type="datetimeFigureOut">
              <a:rPr kumimoji="1" lang="ko-KR" altLang="en-US" smtClean="0"/>
              <a:t>2018. 12. 4.</a:t>
            </a:fld>
            <a:endParaRPr kumimoji="1" lang="ko-KR" altLang="en-US"/>
          </a:p>
        </p:txBody>
      </p:sp>
      <p:sp>
        <p:nvSpPr>
          <p:cNvPr id="8" name="Footer Placeholder 7"/>
          <p:cNvSpPr>
            <a:spLocks noGrp="1"/>
          </p:cNvSpPr>
          <p:nvPr>
            <p:ph type="ftr" sz="quarter" idx="11"/>
          </p:nvPr>
        </p:nvSpPr>
        <p:spPr/>
        <p:txBody>
          <a:bodyPr/>
          <a:lstStyle/>
          <a:p>
            <a:endParaRPr kumimoji="1" lang="ko-KR" altLang="en-US"/>
          </a:p>
        </p:txBody>
      </p:sp>
      <p:sp>
        <p:nvSpPr>
          <p:cNvPr id="9" name="Slide Number Placeholder 8"/>
          <p:cNvSpPr>
            <a:spLocks noGrp="1"/>
          </p:cNvSpPr>
          <p:nvPr>
            <p:ph type="sldNum" sz="quarter" idx="12"/>
          </p:nvPr>
        </p:nvSpPr>
        <p:spPr/>
        <p:txBody>
          <a:bodyPr/>
          <a:lstStyle/>
          <a:p>
            <a:fld id="{1ABF9641-0EEE-114D-9F8E-3D2E180E8190}" type="slidenum">
              <a:rPr kumimoji="1" lang="ko-KR" altLang="en-US" smtClean="0"/>
              <a:t>‹#›</a:t>
            </a:fld>
            <a:endParaRPr kumimoji="1" lang="ko-KR" altLang="en-US"/>
          </a:p>
        </p:txBody>
      </p:sp>
    </p:spTree>
    <p:extLst>
      <p:ext uri="{BB962C8B-B14F-4D97-AF65-F5344CB8AC3E}">
        <p14:creationId xmlns:p14="http://schemas.microsoft.com/office/powerpoint/2010/main" val="1265405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54E8316D-363C-9247-81E7-EDD2FC46A3E2}" type="datetimeFigureOut">
              <a:rPr kumimoji="1" lang="ko-KR" altLang="en-US" smtClean="0"/>
              <a:t>2018. 12. 4.</a:t>
            </a:fld>
            <a:endParaRPr kumimoji="1" lang="ko-KR" altLang="en-US"/>
          </a:p>
        </p:txBody>
      </p:sp>
      <p:sp>
        <p:nvSpPr>
          <p:cNvPr id="4" name="Footer Placeholder 3"/>
          <p:cNvSpPr>
            <a:spLocks noGrp="1"/>
          </p:cNvSpPr>
          <p:nvPr>
            <p:ph type="ftr" sz="quarter" idx="11"/>
          </p:nvPr>
        </p:nvSpPr>
        <p:spPr/>
        <p:txBody>
          <a:bodyPr/>
          <a:lstStyle/>
          <a:p>
            <a:endParaRPr kumimoji="1" lang="ko-KR" altLang="en-US"/>
          </a:p>
        </p:txBody>
      </p:sp>
      <p:sp>
        <p:nvSpPr>
          <p:cNvPr id="5" name="Slide Number Placeholder 4"/>
          <p:cNvSpPr>
            <a:spLocks noGrp="1"/>
          </p:cNvSpPr>
          <p:nvPr>
            <p:ph type="sldNum" sz="quarter" idx="12"/>
          </p:nvPr>
        </p:nvSpPr>
        <p:spPr/>
        <p:txBody>
          <a:bodyPr/>
          <a:lstStyle/>
          <a:p>
            <a:fld id="{1ABF9641-0EEE-114D-9F8E-3D2E180E8190}" type="slidenum">
              <a:rPr kumimoji="1" lang="ko-KR" altLang="en-US" smtClean="0"/>
              <a:t>‹#›</a:t>
            </a:fld>
            <a:endParaRPr kumimoji="1" lang="ko-KR" altLang="en-US"/>
          </a:p>
        </p:txBody>
      </p:sp>
    </p:spTree>
    <p:extLst>
      <p:ext uri="{BB962C8B-B14F-4D97-AF65-F5344CB8AC3E}">
        <p14:creationId xmlns:p14="http://schemas.microsoft.com/office/powerpoint/2010/main" val="2079866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E8316D-363C-9247-81E7-EDD2FC46A3E2}" type="datetimeFigureOut">
              <a:rPr kumimoji="1" lang="ko-KR" altLang="en-US" smtClean="0"/>
              <a:t>2018. 12. 4.</a:t>
            </a:fld>
            <a:endParaRPr kumimoji="1" lang="ko-KR" altLang="en-US"/>
          </a:p>
        </p:txBody>
      </p:sp>
      <p:sp>
        <p:nvSpPr>
          <p:cNvPr id="3" name="Footer Placeholder 2"/>
          <p:cNvSpPr>
            <a:spLocks noGrp="1"/>
          </p:cNvSpPr>
          <p:nvPr>
            <p:ph type="ftr" sz="quarter" idx="11"/>
          </p:nvPr>
        </p:nvSpPr>
        <p:spPr/>
        <p:txBody>
          <a:bodyPr/>
          <a:lstStyle/>
          <a:p>
            <a:endParaRPr kumimoji="1" lang="ko-KR" altLang="en-US"/>
          </a:p>
        </p:txBody>
      </p:sp>
      <p:sp>
        <p:nvSpPr>
          <p:cNvPr id="4" name="Slide Number Placeholder 3"/>
          <p:cNvSpPr>
            <a:spLocks noGrp="1"/>
          </p:cNvSpPr>
          <p:nvPr>
            <p:ph type="sldNum" sz="quarter" idx="12"/>
          </p:nvPr>
        </p:nvSpPr>
        <p:spPr/>
        <p:txBody>
          <a:bodyPr/>
          <a:lstStyle/>
          <a:p>
            <a:fld id="{1ABF9641-0EEE-114D-9F8E-3D2E180E8190}" type="slidenum">
              <a:rPr kumimoji="1" lang="ko-KR" altLang="en-US" smtClean="0"/>
              <a:t>‹#›</a:t>
            </a:fld>
            <a:endParaRPr kumimoji="1" lang="ko-KR" altLang="en-US"/>
          </a:p>
        </p:txBody>
      </p:sp>
    </p:spTree>
    <p:extLst>
      <p:ext uri="{BB962C8B-B14F-4D97-AF65-F5344CB8AC3E}">
        <p14:creationId xmlns:p14="http://schemas.microsoft.com/office/powerpoint/2010/main" val="1474769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ko-KR" altLang="en-US"/>
              <a:t>마스터 제목 스타일 편집</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ko-KR" altLang="en-US"/>
              <a:t>마스터 텍스트 스타일 편집
둘째 수준
셋째 수준
넷째 수준
다섯째 수준</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ko-KR" altLang="en-US"/>
              <a:t>마스터 텍스트 스타일 편집
둘째 수준
셋째 수준
넷째 수준
다섯째 수준</a:t>
            </a:r>
            <a:endParaRPr lang="en-US" dirty="0"/>
          </a:p>
        </p:txBody>
      </p:sp>
      <p:sp>
        <p:nvSpPr>
          <p:cNvPr id="5" name="Date Placeholder 4"/>
          <p:cNvSpPr>
            <a:spLocks noGrp="1"/>
          </p:cNvSpPr>
          <p:nvPr>
            <p:ph type="dt" sz="half" idx="10"/>
          </p:nvPr>
        </p:nvSpPr>
        <p:spPr/>
        <p:txBody>
          <a:bodyPr/>
          <a:lstStyle/>
          <a:p>
            <a:fld id="{54E8316D-363C-9247-81E7-EDD2FC46A3E2}" type="datetimeFigureOut">
              <a:rPr kumimoji="1" lang="ko-KR" altLang="en-US" smtClean="0"/>
              <a:t>2018. 12. 4.</a:t>
            </a:fld>
            <a:endParaRPr kumimoji="1" lang="ko-KR" altLang="en-US"/>
          </a:p>
        </p:txBody>
      </p:sp>
      <p:sp>
        <p:nvSpPr>
          <p:cNvPr id="6" name="Footer Placeholder 5"/>
          <p:cNvSpPr>
            <a:spLocks noGrp="1"/>
          </p:cNvSpPr>
          <p:nvPr>
            <p:ph type="ftr" sz="quarter" idx="11"/>
          </p:nvPr>
        </p:nvSpPr>
        <p:spPr/>
        <p:txBody>
          <a:bodyPr/>
          <a:lstStyle/>
          <a:p>
            <a:endParaRPr kumimoji="1" lang="ko-KR" altLang="en-US"/>
          </a:p>
        </p:txBody>
      </p:sp>
      <p:sp>
        <p:nvSpPr>
          <p:cNvPr id="7" name="Slide Number Placeholder 6"/>
          <p:cNvSpPr>
            <a:spLocks noGrp="1"/>
          </p:cNvSpPr>
          <p:nvPr>
            <p:ph type="sldNum" sz="quarter" idx="12"/>
          </p:nvPr>
        </p:nvSpPr>
        <p:spPr/>
        <p:txBody>
          <a:bodyPr/>
          <a:lstStyle/>
          <a:p>
            <a:fld id="{1ABF9641-0EEE-114D-9F8E-3D2E180E8190}" type="slidenum">
              <a:rPr kumimoji="1" lang="ko-KR" altLang="en-US" smtClean="0"/>
              <a:t>‹#›</a:t>
            </a:fld>
            <a:endParaRPr kumimoji="1" lang="ko-KR" altLang="en-US"/>
          </a:p>
        </p:txBody>
      </p:sp>
    </p:spTree>
    <p:extLst>
      <p:ext uri="{BB962C8B-B14F-4D97-AF65-F5344CB8AC3E}">
        <p14:creationId xmlns:p14="http://schemas.microsoft.com/office/powerpoint/2010/main" val="2141841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 편집
둘째 수준
셋째 수준
넷째 수준
다섯째 수준</a:t>
            </a:r>
            <a:endParaRPr lang="en-US" dirty="0"/>
          </a:p>
        </p:txBody>
      </p:sp>
      <p:sp>
        <p:nvSpPr>
          <p:cNvPr id="5" name="Date Placeholder 4"/>
          <p:cNvSpPr>
            <a:spLocks noGrp="1"/>
          </p:cNvSpPr>
          <p:nvPr>
            <p:ph type="dt" sz="half" idx="10"/>
          </p:nvPr>
        </p:nvSpPr>
        <p:spPr/>
        <p:txBody>
          <a:bodyPr/>
          <a:lstStyle/>
          <a:p>
            <a:fld id="{54E8316D-363C-9247-81E7-EDD2FC46A3E2}" type="datetimeFigureOut">
              <a:rPr kumimoji="1" lang="ko-KR" altLang="en-US" smtClean="0"/>
              <a:t>2018. 12. 4.</a:t>
            </a:fld>
            <a:endParaRPr kumimoji="1" lang="ko-KR" altLang="en-US"/>
          </a:p>
        </p:txBody>
      </p:sp>
      <p:sp>
        <p:nvSpPr>
          <p:cNvPr id="6" name="Footer Placeholder 5"/>
          <p:cNvSpPr>
            <a:spLocks noGrp="1"/>
          </p:cNvSpPr>
          <p:nvPr>
            <p:ph type="ftr" sz="quarter" idx="11"/>
          </p:nvPr>
        </p:nvSpPr>
        <p:spPr/>
        <p:txBody>
          <a:bodyPr/>
          <a:lstStyle/>
          <a:p>
            <a:endParaRPr kumimoji="1" lang="ko-KR" altLang="en-US"/>
          </a:p>
        </p:txBody>
      </p:sp>
      <p:sp>
        <p:nvSpPr>
          <p:cNvPr id="7" name="Slide Number Placeholder 6"/>
          <p:cNvSpPr>
            <a:spLocks noGrp="1"/>
          </p:cNvSpPr>
          <p:nvPr>
            <p:ph type="sldNum" sz="quarter" idx="12"/>
          </p:nvPr>
        </p:nvSpPr>
        <p:spPr/>
        <p:txBody>
          <a:bodyPr/>
          <a:lstStyle/>
          <a:p>
            <a:fld id="{1ABF9641-0EEE-114D-9F8E-3D2E180E8190}" type="slidenum">
              <a:rPr kumimoji="1" lang="ko-KR" altLang="en-US" smtClean="0"/>
              <a:t>‹#›</a:t>
            </a:fld>
            <a:endParaRPr kumimoji="1" lang="ko-KR" altLang="en-US"/>
          </a:p>
        </p:txBody>
      </p:sp>
    </p:spTree>
    <p:extLst>
      <p:ext uri="{BB962C8B-B14F-4D97-AF65-F5344CB8AC3E}">
        <p14:creationId xmlns:p14="http://schemas.microsoft.com/office/powerpoint/2010/main" val="1939634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ko-KR" altLang="en-US"/>
              <a:t>마스터 텍스트 스타일 편집
둘째 수준
셋째 수준
넷째 수준
다섯째 수준</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4E8316D-363C-9247-81E7-EDD2FC46A3E2}" type="datetimeFigureOut">
              <a:rPr kumimoji="1" lang="ko-KR" altLang="en-US" smtClean="0"/>
              <a:t>2018. 12. 4.</a:t>
            </a:fld>
            <a:endParaRPr kumimoji="1" lang="ko-KR"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ko-KR"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ABF9641-0EEE-114D-9F8E-3D2E180E8190}" type="slidenum">
              <a:rPr kumimoji="1" lang="ko-KR" altLang="en-US" smtClean="0"/>
              <a:t>‹#›</a:t>
            </a:fld>
            <a:endParaRPr kumimoji="1" lang="ko-KR" altLang="en-US"/>
          </a:p>
        </p:txBody>
      </p:sp>
    </p:spTree>
    <p:extLst>
      <p:ext uri="{BB962C8B-B14F-4D97-AF65-F5344CB8AC3E}">
        <p14:creationId xmlns:p14="http://schemas.microsoft.com/office/powerpoint/2010/main" val="20060968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1" hangingPunct="1">
        <a:spcBef>
          <a:spcPct val="0"/>
        </a:spcBef>
        <a:buNone/>
        <a:defRPr sz="3600" kern="1200">
          <a:solidFill>
            <a:schemeClr val="accent1"/>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defTabSz="457200" rtl="0" eaLnBrk="1" latinLnBrk="1"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1"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1"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1" hangingPunct="1">
        <a:defRPr sz="1800" kern="1200">
          <a:solidFill>
            <a:schemeClr val="tx1"/>
          </a:solidFill>
          <a:latin typeface="+mn-lt"/>
          <a:ea typeface="+mn-ea"/>
          <a:cs typeface="+mn-cs"/>
        </a:defRPr>
      </a:lvl1pPr>
      <a:lvl2pPr marL="457200" algn="l" defTabSz="457200" rtl="0" eaLnBrk="1" latinLnBrk="1" hangingPunct="1">
        <a:defRPr sz="1800" kern="1200">
          <a:solidFill>
            <a:schemeClr val="tx1"/>
          </a:solidFill>
          <a:latin typeface="+mn-lt"/>
          <a:ea typeface="+mn-ea"/>
          <a:cs typeface="+mn-cs"/>
        </a:defRPr>
      </a:lvl2pPr>
      <a:lvl3pPr marL="914400" algn="l" defTabSz="457200" rtl="0" eaLnBrk="1" latinLnBrk="1" hangingPunct="1">
        <a:defRPr sz="1800" kern="1200">
          <a:solidFill>
            <a:schemeClr val="tx1"/>
          </a:solidFill>
          <a:latin typeface="+mn-lt"/>
          <a:ea typeface="+mn-ea"/>
          <a:cs typeface="+mn-cs"/>
        </a:defRPr>
      </a:lvl3pPr>
      <a:lvl4pPr marL="1371600" algn="l" defTabSz="457200" rtl="0" eaLnBrk="1" latinLnBrk="1" hangingPunct="1">
        <a:defRPr sz="1800" kern="1200">
          <a:solidFill>
            <a:schemeClr val="tx1"/>
          </a:solidFill>
          <a:latin typeface="+mn-lt"/>
          <a:ea typeface="+mn-ea"/>
          <a:cs typeface="+mn-cs"/>
        </a:defRPr>
      </a:lvl4pPr>
      <a:lvl5pPr marL="1828800" algn="l" defTabSz="457200" rtl="0" eaLnBrk="1" latinLnBrk="1" hangingPunct="1">
        <a:defRPr sz="1800" kern="1200">
          <a:solidFill>
            <a:schemeClr val="tx1"/>
          </a:solidFill>
          <a:latin typeface="+mn-lt"/>
          <a:ea typeface="+mn-ea"/>
          <a:cs typeface="+mn-cs"/>
        </a:defRPr>
      </a:lvl5pPr>
      <a:lvl6pPr marL="2286000" algn="l" defTabSz="457200" rtl="0" eaLnBrk="1" latinLnBrk="1" hangingPunct="1">
        <a:defRPr sz="1800" kern="1200">
          <a:solidFill>
            <a:schemeClr val="tx1"/>
          </a:solidFill>
          <a:latin typeface="+mn-lt"/>
          <a:ea typeface="+mn-ea"/>
          <a:cs typeface="+mn-cs"/>
        </a:defRPr>
      </a:lvl6pPr>
      <a:lvl7pPr marL="2743200" algn="l" defTabSz="457200" rtl="0" eaLnBrk="1" latinLnBrk="1" hangingPunct="1">
        <a:defRPr sz="1800" kern="1200">
          <a:solidFill>
            <a:schemeClr val="tx1"/>
          </a:solidFill>
          <a:latin typeface="+mn-lt"/>
          <a:ea typeface="+mn-ea"/>
          <a:cs typeface="+mn-cs"/>
        </a:defRPr>
      </a:lvl7pPr>
      <a:lvl8pPr marL="3200400" algn="l" defTabSz="457200" rtl="0" eaLnBrk="1" latinLnBrk="1" hangingPunct="1">
        <a:defRPr sz="1800" kern="1200">
          <a:solidFill>
            <a:schemeClr val="tx1"/>
          </a:solidFill>
          <a:latin typeface="+mn-lt"/>
          <a:ea typeface="+mn-ea"/>
          <a:cs typeface="+mn-cs"/>
        </a:defRPr>
      </a:lvl8pPr>
      <a:lvl9pPr marL="3657600" algn="l" defTabSz="4572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064A644-07E1-4959-9718-2F03C781E671}"/>
              </a:ext>
            </a:extLst>
          </p:cNvPr>
          <p:cNvSpPr>
            <a:spLocks noGrp="1"/>
          </p:cNvSpPr>
          <p:nvPr>
            <p:ph type="title"/>
          </p:nvPr>
        </p:nvSpPr>
        <p:spPr/>
        <p:txBody>
          <a:bodyPr/>
          <a:lstStyle/>
          <a:p>
            <a:r>
              <a:rPr lang="ko-KR" altLang="en-US" dirty="0" err="1"/>
              <a:t>딥러닝과</a:t>
            </a:r>
            <a:r>
              <a:rPr lang="ko-KR" altLang="en-US" dirty="0"/>
              <a:t> </a:t>
            </a:r>
            <a:r>
              <a:rPr lang="ko-KR" altLang="en-US" dirty="0" err="1"/>
              <a:t>머신러닝</a:t>
            </a:r>
            <a:endParaRPr lang="ko-KR" altLang="en-US" dirty="0"/>
          </a:p>
        </p:txBody>
      </p:sp>
      <p:sp>
        <p:nvSpPr>
          <p:cNvPr id="3" name="내용 개체 틀 2">
            <a:extLst>
              <a:ext uri="{FF2B5EF4-FFF2-40B4-BE49-F238E27FC236}">
                <a16:creationId xmlns:a16="http://schemas.microsoft.com/office/drawing/2014/main" id="{57C1DCB8-7129-442B-80E3-CDB2F9BF1CC3}"/>
              </a:ext>
            </a:extLst>
          </p:cNvPr>
          <p:cNvSpPr>
            <a:spLocks noGrp="1"/>
          </p:cNvSpPr>
          <p:nvPr>
            <p:ph idx="1"/>
          </p:nvPr>
        </p:nvSpPr>
        <p:spPr>
          <a:xfrm>
            <a:off x="6212959" y="1600201"/>
            <a:ext cx="3826391" cy="4576763"/>
          </a:xfrm>
        </p:spPr>
        <p:txBody>
          <a:bodyPr/>
          <a:lstStyle/>
          <a:p>
            <a:r>
              <a:rPr lang="ko-KR" altLang="en-US" dirty="0"/>
              <a:t>인공지능 </a:t>
            </a:r>
            <a:r>
              <a:rPr lang="en-US" altLang="ko-KR" dirty="0"/>
              <a:t>: 1956</a:t>
            </a:r>
            <a:r>
              <a:rPr lang="ko-KR" altLang="en-US" dirty="0"/>
              <a:t>년 존 매카시 교수가 개최한 </a:t>
            </a:r>
            <a:r>
              <a:rPr lang="ko-KR" altLang="en-US" dirty="0" err="1"/>
              <a:t>다트머스</a:t>
            </a:r>
            <a:r>
              <a:rPr lang="ko-KR" altLang="en-US" dirty="0"/>
              <a:t> 회의에서 처음 등장하였다</a:t>
            </a:r>
            <a:r>
              <a:rPr lang="en-US" altLang="ko-KR" dirty="0"/>
              <a:t>.</a:t>
            </a:r>
          </a:p>
          <a:p>
            <a:r>
              <a:rPr lang="ko-KR" altLang="en-US" dirty="0"/>
              <a:t>일반 </a:t>
            </a:r>
            <a:r>
              <a:rPr lang="en-US" altLang="ko-KR" dirty="0"/>
              <a:t>AI: </a:t>
            </a:r>
            <a:r>
              <a:rPr lang="ko-KR" altLang="en-US" dirty="0"/>
              <a:t>인간처럼 생각하는 인공지능</a:t>
            </a:r>
            <a:endParaRPr lang="en-US" altLang="ko-KR" dirty="0"/>
          </a:p>
          <a:p>
            <a:r>
              <a:rPr lang="ko-KR" altLang="en-US" dirty="0"/>
              <a:t>좁은 </a:t>
            </a:r>
            <a:r>
              <a:rPr lang="en-US" altLang="ko-KR" dirty="0"/>
              <a:t>AI: </a:t>
            </a:r>
            <a:r>
              <a:rPr lang="ko-KR" altLang="en-US" dirty="0"/>
              <a:t>특정작업을 인간 이상의 능력으로 해내는 것</a:t>
            </a:r>
            <a:br>
              <a:rPr lang="en-US" altLang="ko-KR" dirty="0"/>
            </a:br>
            <a:r>
              <a:rPr lang="en-US" altLang="ko-KR" dirty="0"/>
              <a:t>ex) </a:t>
            </a:r>
            <a:r>
              <a:rPr lang="ko-KR" altLang="en-US" dirty="0"/>
              <a:t>얼굴인식기능</a:t>
            </a:r>
            <a:r>
              <a:rPr lang="en-US" altLang="ko-KR" dirty="0"/>
              <a:t>, </a:t>
            </a:r>
            <a:r>
              <a:rPr lang="ko-KR" altLang="en-US" dirty="0"/>
              <a:t>이미지 분류</a:t>
            </a:r>
            <a:endParaRPr lang="en-US" altLang="ko-KR" dirty="0"/>
          </a:p>
          <a:p>
            <a:endParaRPr lang="ko-KR" altLang="en-US" dirty="0"/>
          </a:p>
        </p:txBody>
      </p:sp>
      <p:pic>
        <p:nvPicPr>
          <p:cNvPr id="1028" name="Picture 4" descr="http://blogs.nvidia.co.kr/wp-content/uploads/sites/16/2016/08/postfiles8.naver_.png">
            <a:extLst>
              <a:ext uri="{FF2B5EF4-FFF2-40B4-BE49-F238E27FC236}">
                <a16:creationId xmlns:a16="http://schemas.microsoft.com/office/drawing/2014/main" id="{BA60B36D-89E8-4387-B86C-216DD076FA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1345293"/>
            <a:ext cx="4688959" cy="296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218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064A644-07E1-4959-9718-2F03C781E671}"/>
              </a:ext>
            </a:extLst>
          </p:cNvPr>
          <p:cNvSpPr>
            <a:spLocks noGrp="1"/>
          </p:cNvSpPr>
          <p:nvPr>
            <p:ph type="title"/>
          </p:nvPr>
        </p:nvSpPr>
        <p:spPr/>
        <p:txBody>
          <a:bodyPr/>
          <a:lstStyle/>
          <a:p>
            <a:r>
              <a:rPr lang="ko-KR" altLang="en-US" dirty="0" err="1"/>
              <a:t>딥러닝과</a:t>
            </a:r>
            <a:r>
              <a:rPr lang="ko-KR" altLang="en-US" dirty="0"/>
              <a:t> </a:t>
            </a:r>
            <a:r>
              <a:rPr lang="ko-KR" altLang="en-US" dirty="0" err="1"/>
              <a:t>머신러닝</a:t>
            </a:r>
            <a:endParaRPr lang="ko-KR" altLang="en-US" dirty="0"/>
          </a:p>
        </p:txBody>
      </p:sp>
      <p:sp>
        <p:nvSpPr>
          <p:cNvPr id="3" name="내용 개체 틀 2">
            <a:extLst>
              <a:ext uri="{FF2B5EF4-FFF2-40B4-BE49-F238E27FC236}">
                <a16:creationId xmlns:a16="http://schemas.microsoft.com/office/drawing/2014/main" id="{57C1DCB8-7129-442B-80E3-CDB2F9BF1CC3}"/>
              </a:ext>
            </a:extLst>
          </p:cNvPr>
          <p:cNvSpPr>
            <a:spLocks noGrp="1"/>
          </p:cNvSpPr>
          <p:nvPr>
            <p:ph idx="1"/>
          </p:nvPr>
        </p:nvSpPr>
        <p:spPr>
          <a:xfrm>
            <a:off x="2152650" y="3976914"/>
            <a:ext cx="7886700" cy="2606448"/>
          </a:xfrm>
        </p:spPr>
        <p:txBody>
          <a:bodyPr>
            <a:normAutofit/>
          </a:bodyPr>
          <a:lstStyle/>
          <a:p>
            <a:r>
              <a:rPr lang="ko-KR" altLang="en-US" dirty="0"/>
              <a:t>고양이</a:t>
            </a:r>
            <a:r>
              <a:rPr lang="en-US" altLang="ko-KR" dirty="0"/>
              <a:t>? </a:t>
            </a:r>
            <a:r>
              <a:rPr lang="ko-KR" altLang="en-US" dirty="0"/>
              <a:t>개</a:t>
            </a:r>
            <a:r>
              <a:rPr lang="en-US" altLang="ko-KR" dirty="0"/>
              <a:t>?</a:t>
            </a:r>
          </a:p>
          <a:p>
            <a:pPr lvl="1"/>
            <a:r>
              <a:rPr lang="ko-KR" altLang="en-US" dirty="0" err="1"/>
              <a:t>머신러닝으로</a:t>
            </a:r>
            <a:r>
              <a:rPr lang="ko-KR" altLang="en-US" dirty="0"/>
              <a:t> 문제를 풀려면</a:t>
            </a:r>
            <a:r>
              <a:rPr lang="en-US" altLang="ko-KR" dirty="0"/>
              <a:t>, </a:t>
            </a:r>
            <a:r>
              <a:rPr lang="ko-KR" altLang="en-US" dirty="0"/>
              <a:t>변수</a:t>
            </a:r>
            <a:r>
              <a:rPr lang="en-US" altLang="ko-KR" dirty="0"/>
              <a:t>(features)</a:t>
            </a:r>
            <a:r>
              <a:rPr lang="ko-KR" altLang="en-US" dirty="0"/>
              <a:t>를 정의한다</a:t>
            </a:r>
            <a:r>
              <a:rPr lang="en-US" altLang="ko-KR" dirty="0"/>
              <a:t>.</a:t>
            </a:r>
          </a:p>
          <a:p>
            <a:pPr lvl="2"/>
            <a:r>
              <a:rPr lang="ko-KR" altLang="en-US" dirty="0"/>
              <a:t>수염이 있나</a:t>
            </a:r>
            <a:r>
              <a:rPr lang="en-US" altLang="ko-KR" dirty="0"/>
              <a:t>? </a:t>
            </a:r>
            <a:r>
              <a:rPr lang="ko-KR" altLang="en-US" dirty="0"/>
              <a:t>귀가 있나</a:t>
            </a:r>
            <a:r>
              <a:rPr lang="en-US" altLang="ko-KR" dirty="0"/>
              <a:t>? </a:t>
            </a:r>
            <a:r>
              <a:rPr lang="ko-KR" altLang="en-US" dirty="0"/>
              <a:t>귀가 </a:t>
            </a:r>
            <a:r>
              <a:rPr lang="ko-KR" altLang="en-US" dirty="0" err="1"/>
              <a:t>솟아있나</a:t>
            </a:r>
            <a:r>
              <a:rPr lang="ko-KR" altLang="en-US" dirty="0"/>
              <a:t> 등등</a:t>
            </a:r>
            <a:endParaRPr lang="en-US" altLang="ko-KR" dirty="0"/>
          </a:p>
          <a:p>
            <a:pPr lvl="2"/>
            <a:r>
              <a:rPr lang="ko-KR" altLang="en-US" dirty="0"/>
              <a:t>시스템으로 </a:t>
            </a:r>
            <a:r>
              <a:rPr lang="en-US" altLang="ko-KR" dirty="0"/>
              <a:t>feature </a:t>
            </a:r>
            <a:r>
              <a:rPr lang="ko-KR" altLang="en-US" dirty="0"/>
              <a:t>중 무엇이 특정 동물을 더 묘사하는지 구분</a:t>
            </a:r>
            <a:endParaRPr lang="en-US" altLang="ko-KR" dirty="0"/>
          </a:p>
          <a:p>
            <a:pPr lvl="2"/>
            <a:r>
              <a:rPr lang="ko-KR" altLang="en-US" dirty="0"/>
              <a:t>수동적으로 </a:t>
            </a:r>
            <a:r>
              <a:rPr lang="en-US" altLang="ko-KR" dirty="0"/>
              <a:t>feature</a:t>
            </a:r>
            <a:r>
              <a:rPr lang="ko-KR" altLang="en-US" dirty="0"/>
              <a:t>를 제공한다</a:t>
            </a:r>
            <a:r>
              <a:rPr lang="en-US" altLang="ko-KR" dirty="0"/>
              <a:t>.</a:t>
            </a:r>
          </a:p>
          <a:p>
            <a:pPr lvl="1"/>
            <a:r>
              <a:rPr lang="ko-KR" altLang="en-US" dirty="0" err="1"/>
              <a:t>딥러닝은</a:t>
            </a:r>
            <a:r>
              <a:rPr lang="ko-KR" altLang="en-US" dirty="0"/>
              <a:t> 중요한 </a:t>
            </a:r>
            <a:r>
              <a:rPr lang="en-US" altLang="ko-KR" dirty="0"/>
              <a:t>feature</a:t>
            </a:r>
            <a:r>
              <a:rPr lang="ko-KR" altLang="en-US" dirty="0"/>
              <a:t>를 자동적으로 골라낸다</a:t>
            </a:r>
            <a:r>
              <a:rPr lang="en-US" altLang="ko-KR" dirty="0"/>
              <a:t>.</a:t>
            </a:r>
          </a:p>
        </p:txBody>
      </p:sp>
      <p:pic>
        <p:nvPicPr>
          <p:cNvPr id="3074" name="Picture 2" descr="http://t1.daumcdn.net/thumb/R1280x0/?fname=http://t1.daumcdn.net/brunch/service/user/3mAn/image/d5KRHVMh7iM9iP775KtXjiXw3Jk.png">
            <a:extLst>
              <a:ext uri="{FF2B5EF4-FFF2-40B4-BE49-F238E27FC236}">
                <a16:creationId xmlns:a16="http://schemas.microsoft.com/office/drawing/2014/main" id="{4873EC63-2C40-4A63-99C6-07825DBFA5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5960" y="1343933"/>
            <a:ext cx="4340081" cy="2610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199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064A644-07E1-4959-9718-2F03C781E671}"/>
              </a:ext>
            </a:extLst>
          </p:cNvPr>
          <p:cNvSpPr>
            <a:spLocks noGrp="1"/>
          </p:cNvSpPr>
          <p:nvPr>
            <p:ph type="title"/>
          </p:nvPr>
        </p:nvSpPr>
        <p:spPr/>
        <p:txBody>
          <a:bodyPr/>
          <a:lstStyle/>
          <a:p>
            <a:r>
              <a:rPr lang="ko-KR" altLang="en-US" dirty="0" err="1"/>
              <a:t>딥러닝과</a:t>
            </a:r>
            <a:r>
              <a:rPr lang="ko-KR" altLang="en-US" dirty="0"/>
              <a:t> </a:t>
            </a:r>
            <a:r>
              <a:rPr lang="ko-KR" altLang="en-US" dirty="0" err="1"/>
              <a:t>머신러닝</a:t>
            </a:r>
            <a:endParaRPr lang="ko-KR" altLang="en-US" dirty="0"/>
          </a:p>
        </p:txBody>
      </p:sp>
      <p:sp>
        <p:nvSpPr>
          <p:cNvPr id="3" name="내용 개체 틀 2">
            <a:extLst>
              <a:ext uri="{FF2B5EF4-FFF2-40B4-BE49-F238E27FC236}">
                <a16:creationId xmlns:a16="http://schemas.microsoft.com/office/drawing/2014/main" id="{57C1DCB8-7129-442B-80E3-CDB2F9BF1CC3}"/>
              </a:ext>
            </a:extLst>
          </p:cNvPr>
          <p:cNvSpPr>
            <a:spLocks noGrp="1"/>
          </p:cNvSpPr>
          <p:nvPr>
            <p:ph idx="1"/>
          </p:nvPr>
        </p:nvSpPr>
        <p:spPr>
          <a:xfrm>
            <a:off x="2152650" y="3976914"/>
            <a:ext cx="7886700" cy="2195286"/>
          </a:xfrm>
        </p:spPr>
        <p:txBody>
          <a:bodyPr>
            <a:normAutofit/>
          </a:bodyPr>
          <a:lstStyle/>
          <a:p>
            <a:r>
              <a:rPr lang="ko-KR" altLang="en-US" dirty="0"/>
              <a:t>신경망</a:t>
            </a:r>
            <a:r>
              <a:rPr lang="en-US" altLang="ko-KR" dirty="0"/>
              <a:t>(neural network)</a:t>
            </a:r>
          </a:p>
          <a:p>
            <a:pPr lvl="1"/>
            <a:r>
              <a:rPr lang="ko-KR" altLang="en-US" dirty="0" err="1"/>
              <a:t>머신러닝의</a:t>
            </a:r>
            <a:r>
              <a:rPr lang="ko-KR" altLang="en-US" dirty="0"/>
              <a:t> 알고리즘 중</a:t>
            </a:r>
            <a:r>
              <a:rPr lang="en-US" altLang="ko-KR" dirty="0"/>
              <a:t>, </a:t>
            </a:r>
            <a:r>
              <a:rPr lang="ko-KR" altLang="en-US" dirty="0"/>
              <a:t>인공 신공망을 토대로 만들었다</a:t>
            </a:r>
            <a:r>
              <a:rPr lang="en-US" altLang="ko-KR" dirty="0"/>
              <a:t>.</a:t>
            </a:r>
          </a:p>
          <a:p>
            <a:pPr lvl="1"/>
            <a:r>
              <a:rPr lang="ko-KR" altLang="en-US" dirty="0"/>
              <a:t>인간의 신경망을 </a:t>
            </a:r>
            <a:r>
              <a:rPr lang="ko-KR" altLang="en-US" dirty="0" err="1"/>
              <a:t>본따</a:t>
            </a:r>
            <a:r>
              <a:rPr lang="ko-KR" altLang="en-US" dirty="0"/>
              <a:t> 만든 네트워크 구조</a:t>
            </a:r>
            <a:endParaRPr lang="en-US" altLang="ko-KR" dirty="0"/>
          </a:p>
          <a:p>
            <a:pPr lvl="1"/>
            <a:r>
              <a:rPr lang="ko-KR" altLang="en-US" dirty="0"/>
              <a:t>여러 뉴런이 연결되어 있는 구조를 가지고 있는 망</a:t>
            </a:r>
            <a:r>
              <a:rPr lang="en-US" altLang="ko-KR" dirty="0"/>
              <a:t>(</a:t>
            </a:r>
            <a:r>
              <a:rPr lang="ko-KR" altLang="en-US" dirty="0"/>
              <a:t>네트워크</a:t>
            </a:r>
            <a:r>
              <a:rPr lang="en-US" altLang="ko-KR" dirty="0"/>
              <a:t>)</a:t>
            </a:r>
          </a:p>
          <a:p>
            <a:pPr lvl="1"/>
            <a:r>
              <a:rPr lang="ko-KR" altLang="en-US" dirty="0" err="1"/>
              <a:t>입력층</a:t>
            </a:r>
            <a:r>
              <a:rPr lang="en-US" altLang="ko-KR" dirty="0"/>
              <a:t>-</a:t>
            </a:r>
            <a:r>
              <a:rPr lang="ko-KR" altLang="en-US" dirty="0"/>
              <a:t>입력</a:t>
            </a:r>
            <a:r>
              <a:rPr lang="en-US" altLang="ko-KR" dirty="0"/>
              <a:t>, </a:t>
            </a:r>
            <a:r>
              <a:rPr lang="ko-KR" altLang="en-US" dirty="0"/>
              <a:t>중간층</a:t>
            </a:r>
            <a:r>
              <a:rPr lang="en-US" altLang="ko-KR" dirty="0"/>
              <a:t>(</a:t>
            </a:r>
            <a:r>
              <a:rPr lang="ko-KR" altLang="en-US" dirty="0" err="1"/>
              <a:t>은폐층</a:t>
            </a:r>
            <a:r>
              <a:rPr lang="en-US" altLang="ko-KR" dirty="0"/>
              <a:t>), </a:t>
            </a:r>
            <a:r>
              <a:rPr lang="ko-KR" altLang="en-US" dirty="0" err="1"/>
              <a:t>출력층</a:t>
            </a:r>
            <a:r>
              <a:rPr lang="en-US" altLang="ko-KR" dirty="0"/>
              <a:t>-</a:t>
            </a:r>
            <a:r>
              <a:rPr lang="ko-KR" altLang="en-US" dirty="0"/>
              <a:t>출력</a:t>
            </a:r>
            <a:endParaRPr lang="en-US" altLang="ko-KR" dirty="0"/>
          </a:p>
        </p:txBody>
      </p:sp>
      <p:pic>
        <p:nvPicPr>
          <p:cNvPr id="3074" name="Picture 2" descr="http://t1.daumcdn.net/thumb/R1280x0/?fname=http://t1.daumcdn.net/brunch/service/user/3mAn/image/d5KRHVMh7iM9iP775KtXjiXw3Jk.png">
            <a:extLst>
              <a:ext uri="{FF2B5EF4-FFF2-40B4-BE49-F238E27FC236}">
                <a16:creationId xmlns:a16="http://schemas.microsoft.com/office/drawing/2014/main" id="{4873EC63-2C40-4A63-99C6-07825DBFA5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5960" y="1343933"/>
            <a:ext cx="4340081" cy="2610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3104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064A644-07E1-4959-9718-2F03C781E671}"/>
              </a:ext>
            </a:extLst>
          </p:cNvPr>
          <p:cNvSpPr>
            <a:spLocks noGrp="1"/>
          </p:cNvSpPr>
          <p:nvPr>
            <p:ph type="title"/>
          </p:nvPr>
        </p:nvSpPr>
        <p:spPr/>
        <p:txBody>
          <a:bodyPr/>
          <a:lstStyle/>
          <a:p>
            <a:r>
              <a:rPr lang="ko-KR" altLang="en-US" dirty="0" err="1"/>
              <a:t>딥러닝과</a:t>
            </a:r>
            <a:r>
              <a:rPr lang="ko-KR" altLang="en-US" dirty="0"/>
              <a:t> </a:t>
            </a:r>
            <a:r>
              <a:rPr lang="ko-KR" altLang="en-US" dirty="0" err="1"/>
              <a:t>머신러닝</a:t>
            </a:r>
            <a:endParaRPr lang="ko-KR" altLang="en-US" dirty="0"/>
          </a:p>
        </p:txBody>
      </p:sp>
      <p:sp>
        <p:nvSpPr>
          <p:cNvPr id="3" name="내용 개체 틀 2">
            <a:extLst>
              <a:ext uri="{FF2B5EF4-FFF2-40B4-BE49-F238E27FC236}">
                <a16:creationId xmlns:a16="http://schemas.microsoft.com/office/drawing/2014/main" id="{57C1DCB8-7129-442B-80E3-CDB2F9BF1CC3}"/>
              </a:ext>
            </a:extLst>
          </p:cNvPr>
          <p:cNvSpPr>
            <a:spLocks noGrp="1"/>
          </p:cNvSpPr>
          <p:nvPr>
            <p:ph idx="1"/>
          </p:nvPr>
        </p:nvSpPr>
        <p:spPr/>
        <p:txBody>
          <a:bodyPr/>
          <a:lstStyle/>
          <a:p>
            <a:r>
              <a:rPr lang="ko-KR" altLang="en-US" dirty="0" err="1"/>
              <a:t>딥러닝</a:t>
            </a:r>
            <a:endParaRPr lang="en-US" altLang="ko-KR" dirty="0"/>
          </a:p>
          <a:p>
            <a:pPr lvl="1"/>
            <a:r>
              <a:rPr lang="ko-KR" altLang="en-US" dirty="0"/>
              <a:t>다만 인간의 뇌와는 달리 한쪽으로 연결되어 있다</a:t>
            </a:r>
            <a:r>
              <a:rPr lang="en-US" altLang="ko-KR" dirty="0"/>
              <a:t>.</a:t>
            </a:r>
          </a:p>
          <a:p>
            <a:pPr lvl="1"/>
            <a:r>
              <a:rPr lang="ko-KR" altLang="en-US" dirty="0"/>
              <a:t>이미지를 수많은 조각으로 나눠</a:t>
            </a:r>
            <a:r>
              <a:rPr lang="en-US" altLang="ko-KR" dirty="0"/>
              <a:t>, </a:t>
            </a:r>
            <a:r>
              <a:rPr lang="ko-KR" altLang="en-US" dirty="0"/>
              <a:t>신경망의 앞쪽에 입력하면</a:t>
            </a:r>
            <a:r>
              <a:rPr lang="en-US" altLang="ko-KR" dirty="0"/>
              <a:t>, </a:t>
            </a:r>
            <a:r>
              <a:rPr lang="ko-KR" altLang="en-US" dirty="0"/>
              <a:t>그 뉴런들은 데이터를 다음 레이어로 전달한다</a:t>
            </a:r>
            <a:r>
              <a:rPr lang="en-US" altLang="ko-KR" dirty="0"/>
              <a:t>. </a:t>
            </a:r>
            <a:r>
              <a:rPr lang="ko-KR" altLang="en-US" dirty="0"/>
              <a:t>그리고 마지막 레이어에 도달하면 최종 출력을 생성한다</a:t>
            </a:r>
            <a:r>
              <a:rPr lang="en-US" altLang="ko-KR" dirty="0"/>
              <a:t>. </a:t>
            </a:r>
            <a:r>
              <a:rPr lang="ko-KR" altLang="en-US" dirty="0"/>
              <a:t>그리고 수행하는 작업을 기준으로 가중치를 주어</a:t>
            </a:r>
            <a:r>
              <a:rPr lang="en-US" altLang="ko-KR" dirty="0"/>
              <a:t>, </a:t>
            </a:r>
            <a:r>
              <a:rPr lang="ko-KR" altLang="en-US" dirty="0"/>
              <a:t>최종 출력을 결정하게 된다</a:t>
            </a:r>
            <a:r>
              <a:rPr lang="en-US" altLang="ko-KR" dirty="0"/>
              <a:t>. </a:t>
            </a:r>
          </a:p>
        </p:txBody>
      </p:sp>
    </p:spTree>
    <p:extLst>
      <p:ext uri="{BB962C8B-B14F-4D97-AF65-F5344CB8AC3E}">
        <p14:creationId xmlns:p14="http://schemas.microsoft.com/office/powerpoint/2010/main" val="370180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064A644-07E1-4959-9718-2F03C781E671}"/>
              </a:ext>
            </a:extLst>
          </p:cNvPr>
          <p:cNvSpPr>
            <a:spLocks noGrp="1"/>
          </p:cNvSpPr>
          <p:nvPr>
            <p:ph type="title"/>
          </p:nvPr>
        </p:nvSpPr>
        <p:spPr/>
        <p:txBody>
          <a:bodyPr/>
          <a:lstStyle/>
          <a:p>
            <a:r>
              <a:rPr lang="ko-KR" altLang="en-US" dirty="0" err="1"/>
              <a:t>딥러닝과</a:t>
            </a:r>
            <a:r>
              <a:rPr lang="ko-KR" altLang="en-US" dirty="0"/>
              <a:t> </a:t>
            </a:r>
            <a:r>
              <a:rPr lang="ko-KR" altLang="en-US" dirty="0" err="1"/>
              <a:t>머신러닝의</a:t>
            </a:r>
            <a:r>
              <a:rPr lang="ko-KR" altLang="en-US" dirty="0"/>
              <a:t> 비교</a:t>
            </a:r>
          </a:p>
        </p:txBody>
      </p:sp>
      <p:sp>
        <p:nvSpPr>
          <p:cNvPr id="3" name="내용 개체 틀 2">
            <a:extLst>
              <a:ext uri="{FF2B5EF4-FFF2-40B4-BE49-F238E27FC236}">
                <a16:creationId xmlns:a16="http://schemas.microsoft.com/office/drawing/2014/main" id="{57C1DCB8-7129-442B-80E3-CDB2F9BF1CC3}"/>
              </a:ext>
            </a:extLst>
          </p:cNvPr>
          <p:cNvSpPr>
            <a:spLocks noGrp="1"/>
          </p:cNvSpPr>
          <p:nvPr>
            <p:ph idx="1"/>
          </p:nvPr>
        </p:nvSpPr>
        <p:spPr>
          <a:xfrm>
            <a:off x="2152650" y="1820864"/>
            <a:ext cx="4018020" cy="4351337"/>
          </a:xfrm>
        </p:spPr>
        <p:txBody>
          <a:bodyPr/>
          <a:lstStyle/>
          <a:p>
            <a:r>
              <a:rPr lang="en-US" altLang="ko-KR" dirty="0"/>
              <a:t>1. </a:t>
            </a:r>
            <a:r>
              <a:rPr lang="ko-KR" altLang="en-US" dirty="0"/>
              <a:t>데이터 의존도</a:t>
            </a:r>
            <a:r>
              <a:rPr lang="en-US" altLang="ko-KR" dirty="0"/>
              <a:t>(Data dependencies)</a:t>
            </a:r>
          </a:p>
          <a:p>
            <a:pPr lvl="1"/>
            <a:r>
              <a:rPr lang="ko-KR" altLang="en-US" dirty="0" err="1"/>
              <a:t>딥러닝은</a:t>
            </a:r>
            <a:r>
              <a:rPr lang="ko-KR" altLang="en-US" dirty="0"/>
              <a:t> 데이터의 양이 많아야 성능이 나온다</a:t>
            </a:r>
            <a:r>
              <a:rPr lang="en-US" altLang="ko-KR" dirty="0"/>
              <a:t>.</a:t>
            </a:r>
          </a:p>
          <a:p>
            <a:pPr lvl="1"/>
            <a:r>
              <a:rPr lang="ko-KR" altLang="en-US" dirty="0"/>
              <a:t>과제를 이해하는데 매우 큰 데이터가 필요하다</a:t>
            </a:r>
            <a:r>
              <a:rPr lang="en-US" altLang="ko-KR" dirty="0"/>
              <a:t>.</a:t>
            </a:r>
          </a:p>
          <a:p>
            <a:pPr lvl="1"/>
            <a:r>
              <a:rPr lang="ko-KR" altLang="en-US" dirty="0"/>
              <a:t>데이터가 적으면</a:t>
            </a:r>
            <a:r>
              <a:rPr lang="en-US" altLang="ko-KR" dirty="0"/>
              <a:t>, </a:t>
            </a:r>
            <a:r>
              <a:rPr lang="ko-KR" altLang="en-US" dirty="0"/>
              <a:t>수작업이 들어간 </a:t>
            </a:r>
            <a:r>
              <a:rPr lang="ko-KR" altLang="en-US" dirty="0" err="1"/>
              <a:t>머신러닝이</a:t>
            </a:r>
            <a:r>
              <a:rPr lang="ko-KR" altLang="en-US" dirty="0"/>
              <a:t> 좋다</a:t>
            </a:r>
            <a:r>
              <a:rPr lang="en-US" altLang="ko-KR" dirty="0"/>
              <a:t>.</a:t>
            </a:r>
          </a:p>
        </p:txBody>
      </p:sp>
      <p:pic>
        <p:nvPicPr>
          <p:cNvPr id="8194" name="Picture 2" descr="http://t1.daumcdn.net/brunch/service/user/3mAn/image/gXjm7rcOaubeN33XutZAqepNRow.png">
            <a:extLst>
              <a:ext uri="{FF2B5EF4-FFF2-40B4-BE49-F238E27FC236}">
                <a16:creationId xmlns:a16="http://schemas.microsoft.com/office/drawing/2014/main" id="{0586AD88-E418-4038-AD2D-BE22A0D690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1600201"/>
            <a:ext cx="4018020"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4139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064A644-07E1-4959-9718-2F03C781E671}"/>
              </a:ext>
            </a:extLst>
          </p:cNvPr>
          <p:cNvSpPr>
            <a:spLocks noGrp="1"/>
          </p:cNvSpPr>
          <p:nvPr>
            <p:ph type="title"/>
          </p:nvPr>
        </p:nvSpPr>
        <p:spPr/>
        <p:txBody>
          <a:bodyPr/>
          <a:lstStyle/>
          <a:p>
            <a:r>
              <a:rPr lang="ko-KR" altLang="en-US" dirty="0" err="1"/>
              <a:t>딥러닝과</a:t>
            </a:r>
            <a:r>
              <a:rPr lang="ko-KR" altLang="en-US" dirty="0"/>
              <a:t> </a:t>
            </a:r>
            <a:r>
              <a:rPr lang="ko-KR" altLang="en-US" dirty="0" err="1"/>
              <a:t>머신러닝</a:t>
            </a:r>
            <a:endParaRPr lang="ko-KR" altLang="en-US" dirty="0"/>
          </a:p>
        </p:txBody>
      </p:sp>
      <p:sp>
        <p:nvSpPr>
          <p:cNvPr id="3" name="내용 개체 틀 2">
            <a:extLst>
              <a:ext uri="{FF2B5EF4-FFF2-40B4-BE49-F238E27FC236}">
                <a16:creationId xmlns:a16="http://schemas.microsoft.com/office/drawing/2014/main" id="{57C1DCB8-7129-442B-80E3-CDB2F9BF1CC3}"/>
              </a:ext>
            </a:extLst>
          </p:cNvPr>
          <p:cNvSpPr>
            <a:spLocks noGrp="1"/>
          </p:cNvSpPr>
          <p:nvPr>
            <p:ph idx="1"/>
          </p:nvPr>
        </p:nvSpPr>
        <p:spPr/>
        <p:txBody>
          <a:bodyPr/>
          <a:lstStyle/>
          <a:p>
            <a:r>
              <a:rPr lang="en-US" altLang="ko-KR" dirty="0"/>
              <a:t>2. </a:t>
            </a:r>
            <a:r>
              <a:rPr lang="ko-KR" altLang="en-US" dirty="0"/>
              <a:t>하드웨어 의존도</a:t>
            </a:r>
            <a:endParaRPr lang="en-US" altLang="ko-KR" dirty="0"/>
          </a:p>
          <a:p>
            <a:pPr lvl="1"/>
            <a:r>
              <a:rPr lang="ko-KR" altLang="en-US" dirty="0" err="1"/>
              <a:t>딥러닝은</a:t>
            </a:r>
            <a:r>
              <a:rPr lang="ko-KR" altLang="en-US" dirty="0"/>
              <a:t> </a:t>
            </a:r>
            <a:r>
              <a:rPr lang="ko-KR" altLang="en-US" dirty="0" err="1"/>
              <a:t>고사양</a:t>
            </a:r>
            <a:r>
              <a:rPr lang="ko-KR" altLang="en-US" dirty="0"/>
              <a:t> 하드웨어가 많은 부분을 차지한다</a:t>
            </a:r>
            <a:r>
              <a:rPr lang="en-US" altLang="ko-KR" dirty="0"/>
              <a:t>.</a:t>
            </a:r>
          </a:p>
          <a:p>
            <a:pPr lvl="1"/>
            <a:r>
              <a:rPr lang="ko-KR" altLang="en-US" dirty="0"/>
              <a:t>많은 양의 행렬을 계산하기 때문에 </a:t>
            </a:r>
            <a:r>
              <a:rPr lang="en-US" altLang="ko-KR" dirty="0" err="1"/>
              <a:t>gpu</a:t>
            </a:r>
            <a:r>
              <a:rPr lang="ko-KR" altLang="en-US" dirty="0"/>
              <a:t>를 통해 계산하는 것이 좋다</a:t>
            </a:r>
            <a:r>
              <a:rPr lang="en-US" altLang="ko-KR" dirty="0"/>
              <a:t>.</a:t>
            </a:r>
          </a:p>
          <a:p>
            <a:pPr lvl="1"/>
            <a:r>
              <a:rPr lang="ko-KR" altLang="en-US" dirty="0"/>
              <a:t>최근에는 </a:t>
            </a:r>
            <a:r>
              <a:rPr lang="en-US" altLang="ko-KR" dirty="0" err="1"/>
              <a:t>cpu</a:t>
            </a:r>
            <a:r>
              <a:rPr lang="ko-KR" altLang="en-US" dirty="0"/>
              <a:t>로도 가능하지만 속도가 느리다</a:t>
            </a:r>
            <a:r>
              <a:rPr lang="en-US" altLang="ko-KR" dirty="0"/>
              <a:t>.</a:t>
            </a:r>
          </a:p>
        </p:txBody>
      </p:sp>
    </p:spTree>
    <p:extLst>
      <p:ext uri="{BB962C8B-B14F-4D97-AF65-F5344CB8AC3E}">
        <p14:creationId xmlns:p14="http://schemas.microsoft.com/office/powerpoint/2010/main" val="2852144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064A644-07E1-4959-9718-2F03C781E671}"/>
              </a:ext>
            </a:extLst>
          </p:cNvPr>
          <p:cNvSpPr>
            <a:spLocks noGrp="1"/>
          </p:cNvSpPr>
          <p:nvPr>
            <p:ph type="title"/>
          </p:nvPr>
        </p:nvSpPr>
        <p:spPr/>
        <p:txBody>
          <a:bodyPr/>
          <a:lstStyle/>
          <a:p>
            <a:r>
              <a:rPr lang="ko-KR" altLang="en-US" dirty="0" err="1"/>
              <a:t>딥러닝과</a:t>
            </a:r>
            <a:r>
              <a:rPr lang="ko-KR" altLang="en-US" dirty="0"/>
              <a:t> </a:t>
            </a:r>
            <a:r>
              <a:rPr lang="ko-KR" altLang="en-US" dirty="0" err="1"/>
              <a:t>머신러닝</a:t>
            </a:r>
            <a:endParaRPr lang="ko-KR" altLang="en-US" dirty="0"/>
          </a:p>
        </p:txBody>
      </p:sp>
      <p:sp>
        <p:nvSpPr>
          <p:cNvPr id="3" name="내용 개체 틀 2">
            <a:extLst>
              <a:ext uri="{FF2B5EF4-FFF2-40B4-BE49-F238E27FC236}">
                <a16:creationId xmlns:a16="http://schemas.microsoft.com/office/drawing/2014/main" id="{57C1DCB8-7129-442B-80E3-CDB2F9BF1CC3}"/>
              </a:ext>
            </a:extLst>
          </p:cNvPr>
          <p:cNvSpPr>
            <a:spLocks noGrp="1"/>
          </p:cNvSpPr>
          <p:nvPr>
            <p:ph idx="1"/>
          </p:nvPr>
        </p:nvSpPr>
        <p:spPr/>
        <p:txBody>
          <a:bodyPr/>
          <a:lstStyle/>
          <a:p>
            <a:r>
              <a:rPr lang="en-US" altLang="ko-KR" dirty="0"/>
              <a:t>3. Feature engineering</a:t>
            </a:r>
          </a:p>
          <a:p>
            <a:pPr lvl="1"/>
            <a:r>
              <a:rPr lang="ko-KR" altLang="en-US" dirty="0"/>
              <a:t>이 과정은 데이터의 복잡성을 줄이고 학습 알고리즘에서 패턴을 보다 잘 보이게 하는 과정이다</a:t>
            </a:r>
            <a:r>
              <a:rPr lang="en-US" altLang="ko-KR" dirty="0"/>
              <a:t>.</a:t>
            </a:r>
          </a:p>
          <a:p>
            <a:pPr lvl="1"/>
            <a:r>
              <a:rPr lang="ko-KR" altLang="en-US" dirty="0"/>
              <a:t>이 과정은 시간과 전문가가 필요해서 어렵고 비싸다</a:t>
            </a:r>
            <a:r>
              <a:rPr lang="en-US" altLang="ko-KR" dirty="0"/>
              <a:t>.</a:t>
            </a:r>
          </a:p>
          <a:p>
            <a:pPr lvl="1"/>
            <a:r>
              <a:rPr lang="ko-KR" altLang="en-US" dirty="0" err="1"/>
              <a:t>머신러닝에선</a:t>
            </a:r>
            <a:r>
              <a:rPr lang="ko-KR" altLang="en-US" dirty="0"/>
              <a:t> 전문가가 변수</a:t>
            </a:r>
            <a:r>
              <a:rPr lang="en-US" altLang="ko-KR" dirty="0"/>
              <a:t>(feature)</a:t>
            </a:r>
            <a:r>
              <a:rPr lang="ko-KR" altLang="en-US" dirty="0"/>
              <a:t>를 식별한 이후에 데이터 유형별</a:t>
            </a:r>
            <a:r>
              <a:rPr lang="en-US" altLang="ko-KR" dirty="0"/>
              <a:t>, </a:t>
            </a:r>
            <a:r>
              <a:rPr lang="ko-KR" altLang="en-US" dirty="0"/>
              <a:t>정보별로 손으로 </a:t>
            </a:r>
            <a:r>
              <a:rPr lang="ko-KR" altLang="en-US" dirty="0" err="1"/>
              <a:t>코딩해야된다</a:t>
            </a:r>
            <a:r>
              <a:rPr lang="en-US" altLang="ko-KR" dirty="0"/>
              <a:t>.</a:t>
            </a:r>
          </a:p>
          <a:p>
            <a:pPr lvl="1"/>
            <a:r>
              <a:rPr lang="ko-KR" altLang="en-US" dirty="0" err="1"/>
              <a:t>딥러닝에서는</a:t>
            </a:r>
            <a:r>
              <a:rPr lang="ko-KR" altLang="en-US" dirty="0"/>
              <a:t> </a:t>
            </a:r>
            <a:r>
              <a:rPr lang="en-US" altLang="ko-KR" dirty="0"/>
              <a:t>high-level features</a:t>
            </a:r>
            <a:r>
              <a:rPr lang="ko-KR" altLang="en-US" dirty="0"/>
              <a:t>를 학습하여 새로운 변수 추출이라는 작업을 줄여준다</a:t>
            </a:r>
            <a:r>
              <a:rPr lang="en-US" altLang="ko-KR" dirty="0"/>
              <a:t>.</a:t>
            </a:r>
          </a:p>
        </p:txBody>
      </p:sp>
    </p:spTree>
    <p:extLst>
      <p:ext uri="{BB962C8B-B14F-4D97-AF65-F5344CB8AC3E}">
        <p14:creationId xmlns:p14="http://schemas.microsoft.com/office/powerpoint/2010/main" val="2103898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064A644-07E1-4959-9718-2F03C781E671}"/>
              </a:ext>
            </a:extLst>
          </p:cNvPr>
          <p:cNvSpPr>
            <a:spLocks noGrp="1"/>
          </p:cNvSpPr>
          <p:nvPr>
            <p:ph type="title"/>
          </p:nvPr>
        </p:nvSpPr>
        <p:spPr/>
        <p:txBody>
          <a:bodyPr/>
          <a:lstStyle/>
          <a:p>
            <a:r>
              <a:rPr lang="ko-KR" altLang="en-US" dirty="0" err="1"/>
              <a:t>딥러닝과</a:t>
            </a:r>
            <a:r>
              <a:rPr lang="ko-KR" altLang="en-US" dirty="0"/>
              <a:t> </a:t>
            </a:r>
            <a:r>
              <a:rPr lang="ko-KR" altLang="en-US" dirty="0" err="1"/>
              <a:t>머신러닝</a:t>
            </a:r>
            <a:endParaRPr lang="ko-KR" altLang="en-US" dirty="0"/>
          </a:p>
        </p:txBody>
      </p:sp>
      <p:sp>
        <p:nvSpPr>
          <p:cNvPr id="3" name="내용 개체 틀 2">
            <a:extLst>
              <a:ext uri="{FF2B5EF4-FFF2-40B4-BE49-F238E27FC236}">
                <a16:creationId xmlns:a16="http://schemas.microsoft.com/office/drawing/2014/main" id="{57C1DCB8-7129-442B-80E3-CDB2F9BF1CC3}"/>
              </a:ext>
            </a:extLst>
          </p:cNvPr>
          <p:cNvSpPr>
            <a:spLocks noGrp="1"/>
          </p:cNvSpPr>
          <p:nvPr>
            <p:ph idx="1"/>
          </p:nvPr>
        </p:nvSpPr>
        <p:spPr>
          <a:xfrm>
            <a:off x="2152650" y="4426858"/>
            <a:ext cx="7886700" cy="1745343"/>
          </a:xfrm>
        </p:spPr>
        <p:txBody>
          <a:bodyPr>
            <a:normAutofit/>
          </a:bodyPr>
          <a:lstStyle/>
          <a:p>
            <a:r>
              <a:rPr lang="en-US" altLang="ko-KR" dirty="0"/>
              <a:t>Convolutional Neural Network</a:t>
            </a:r>
          </a:p>
          <a:p>
            <a:pPr lvl="1"/>
            <a:r>
              <a:rPr lang="ko-KR" altLang="en-US" dirty="0"/>
              <a:t>초기 </a:t>
            </a:r>
            <a:r>
              <a:rPr lang="en-US" altLang="ko-KR" dirty="0"/>
              <a:t>layer</a:t>
            </a:r>
            <a:r>
              <a:rPr lang="ko-KR" altLang="en-US" dirty="0"/>
              <a:t>에서는 </a:t>
            </a:r>
            <a:r>
              <a:rPr lang="en-US" altLang="ko-KR" dirty="0"/>
              <a:t>edge</a:t>
            </a:r>
            <a:r>
              <a:rPr lang="ko-KR" altLang="en-US" dirty="0"/>
              <a:t>나 </a:t>
            </a:r>
            <a:r>
              <a:rPr lang="en-US" altLang="ko-KR" dirty="0"/>
              <a:t>line</a:t>
            </a:r>
            <a:r>
              <a:rPr lang="ko-KR" altLang="en-US" dirty="0"/>
              <a:t>을 학습하고</a:t>
            </a:r>
            <a:r>
              <a:rPr lang="en-US" altLang="ko-KR" dirty="0"/>
              <a:t>, </a:t>
            </a:r>
            <a:r>
              <a:rPr lang="ko-KR" altLang="en-US" dirty="0"/>
              <a:t>그 다음 이미지의 </a:t>
            </a:r>
            <a:r>
              <a:rPr lang="en-US" altLang="ko-KR" dirty="0"/>
              <a:t>high-level</a:t>
            </a:r>
            <a:r>
              <a:rPr lang="ko-KR" altLang="en-US" dirty="0"/>
              <a:t> 표현을 습득한다</a:t>
            </a:r>
            <a:r>
              <a:rPr lang="en-US" altLang="ko-KR" dirty="0"/>
              <a:t>.</a:t>
            </a:r>
          </a:p>
        </p:txBody>
      </p:sp>
      <p:pic>
        <p:nvPicPr>
          <p:cNvPr id="10242" name="Picture 2" descr="http://t1.daumcdn.net/thumb/R1280x0/?fname=http://t1.daumcdn.net/brunch/service/user/3mAn/image/rZnTqgM9Ry1fGoaZmI75EzsPYk0.png">
            <a:extLst>
              <a:ext uri="{FF2B5EF4-FFF2-40B4-BE49-F238E27FC236}">
                <a16:creationId xmlns:a16="http://schemas.microsoft.com/office/drawing/2014/main" id="{F4C0E5D5-7C9F-474C-A59E-CAED7BD82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6863" y="1600200"/>
            <a:ext cx="9058275"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258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064A644-07E1-4959-9718-2F03C781E671}"/>
              </a:ext>
            </a:extLst>
          </p:cNvPr>
          <p:cNvSpPr>
            <a:spLocks noGrp="1"/>
          </p:cNvSpPr>
          <p:nvPr>
            <p:ph type="title"/>
          </p:nvPr>
        </p:nvSpPr>
        <p:spPr/>
        <p:txBody>
          <a:bodyPr/>
          <a:lstStyle/>
          <a:p>
            <a:r>
              <a:rPr lang="ko-KR" altLang="en-US" dirty="0" err="1"/>
              <a:t>딥러닝과</a:t>
            </a:r>
            <a:r>
              <a:rPr lang="ko-KR" altLang="en-US" dirty="0"/>
              <a:t> </a:t>
            </a:r>
            <a:r>
              <a:rPr lang="ko-KR" altLang="en-US" dirty="0" err="1"/>
              <a:t>머신러닝</a:t>
            </a:r>
            <a:endParaRPr lang="ko-KR" altLang="en-US" dirty="0"/>
          </a:p>
        </p:txBody>
      </p:sp>
      <p:sp>
        <p:nvSpPr>
          <p:cNvPr id="3" name="내용 개체 틀 2">
            <a:extLst>
              <a:ext uri="{FF2B5EF4-FFF2-40B4-BE49-F238E27FC236}">
                <a16:creationId xmlns:a16="http://schemas.microsoft.com/office/drawing/2014/main" id="{57C1DCB8-7129-442B-80E3-CDB2F9BF1CC3}"/>
              </a:ext>
            </a:extLst>
          </p:cNvPr>
          <p:cNvSpPr>
            <a:spLocks noGrp="1"/>
          </p:cNvSpPr>
          <p:nvPr>
            <p:ph idx="1"/>
          </p:nvPr>
        </p:nvSpPr>
        <p:spPr/>
        <p:txBody>
          <a:bodyPr/>
          <a:lstStyle/>
          <a:p>
            <a:r>
              <a:rPr lang="en-US" altLang="ko-KR" dirty="0"/>
              <a:t>4. </a:t>
            </a:r>
            <a:r>
              <a:rPr lang="ko-KR" altLang="en-US" dirty="0"/>
              <a:t>문제 해결 접근법</a:t>
            </a:r>
            <a:endParaRPr lang="en-US" altLang="ko-KR" dirty="0"/>
          </a:p>
          <a:p>
            <a:pPr lvl="1"/>
            <a:r>
              <a:rPr lang="en-US" altLang="ko-KR" dirty="0"/>
              <a:t> </a:t>
            </a:r>
            <a:r>
              <a:rPr lang="ko-KR" altLang="en-US" dirty="0" err="1"/>
              <a:t>머신러닝에서</a:t>
            </a:r>
            <a:r>
              <a:rPr lang="ko-KR" altLang="en-US" dirty="0"/>
              <a:t> 문제를 해결할 때는 문제를 여러 파트로 쪼개서 각각에 대한 답을 구하고 그 결과를 추천한다</a:t>
            </a:r>
            <a:r>
              <a:rPr lang="en-US" altLang="ko-KR" dirty="0"/>
              <a:t>.</a:t>
            </a:r>
          </a:p>
          <a:p>
            <a:pPr lvl="1"/>
            <a:r>
              <a:rPr lang="ko-KR" altLang="en-US" dirty="0" err="1"/>
              <a:t>딥러닝은</a:t>
            </a:r>
            <a:r>
              <a:rPr lang="ko-KR" altLang="en-US" dirty="0"/>
              <a:t> </a:t>
            </a:r>
            <a:r>
              <a:rPr lang="en-US" altLang="ko-KR" dirty="0"/>
              <a:t>end-to-end(</a:t>
            </a:r>
            <a:r>
              <a:rPr lang="ko-KR" altLang="en-US" dirty="0"/>
              <a:t>종단간 방식으로 해석될 것 같은데</a:t>
            </a:r>
            <a:r>
              <a:rPr lang="en-US" altLang="ko-KR" dirty="0"/>
              <a:t>…)</a:t>
            </a:r>
            <a:r>
              <a:rPr lang="ko-KR" altLang="en-US" dirty="0"/>
              <a:t>로 문제를 해결한다</a:t>
            </a:r>
            <a:r>
              <a:rPr lang="en-US" altLang="ko-KR" dirty="0"/>
              <a:t>.</a:t>
            </a:r>
          </a:p>
          <a:p>
            <a:pPr lvl="1"/>
            <a:endParaRPr lang="en-US" altLang="ko-KR" dirty="0"/>
          </a:p>
        </p:txBody>
      </p:sp>
    </p:spTree>
    <p:extLst>
      <p:ext uri="{BB962C8B-B14F-4D97-AF65-F5344CB8AC3E}">
        <p14:creationId xmlns:p14="http://schemas.microsoft.com/office/powerpoint/2010/main" val="1497557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064A644-07E1-4959-9718-2F03C781E671}"/>
              </a:ext>
            </a:extLst>
          </p:cNvPr>
          <p:cNvSpPr>
            <a:spLocks noGrp="1"/>
          </p:cNvSpPr>
          <p:nvPr>
            <p:ph type="title"/>
          </p:nvPr>
        </p:nvSpPr>
        <p:spPr/>
        <p:txBody>
          <a:bodyPr/>
          <a:lstStyle/>
          <a:p>
            <a:r>
              <a:rPr lang="ko-KR" altLang="en-US" dirty="0" err="1"/>
              <a:t>딥러닝과</a:t>
            </a:r>
            <a:r>
              <a:rPr lang="ko-KR" altLang="en-US" dirty="0"/>
              <a:t> </a:t>
            </a:r>
            <a:r>
              <a:rPr lang="ko-KR" altLang="en-US" dirty="0" err="1"/>
              <a:t>머신러닝</a:t>
            </a:r>
            <a:endParaRPr lang="ko-KR" altLang="en-US" dirty="0"/>
          </a:p>
        </p:txBody>
      </p:sp>
      <p:sp>
        <p:nvSpPr>
          <p:cNvPr id="3" name="내용 개체 틀 2">
            <a:extLst>
              <a:ext uri="{FF2B5EF4-FFF2-40B4-BE49-F238E27FC236}">
                <a16:creationId xmlns:a16="http://schemas.microsoft.com/office/drawing/2014/main" id="{57C1DCB8-7129-442B-80E3-CDB2F9BF1CC3}"/>
              </a:ext>
            </a:extLst>
          </p:cNvPr>
          <p:cNvSpPr>
            <a:spLocks noGrp="1"/>
          </p:cNvSpPr>
          <p:nvPr>
            <p:ph idx="1"/>
          </p:nvPr>
        </p:nvSpPr>
        <p:spPr>
          <a:xfrm>
            <a:off x="2152650" y="4049488"/>
            <a:ext cx="7886700" cy="2533875"/>
          </a:xfrm>
        </p:spPr>
        <p:txBody>
          <a:bodyPr>
            <a:normAutofit/>
          </a:bodyPr>
          <a:lstStyle/>
          <a:p>
            <a:r>
              <a:rPr lang="ko-KR" altLang="en-US" dirty="0"/>
              <a:t>이미지인식</a:t>
            </a:r>
            <a:r>
              <a:rPr lang="en-US" altLang="ko-KR" dirty="0"/>
              <a:t>-</a:t>
            </a:r>
            <a:r>
              <a:rPr lang="ko-KR" altLang="en-US" dirty="0" err="1"/>
              <a:t>머신러닝</a:t>
            </a:r>
            <a:endParaRPr lang="en-US" altLang="ko-KR" dirty="0"/>
          </a:p>
          <a:p>
            <a:pPr lvl="1"/>
            <a:r>
              <a:rPr lang="ko-KR" altLang="en-US" dirty="0"/>
              <a:t>사물 탐지</a:t>
            </a:r>
            <a:r>
              <a:rPr lang="en-US" altLang="ko-KR" dirty="0"/>
              <a:t>/</a:t>
            </a:r>
            <a:r>
              <a:rPr lang="ko-KR" altLang="en-US" dirty="0"/>
              <a:t>사물 인지로 단계를 나눈다</a:t>
            </a:r>
            <a:r>
              <a:rPr lang="en-US" altLang="ko-KR" dirty="0"/>
              <a:t>.</a:t>
            </a:r>
          </a:p>
          <a:p>
            <a:pPr lvl="1"/>
            <a:r>
              <a:rPr lang="ko-KR" altLang="en-US" dirty="0"/>
              <a:t>경계 탐지 알고리즘을 사용하여 이미지를 훑고</a:t>
            </a:r>
            <a:r>
              <a:rPr lang="en-US" altLang="ko-KR" dirty="0"/>
              <a:t>, </a:t>
            </a:r>
            <a:r>
              <a:rPr lang="ko-KR" altLang="en-US" dirty="0"/>
              <a:t>모든 객체를 찾는다</a:t>
            </a:r>
            <a:r>
              <a:rPr lang="en-US" altLang="ko-KR" dirty="0"/>
              <a:t>.</a:t>
            </a:r>
          </a:p>
          <a:p>
            <a:pPr lvl="1"/>
            <a:r>
              <a:rPr lang="ko-KR" altLang="en-US" dirty="0"/>
              <a:t>그 후 객체 인식 알고리즘을 사용하여 관련 객체를 인식한다</a:t>
            </a:r>
            <a:r>
              <a:rPr lang="en-US" altLang="ko-KR" dirty="0"/>
              <a:t>.</a:t>
            </a:r>
          </a:p>
          <a:p>
            <a:pPr lvl="1"/>
            <a:r>
              <a:rPr lang="en-US" altLang="ko-KR" dirty="0"/>
              <a:t>(</a:t>
            </a:r>
            <a:r>
              <a:rPr lang="ko-KR" altLang="en-US" dirty="0"/>
              <a:t>여러 필터가 필요하다</a:t>
            </a:r>
            <a:r>
              <a:rPr lang="en-US" altLang="ko-KR" dirty="0"/>
              <a:t>.)</a:t>
            </a:r>
          </a:p>
        </p:txBody>
      </p:sp>
      <p:pic>
        <p:nvPicPr>
          <p:cNvPr id="11266" name="Picture 2" descr="http://t1.daumcdn.net/thumb/R1280x0/?fname=http://t1.daumcdn.net/brunch/service/user/3mAn/image/Rn5Gsu8H4GG0dJgXc2uF2XhRtQU.png">
            <a:extLst>
              <a:ext uri="{FF2B5EF4-FFF2-40B4-BE49-F238E27FC236}">
                <a16:creationId xmlns:a16="http://schemas.microsoft.com/office/drawing/2014/main" id="{EFE07D49-07A9-41A3-9FF3-CAC0CAAC45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9858" y="1355273"/>
            <a:ext cx="3592285" cy="2694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5120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064A644-07E1-4959-9718-2F03C781E671}"/>
              </a:ext>
            </a:extLst>
          </p:cNvPr>
          <p:cNvSpPr>
            <a:spLocks noGrp="1"/>
          </p:cNvSpPr>
          <p:nvPr>
            <p:ph type="title"/>
          </p:nvPr>
        </p:nvSpPr>
        <p:spPr/>
        <p:txBody>
          <a:bodyPr/>
          <a:lstStyle/>
          <a:p>
            <a:r>
              <a:rPr lang="ko-KR" altLang="en-US" dirty="0" err="1"/>
              <a:t>딥러닝과</a:t>
            </a:r>
            <a:r>
              <a:rPr lang="ko-KR" altLang="en-US" dirty="0"/>
              <a:t> </a:t>
            </a:r>
            <a:r>
              <a:rPr lang="ko-KR" altLang="en-US" dirty="0" err="1"/>
              <a:t>머신러닝</a:t>
            </a:r>
            <a:endParaRPr lang="ko-KR" altLang="en-US" dirty="0"/>
          </a:p>
        </p:txBody>
      </p:sp>
      <p:sp>
        <p:nvSpPr>
          <p:cNvPr id="3" name="내용 개체 틀 2">
            <a:extLst>
              <a:ext uri="{FF2B5EF4-FFF2-40B4-BE49-F238E27FC236}">
                <a16:creationId xmlns:a16="http://schemas.microsoft.com/office/drawing/2014/main" id="{57C1DCB8-7129-442B-80E3-CDB2F9BF1CC3}"/>
              </a:ext>
            </a:extLst>
          </p:cNvPr>
          <p:cNvSpPr>
            <a:spLocks noGrp="1"/>
          </p:cNvSpPr>
          <p:nvPr>
            <p:ph idx="1"/>
          </p:nvPr>
        </p:nvSpPr>
        <p:spPr>
          <a:xfrm>
            <a:off x="2152650" y="4049488"/>
            <a:ext cx="7886700" cy="2533875"/>
          </a:xfrm>
        </p:spPr>
        <p:txBody>
          <a:bodyPr/>
          <a:lstStyle/>
          <a:p>
            <a:r>
              <a:rPr lang="ko-KR" altLang="en-US" dirty="0"/>
              <a:t>이미지인식</a:t>
            </a:r>
            <a:r>
              <a:rPr lang="en-US" altLang="ko-KR" dirty="0"/>
              <a:t>-</a:t>
            </a:r>
            <a:r>
              <a:rPr lang="ko-KR" altLang="en-US" dirty="0" err="1"/>
              <a:t>딥러닝</a:t>
            </a:r>
            <a:endParaRPr lang="en-US" altLang="ko-KR" dirty="0"/>
          </a:p>
          <a:p>
            <a:pPr lvl="1"/>
            <a:r>
              <a:rPr lang="ko-KR" altLang="en-US" dirty="0"/>
              <a:t>예를 들어 </a:t>
            </a:r>
            <a:r>
              <a:rPr lang="ko-KR" altLang="en-US" dirty="0" err="1"/>
              <a:t>딥러닝</a:t>
            </a:r>
            <a:r>
              <a:rPr lang="ko-KR" altLang="en-US" dirty="0"/>
              <a:t> 알고리즘 중 하나인 </a:t>
            </a:r>
            <a:r>
              <a:rPr lang="en-US" altLang="ko-KR" dirty="0"/>
              <a:t>YOLO net</a:t>
            </a:r>
            <a:r>
              <a:rPr lang="ko-KR" altLang="en-US" dirty="0"/>
              <a:t>에서 이미지를 전달하면 객체의 이름과 함께 위치가 표시된다</a:t>
            </a:r>
            <a:r>
              <a:rPr lang="en-US" altLang="ko-KR" dirty="0"/>
              <a:t>.</a:t>
            </a:r>
          </a:p>
        </p:txBody>
      </p:sp>
      <p:pic>
        <p:nvPicPr>
          <p:cNvPr id="11266" name="Picture 2" descr="http://t1.daumcdn.net/thumb/R1280x0/?fname=http://t1.daumcdn.net/brunch/service/user/3mAn/image/Rn5Gsu8H4GG0dJgXc2uF2XhRtQU.png">
            <a:extLst>
              <a:ext uri="{FF2B5EF4-FFF2-40B4-BE49-F238E27FC236}">
                <a16:creationId xmlns:a16="http://schemas.microsoft.com/office/drawing/2014/main" id="{EFE07D49-07A9-41A3-9FF3-CAC0CAAC45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9858" y="1355273"/>
            <a:ext cx="3592285" cy="2694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3308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064A644-07E1-4959-9718-2F03C781E671}"/>
              </a:ext>
            </a:extLst>
          </p:cNvPr>
          <p:cNvSpPr>
            <a:spLocks noGrp="1"/>
          </p:cNvSpPr>
          <p:nvPr>
            <p:ph type="title"/>
          </p:nvPr>
        </p:nvSpPr>
        <p:spPr/>
        <p:txBody>
          <a:bodyPr/>
          <a:lstStyle/>
          <a:p>
            <a:r>
              <a:rPr lang="ko-KR" altLang="en-US" dirty="0" err="1"/>
              <a:t>딥러닝과</a:t>
            </a:r>
            <a:r>
              <a:rPr lang="ko-KR" altLang="en-US" dirty="0"/>
              <a:t> </a:t>
            </a:r>
            <a:r>
              <a:rPr lang="ko-KR" altLang="en-US" dirty="0" err="1"/>
              <a:t>머신러닝</a:t>
            </a:r>
            <a:endParaRPr lang="ko-KR" altLang="en-US" dirty="0"/>
          </a:p>
        </p:txBody>
      </p:sp>
      <p:sp>
        <p:nvSpPr>
          <p:cNvPr id="3" name="내용 개체 틀 2">
            <a:extLst>
              <a:ext uri="{FF2B5EF4-FFF2-40B4-BE49-F238E27FC236}">
                <a16:creationId xmlns:a16="http://schemas.microsoft.com/office/drawing/2014/main" id="{57C1DCB8-7129-442B-80E3-CDB2F9BF1CC3}"/>
              </a:ext>
            </a:extLst>
          </p:cNvPr>
          <p:cNvSpPr>
            <a:spLocks noGrp="1"/>
          </p:cNvSpPr>
          <p:nvPr>
            <p:ph idx="1"/>
          </p:nvPr>
        </p:nvSpPr>
        <p:spPr/>
        <p:txBody>
          <a:bodyPr/>
          <a:lstStyle/>
          <a:p>
            <a:r>
              <a:rPr lang="ko-KR" altLang="en-US" dirty="0" err="1"/>
              <a:t>머신러닝</a:t>
            </a:r>
            <a:endParaRPr lang="en-US" altLang="ko-KR" dirty="0"/>
          </a:p>
          <a:p>
            <a:pPr lvl="1"/>
            <a:r>
              <a:rPr lang="ko-KR" altLang="en-US" dirty="0"/>
              <a:t>정의 </a:t>
            </a:r>
            <a:r>
              <a:rPr lang="en-US" altLang="ko-KR" dirty="0"/>
              <a:t>: Tom Mitchell</a:t>
            </a:r>
            <a:br>
              <a:rPr lang="en-US" altLang="ko-KR" dirty="0"/>
            </a:br>
            <a:r>
              <a:rPr lang="en-US" altLang="ko-KR" dirty="0"/>
              <a:t>A</a:t>
            </a:r>
            <a:r>
              <a:rPr lang="ko-KR" altLang="en-US" dirty="0"/>
              <a:t> </a:t>
            </a:r>
            <a:r>
              <a:rPr lang="en-US" altLang="ko-KR" dirty="0"/>
              <a:t>computer</a:t>
            </a:r>
            <a:r>
              <a:rPr lang="ko-KR" altLang="en-US" dirty="0"/>
              <a:t> </a:t>
            </a:r>
            <a:r>
              <a:rPr lang="en-US" altLang="ko-KR" dirty="0"/>
              <a:t>program</a:t>
            </a:r>
            <a:r>
              <a:rPr lang="ko-KR" altLang="en-US" dirty="0"/>
              <a:t> </a:t>
            </a:r>
            <a:r>
              <a:rPr lang="en-US" altLang="ko-KR" dirty="0"/>
              <a:t>is</a:t>
            </a:r>
            <a:r>
              <a:rPr lang="ko-KR" altLang="en-US" dirty="0"/>
              <a:t> </a:t>
            </a:r>
            <a:r>
              <a:rPr lang="en-US" altLang="ko-KR" dirty="0"/>
              <a:t>said</a:t>
            </a:r>
            <a:r>
              <a:rPr lang="ko-KR" altLang="en-US" dirty="0"/>
              <a:t> </a:t>
            </a:r>
            <a:r>
              <a:rPr lang="en-US" altLang="ko-KR" dirty="0"/>
              <a:t>to</a:t>
            </a:r>
            <a:r>
              <a:rPr lang="ko-KR" altLang="en-US" dirty="0"/>
              <a:t> </a:t>
            </a:r>
            <a:r>
              <a:rPr lang="en-US" altLang="ko-KR" dirty="0"/>
              <a:t>learn</a:t>
            </a:r>
            <a:r>
              <a:rPr lang="ko-KR" altLang="en-US" dirty="0"/>
              <a:t> </a:t>
            </a:r>
            <a:r>
              <a:rPr lang="en-US" altLang="ko-KR" dirty="0"/>
              <a:t>from</a:t>
            </a:r>
            <a:r>
              <a:rPr lang="ko-KR" altLang="en-US" dirty="0"/>
              <a:t> </a:t>
            </a:r>
            <a:r>
              <a:rPr lang="en-US" altLang="ko-KR" dirty="0"/>
              <a:t>experience</a:t>
            </a:r>
            <a:r>
              <a:rPr lang="ko-KR" altLang="en-US" dirty="0"/>
              <a:t> </a:t>
            </a:r>
            <a:r>
              <a:rPr lang="en-US" altLang="ko-KR" dirty="0"/>
              <a:t>E</a:t>
            </a:r>
            <a:r>
              <a:rPr lang="ko-KR" altLang="en-US" dirty="0"/>
              <a:t> </a:t>
            </a:r>
            <a:r>
              <a:rPr lang="en-US" altLang="ko-KR" dirty="0"/>
              <a:t>with</a:t>
            </a:r>
            <a:r>
              <a:rPr lang="ko-KR" altLang="en-US" dirty="0"/>
              <a:t> </a:t>
            </a:r>
            <a:r>
              <a:rPr lang="en-US" altLang="ko-KR" dirty="0"/>
              <a:t>respect</a:t>
            </a:r>
            <a:r>
              <a:rPr lang="ko-KR" altLang="en-US" dirty="0"/>
              <a:t> </a:t>
            </a:r>
            <a:r>
              <a:rPr lang="en-US" altLang="ko-KR" dirty="0"/>
              <a:t>to</a:t>
            </a:r>
            <a:r>
              <a:rPr lang="ko-KR" altLang="en-US" dirty="0"/>
              <a:t> </a:t>
            </a:r>
            <a:r>
              <a:rPr lang="en-US" altLang="ko-KR" dirty="0"/>
              <a:t>some class of tasks T and performance measure P if its performance at tasks in T, as measured by P, improves with experience E</a:t>
            </a:r>
          </a:p>
          <a:p>
            <a:pPr lvl="1"/>
            <a:r>
              <a:rPr lang="ko-KR" altLang="en-US" dirty="0"/>
              <a:t>알고리즘을 이용해 데이터를 분석하고</a:t>
            </a:r>
            <a:r>
              <a:rPr lang="en-US" altLang="ko-KR" dirty="0"/>
              <a:t>, </a:t>
            </a:r>
            <a:r>
              <a:rPr lang="ko-KR" altLang="en-US" dirty="0"/>
              <a:t>분석을 통해 학습하며</a:t>
            </a:r>
            <a:r>
              <a:rPr lang="en-US" altLang="ko-KR" dirty="0"/>
              <a:t>, </a:t>
            </a:r>
            <a:r>
              <a:rPr lang="ko-KR" altLang="en-US" dirty="0"/>
              <a:t>학습한 내용을 기반으로 예측을 한다</a:t>
            </a:r>
            <a:r>
              <a:rPr lang="en-US" altLang="ko-KR" dirty="0"/>
              <a:t>. </a:t>
            </a:r>
          </a:p>
        </p:txBody>
      </p:sp>
    </p:spTree>
    <p:extLst>
      <p:ext uri="{BB962C8B-B14F-4D97-AF65-F5344CB8AC3E}">
        <p14:creationId xmlns:p14="http://schemas.microsoft.com/office/powerpoint/2010/main" val="767569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064A644-07E1-4959-9718-2F03C781E671}"/>
              </a:ext>
            </a:extLst>
          </p:cNvPr>
          <p:cNvSpPr>
            <a:spLocks noGrp="1"/>
          </p:cNvSpPr>
          <p:nvPr>
            <p:ph type="title"/>
          </p:nvPr>
        </p:nvSpPr>
        <p:spPr/>
        <p:txBody>
          <a:bodyPr/>
          <a:lstStyle/>
          <a:p>
            <a:r>
              <a:rPr lang="ko-KR" altLang="en-US" dirty="0" err="1"/>
              <a:t>딥러닝과</a:t>
            </a:r>
            <a:r>
              <a:rPr lang="ko-KR" altLang="en-US" dirty="0"/>
              <a:t> </a:t>
            </a:r>
            <a:r>
              <a:rPr lang="ko-KR" altLang="en-US" dirty="0" err="1"/>
              <a:t>머신러닝</a:t>
            </a:r>
            <a:endParaRPr lang="ko-KR" altLang="en-US" dirty="0"/>
          </a:p>
        </p:txBody>
      </p:sp>
      <p:sp>
        <p:nvSpPr>
          <p:cNvPr id="3" name="내용 개체 틀 2">
            <a:extLst>
              <a:ext uri="{FF2B5EF4-FFF2-40B4-BE49-F238E27FC236}">
                <a16:creationId xmlns:a16="http://schemas.microsoft.com/office/drawing/2014/main" id="{57C1DCB8-7129-442B-80E3-CDB2F9BF1CC3}"/>
              </a:ext>
            </a:extLst>
          </p:cNvPr>
          <p:cNvSpPr>
            <a:spLocks noGrp="1"/>
          </p:cNvSpPr>
          <p:nvPr>
            <p:ph idx="1"/>
          </p:nvPr>
        </p:nvSpPr>
        <p:spPr/>
        <p:txBody>
          <a:bodyPr/>
          <a:lstStyle/>
          <a:p>
            <a:r>
              <a:rPr lang="en-US" altLang="ko-KR" dirty="0"/>
              <a:t>5. </a:t>
            </a:r>
            <a:r>
              <a:rPr lang="ko-KR" altLang="en-US" dirty="0"/>
              <a:t>실행시간</a:t>
            </a:r>
            <a:endParaRPr lang="en-US" altLang="ko-KR" dirty="0"/>
          </a:p>
          <a:p>
            <a:pPr lvl="1"/>
            <a:r>
              <a:rPr lang="ko-KR" altLang="en-US" dirty="0" err="1"/>
              <a:t>딥러닝은</a:t>
            </a:r>
            <a:r>
              <a:rPr lang="ko-KR" altLang="en-US" dirty="0"/>
              <a:t> 변수가 많아 훈련</a:t>
            </a:r>
            <a:r>
              <a:rPr lang="en-US" altLang="ko-KR" dirty="0"/>
              <a:t>(train)</a:t>
            </a:r>
            <a:r>
              <a:rPr lang="ko-KR" altLang="en-US" dirty="0"/>
              <a:t>시간이 오래 걸린다</a:t>
            </a:r>
            <a:r>
              <a:rPr lang="en-US" altLang="ko-KR" dirty="0"/>
              <a:t>.</a:t>
            </a:r>
          </a:p>
          <a:p>
            <a:pPr lvl="1"/>
            <a:r>
              <a:rPr lang="ko-KR" altLang="en-US" dirty="0"/>
              <a:t>하지만 </a:t>
            </a:r>
            <a:r>
              <a:rPr lang="ko-KR" altLang="en-US" dirty="0" err="1"/>
              <a:t>머신러닝은</a:t>
            </a:r>
            <a:r>
              <a:rPr lang="ko-KR" altLang="en-US" dirty="0"/>
              <a:t> 수 초에서 수 시간으로 비교적 적은 시간이 걸린다</a:t>
            </a:r>
            <a:r>
              <a:rPr lang="en-US" altLang="ko-KR" dirty="0"/>
              <a:t>.</a:t>
            </a:r>
          </a:p>
          <a:p>
            <a:pPr lvl="1"/>
            <a:r>
              <a:rPr lang="en-US" altLang="ko-KR" dirty="0"/>
              <a:t>test</a:t>
            </a:r>
            <a:r>
              <a:rPr lang="ko-KR" altLang="en-US" dirty="0"/>
              <a:t>시간은 </a:t>
            </a:r>
            <a:r>
              <a:rPr lang="ko-KR" altLang="en-US" dirty="0" err="1"/>
              <a:t>딥러닝</a:t>
            </a:r>
            <a:r>
              <a:rPr lang="ko-KR" altLang="en-US" dirty="0"/>
              <a:t> 알고리즘이 적은 시간내에 수행될 수 있다</a:t>
            </a:r>
            <a:r>
              <a:rPr lang="en-US" altLang="ko-KR" dirty="0"/>
              <a:t>.</a:t>
            </a:r>
          </a:p>
          <a:p>
            <a:pPr lvl="1"/>
            <a:r>
              <a:rPr lang="ko-KR" altLang="en-US" dirty="0" err="1"/>
              <a:t>머신러닝은</a:t>
            </a:r>
            <a:r>
              <a:rPr lang="ko-KR" altLang="en-US" dirty="0"/>
              <a:t> 알고리즘에 따라서 다른데</a:t>
            </a:r>
            <a:r>
              <a:rPr lang="en-US" altLang="ko-KR" dirty="0"/>
              <a:t>, k-nearest neighbors</a:t>
            </a:r>
            <a:r>
              <a:rPr lang="ko-KR" altLang="en-US" dirty="0"/>
              <a:t>같은 경우 데이터가 커질수록 테스트 시간이 </a:t>
            </a:r>
            <a:r>
              <a:rPr lang="ko-KR" altLang="en-US" dirty="0" err="1"/>
              <a:t>느려지기도</a:t>
            </a:r>
            <a:r>
              <a:rPr lang="ko-KR" altLang="en-US" dirty="0"/>
              <a:t> 한다</a:t>
            </a:r>
            <a:r>
              <a:rPr lang="en-US" altLang="ko-KR" dirty="0"/>
              <a:t>.</a:t>
            </a:r>
          </a:p>
        </p:txBody>
      </p:sp>
    </p:spTree>
    <p:extLst>
      <p:ext uri="{BB962C8B-B14F-4D97-AF65-F5344CB8AC3E}">
        <p14:creationId xmlns:p14="http://schemas.microsoft.com/office/powerpoint/2010/main" val="3609784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064A644-07E1-4959-9718-2F03C781E671}"/>
              </a:ext>
            </a:extLst>
          </p:cNvPr>
          <p:cNvSpPr>
            <a:spLocks noGrp="1"/>
          </p:cNvSpPr>
          <p:nvPr>
            <p:ph type="title"/>
          </p:nvPr>
        </p:nvSpPr>
        <p:spPr/>
        <p:txBody>
          <a:bodyPr/>
          <a:lstStyle/>
          <a:p>
            <a:r>
              <a:rPr lang="ko-KR" altLang="en-US" dirty="0" err="1"/>
              <a:t>딥러닝과</a:t>
            </a:r>
            <a:r>
              <a:rPr lang="ko-KR" altLang="en-US" dirty="0"/>
              <a:t> </a:t>
            </a:r>
            <a:r>
              <a:rPr lang="ko-KR" altLang="en-US" dirty="0" err="1"/>
              <a:t>머신러닝</a:t>
            </a:r>
            <a:endParaRPr lang="ko-KR" altLang="en-US" dirty="0"/>
          </a:p>
        </p:txBody>
      </p:sp>
      <p:sp>
        <p:nvSpPr>
          <p:cNvPr id="3" name="내용 개체 틀 2">
            <a:extLst>
              <a:ext uri="{FF2B5EF4-FFF2-40B4-BE49-F238E27FC236}">
                <a16:creationId xmlns:a16="http://schemas.microsoft.com/office/drawing/2014/main" id="{57C1DCB8-7129-442B-80E3-CDB2F9BF1CC3}"/>
              </a:ext>
            </a:extLst>
          </p:cNvPr>
          <p:cNvSpPr>
            <a:spLocks noGrp="1"/>
          </p:cNvSpPr>
          <p:nvPr>
            <p:ph idx="1"/>
          </p:nvPr>
        </p:nvSpPr>
        <p:spPr/>
        <p:txBody>
          <a:bodyPr/>
          <a:lstStyle/>
          <a:p>
            <a:r>
              <a:rPr lang="en-US" altLang="ko-KR" dirty="0"/>
              <a:t>6.</a:t>
            </a:r>
            <a:r>
              <a:rPr lang="ko-KR" altLang="en-US" dirty="0"/>
              <a:t> </a:t>
            </a:r>
            <a:r>
              <a:rPr lang="ko-KR" altLang="en-US" dirty="0" err="1"/>
              <a:t>해석력</a:t>
            </a:r>
            <a:endParaRPr lang="en-US" altLang="ko-KR" dirty="0"/>
          </a:p>
          <a:p>
            <a:pPr lvl="1"/>
            <a:r>
              <a:rPr lang="ko-KR" altLang="en-US" dirty="0" err="1"/>
              <a:t>딥러닝을</a:t>
            </a:r>
            <a:r>
              <a:rPr lang="ko-KR" altLang="en-US" dirty="0"/>
              <a:t> 통해 프로그램을 짜서 실행했는데</a:t>
            </a:r>
            <a:r>
              <a:rPr lang="en-US" altLang="ko-KR" dirty="0"/>
              <a:t>, </a:t>
            </a:r>
            <a:r>
              <a:rPr lang="ko-KR" altLang="en-US" dirty="0"/>
              <a:t>사람과 거의 유사한 것을 보았다</a:t>
            </a:r>
            <a:r>
              <a:rPr lang="en-US" altLang="ko-KR" dirty="0"/>
              <a:t>.</a:t>
            </a:r>
          </a:p>
          <a:p>
            <a:pPr lvl="1"/>
            <a:r>
              <a:rPr lang="ko-KR" altLang="en-US" dirty="0"/>
              <a:t>하지만</a:t>
            </a:r>
            <a:r>
              <a:rPr lang="en-US" altLang="ko-KR" dirty="0"/>
              <a:t>, </a:t>
            </a:r>
            <a:r>
              <a:rPr lang="ko-KR" altLang="en-US" dirty="0"/>
              <a:t>왜 이런 행동이 발생했는지 알 수 없다</a:t>
            </a:r>
            <a:r>
              <a:rPr lang="en-US" altLang="ko-KR" dirty="0"/>
              <a:t>.</a:t>
            </a:r>
          </a:p>
          <a:p>
            <a:pPr lvl="1"/>
            <a:r>
              <a:rPr lang="ko-KR" altLang="en-US" dirty="0"/>
              <a:t>수학적으로 </a:t>
            </a:r>
            <a:r>
              <a:rPr lang="ko-KR" altLang="en-US" dirty="0" err="1"/>
              <a:t>딥러닝의</a:t>
            </a:r>
            <a:r>
              <a:rPr lang="ko-KR" altLang="en-US" dirty="0"/>
              <a:t> 내부 뉴런이 어떻게 활성화 </a:t>
            </a:r>
            <a:r>
              <a:rPr lang="ko-KR" altLang="en-US" dirty="0" err="1"/>
              <a:t>되었는진</a:t>
            </a:r>
            <a:r>
              <a:rPr lang="ko-KR" altLang="en-US" dirty="0"/>
              <a:t> 알 수 있으나</a:t>
            </a:r>
            <a:r>
              <a:rPr lang="en-US" altLang="ko-KR" dirty="0"/>
              <a:t>, </a:t>
            </a:r>
            <a:r>
              <a:rPr lang="ko-KR" altLang="en-US" dirty="0"/>
              <a:t>어떤 뉴런인지</a:t>
            </a:r>
            <a:r>
              <a:rPr lang="en-US" altLang="ko-KR" dirty="0"/>
              <a:t>, </a:t>
            </a:r>
            <a:r>
              <a:rPr lang="ko-KR" altLang="en-US" dirty="0"/>
              <a:t>이 뉴런 레이어가 무엇을 하는지 알지 못하기 때문에 결과를 해석할 수 없다</a:t>
            </a:r>
            <a:r>
              <a:rPr lang="en-US" altLang="ko-KR" dirty="0"/>
              <a:t>.</a:t>
            </a:r>
          </a:p>
          <a:p>
            <a:pPr lvl="1"/>
            <a:r>
              <a:rPr lang="ko-KR" altLang="en-US" dirty="0"/>
              <a:t>반면에</a:t>
            </a:r>
            <a:r>
              <a:rPr lang="en-US" altLang="ko-KR" dirty="0"/>
              <a:t>, </a:t>
            </a:r>
            <a:r>
              <a:rPr lang="ko-KR" altLang="en-US" dirty="0"/>
              <a:t>의사결정나무같은 </a:t>
            </a:r>
            <a:r>
              <a:rPr lang="ko-KR" altLang="en-US" dirty="0" err="1"/>
              <a:t>머신러닝</a:t>
            </a:r>
            <a:r>
              <a:rPr lang="ko-KR" altLang="en-US" dirty="0"/>
              <a:t> 알고리즘은 명확한 규칙이 제공되기 때문에 해석하기 쉽다</a:t>
            </a:r>
            <a:r>
              <a:rPr lang="en-US" altLang="ko-KR" dirty="0"/>
              <a:t>.</a:t>
            </a:r>
          </a:p>
          <a:p>
            <a:pPr lvl="1"/>
            <a:r>
              <a:rPr lang="ko-KR" altLang="en-US" dirty="0"/>
              <a:t>따라서 해석이 필요한 산업에서는 의사결정나무나 선형회귀모형</a:t>
            </a:r>
            <a:r>
              <a:rPr lang="en-US" altLang="ko-KR" dirty="0"/>
              <a:t>, </a:t>
            </a:r>
            <a:r>
              <a:rPr lang="ko-KR" altLang="en-US" dirty="0" err="1"/>
              <a:t>로지스틱회귀모형등이</a:t>
            </a:r>
            <a:r>
              <a:rPr lang="ko-KR" altLang="en-US" dirty="0"/>
              <a:t> 활용되게 된다</a:t>
            </a:r>
            <a:r>
              <a:rPr lang="en-US" altLang="ko-KR" dirty="0"/>
              <a:t>.</a:t>
            </a:r>
          </a:p>
        </p:txBody>
      </p:sp>
    </p:spTree>
    <p:extLst>
      <p:ext uri="{BB962C8B-B14F-4D97-AF65-F5344CB8AC3E}">
        <p14:creationId xmlns:p14="http://schemas.microsoft.com/office/powerpoint/2010/main" val="3643000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064A644-07E1-4959-9718-2F03C781E671}"/>
              </a:ext>
            </a:extLst>
          </p:cNvPr>
          <p:cNvSpPr>
            <a:spLocks noGrp="1"/>
          </p:cNvSpPr>
          <p:nvPr>
            <p:ph type="title"/>
          </p:nvPr>
        </p:nvSpPr>
        <p:spPr/>
        <p:txBody>
          <a:bodyPr/>
          <a:lstStyle/>
          <a:p>
            <a:r>
              <a:rPr lang="ko-KR" altLang="en-US" dirty="0" err="1"/>
              <a:t>딥러닝과</a:t>
            </a:r>
            <a:r>
              <a:rPr lang="ko-KR" altLang="en-US" dirty="0"/>
              <a:t> </a:t>
            </a:r>
            <a:r>
              <a:rPr lang="ko-KR" altLang="en-US" dirty="0" err="1"/>
              <a:t>머신러닝</a:t>
            </a:r>
            <a:endParaRPr lang="ko-KR" altLang="en-US" dirty="0"/>
          </a:p>
        </p:txBody>
      </p:sp>
      <p:sp>
        <p:nvSpPr>
          <p:cNvPr id="3" name="내용 개체 틀 2">
            <a:extLst>
              <a:ext uri="{FF2B5EF4-FFF2-40B4-BE49-F238E27FC236}">
                <a16:creationId xmlns:a16="http://schemas.microsoft.com/office/drawing/2014/main" id="{57C1DCB8-7129-442B-80E3-CDB2F9BF1CC3}"/>
              </a:ext>
            </a:extLst>
          </p:cNvPr>
          <p:cNvSpPr>
            <a:spLocks noGrp="1"/>
          </p:cNvSpPr>
          <p:nvPr>
            <p:ph idx="1"/>
          </p:nvPr>
        </p:nvSpPr>
        <p:spPr>
          <a:xfrm>
            <a:off x="2152650" y="4696732"/>
            <a:ext cx="7886700" cy="1886630"/>
          </a:xfrm>
        </p:spPr>
        <p:txBody>
          <a:bodyPr/>
          <a:lstStyle/>
          <a:p>
            <a:r>
              <a:rPr lang="ko-KR" altLang="en-US" dirty="0"/>
              <a:t>키를 기반으로 몸무게 예측하기</a:t>
            </a:r>
            <a:endParaRPr lang="en-US" altLang="ko-KR" dirty="0"/>
          </a:p>
          <a:p>
            <a:pPr lvl="1"/>
            <a:r>
              <a:rPr lang="ko-KR" altLang="en-US" dirty="0"/>
              <a:t>선을 그어서 예측해볼 수 있다</a:t>
            </a:r>
            <a:r>
              <a:rPr lang="en-US" altLang="ko-KR" dirty="0"/>
              <a:t>.</a:t>
            </a:r>
          </a:p>
          <a:p>
            <a:pPr lvl="1"/>
            <a:r>
              <a:rPr lang="ko-KR" altLang="en-US" dirty="0" err="1"/>
              <a:t>실제값과</a:t>
            </a:r>
            <a:r>
              <a:rPr lang="ko-KR" altLang="en-US" dirty="0"/>
              <a:t> </a:t>
            </a:r>
            <a:r>
              <a:rPr lang="ko-KR" altLang="en-US" dirty="0" err="1"/>
              <a:t>예측값의</a:t>
            </a:r>
            <a:r>
              <a:rPr lang="ko-KR" altLang="en-US" dirty="0"/>
              <a:t> 차이를 줄어야 한다</a:t>
            </a:r>
            <a:r>
              <a:rPr lang="en-US" altLang="ko-KR" dirty="0"/>
              <a:t>.</a:t>
            </a:r>
          </a:p>
          <a:p>
            <a:pPr lvl="1"/>
            <a:r>
              <a:rPr lang="ko-KR" altLang="en-US" dirty="0"/>
              <a:t>데이터가 많다</a:t>
            </a:r>
            <a:r>
              <a:rPr lang="en-US" altLang="ko-KR" dirty="0"/>
              <a:t>-&gt;</a:t>
            </a:r>
            <a:r>
              <a:rPr lang="ko-KR" altLang="en-US" dirty="0"/>
              <a:t>나은 성능</a:t>
            </a:r>
            <a:r>
              <a:rPr lang="en-US" altLang="ko-KR" dirty="0"/>
              <a:t>, </a:t>
            </a:r>
            <a:r>
              <a:rPr lang="ko-KR" altLang="en-US" dirty="0"/>
              <a:t>변수</a:t>
            </a:r>
            <a:r>
              <a:rPr lang="en-US" altLang="ko-KR" dirty="0"/>
              <a:t>-&gt;</a:t>
            </a:r>
            <a:r>
              <a:rPr lang="ko-KR" altLang="en-US" dirty="0"/>
              <a:t>예측 선이 변함</a:t>
            </a:r>
            <a:endParaRPr lang="en-US" altLang="ko-KR" dirty="0"/>
          </a:p>
        </p:txBody>
      </p:sp>
      <p:pic>
        <p:nvPicPr>
          <p:cNvPr id="4" name="Picture 2" descr="http://t1.daumcdn.net/thumb/R1280x0/?fname=http://t1.daumcdn.net/brunch/service/user/3mAn/image/IC5nKMoTVlPHEcjywbYNLjNEsJ0.jpg">
            <a:extLst>
              <a:ext uri="{FF2B5EF4-FFF2-40B4-BE49-F238E27FC236}">
                <a16:creationId xmlns:a16="http://schemas.microsoft.com/office/drawing/2014/main" id="{78189DD8-EEF6-4FF3-9AF1-ACF526376E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1353458"/>
            <a:ext cx="5029200" cy="33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781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064A644-07E1-4959-9718-2F03C781E671}"/>
              </a:ext>
            </a:extLst>
          </p:cNvPr>
          <p:cNvSpPr>
            <a:spLocks noGrp="1"/>
          </p:cNvSpPr>
          <p:nvPr>
            <p:ph type="title"/>
          </p:nvPr>
        </p:nvSpPr>
        <p:spPr/>
        <p:txBody>
          <a:bodyPr/>
          <a:lstStyle/>
          <a:p>
            <a:r>
              <a:rPr lang="ko-KR" altLang="en-US" dirty="0" err="1"/>
              <a:t>딥러닝과</a:t>
            </a:r>
            <a:r>
              <a:rPr lang="ko-KR" altLang="en-US" dirty="0"/>
              <a:t> </a:t>
            </a:r>
            <a:r>
              <a:rPr lang="ko-KR" altLang="en-US" dirty="0" err="1"/>
              <a:t>머신러닝</a:t>
            </a:r>
            <a:endParaRPr lang="ko-KR" altLang="en-US" dirty="0"/>
          </a:p>
        </p:txBody>
      </p:sp>
      <p:sp>
        <p:nvSpPr>
          <p:cNvPr id="3" name="내용 개체 틀 2">
            <a:extLst>
              <a:ext uri="{FF2B5EF4-FFF2-40B4-BE49-F238E27FC236}">
                <a16:creationId xmlns:a16="http://schemas.microsoft.com/office/drawing/2014/main" id="{57C1DCB8-7129-442B-80E3-CDB2F9BF1CC3}"/>
              </a:ext>
            </a:extLst>
          </p:cNvPr>
          <p:cNvSpPr>
            <a:spLocks noGrp="1"/>
          </p:cNvSpPr>
          <p:nvPr>
            <p:ph idx="1"/>
          </p:nvPr>
        </p:nvSpPr>
        <p:spPr>
          <a:xfrm>
            <a:off x="2152650" y="4281714"/>
            <a:ext cx="7886700" cy="2301648"/>
          </a:xfrm>
        </p:spPr>
        <p:txBody>
          <a:bodyPr/>
          <a:lstStyle/>
          <a:p>
            <a:r>
              <a:rPr lang="ko-KR" altLang="en-US" dirty="0"/>
              <a:t>폭풍 예측 시스템 만들기</a:t>
            </a:r>
            <a:endParaRPr lang="en-US" altLang="ko-KR" dirty="0"/>
          </a:p>
          <a:p>
            <a:pPr lvl="1"/>
            <a:r>
              <a:rPr lang="ko-KR" altLang="en-US" dirty="0"/>
              <a:t>폭풍과 그 </a:t>
            </a:r>
            <a:r>
              <a:rPr lang="en-US" altLang="ko-KR" dirty="0"/>
              <a:t>3</a:t>
            </a:r>
            <a:r>
              <a:rPr lang="ko-KR" altLang="en-US" dirty="0"/>
              <a:t>개월 전 데이터를 가지고 있다</a:t>
            </a:r>
            <a:r>
              <a:rPr lang="en-US" altLang="ko-KR" dirty="0"/>
              <a:t>.</a:t>
            </a:r>
          </a:p>
          <a:p>
            <a:pPr lvl="1"/>
            <a:r>
              <a:rPr lang="ko-KR" altLang="en-US" dirty="0"/>
              <a:t>데이터를 모두 뒤져 패턴을 찾는다</a:t>
            </a:r>
            <a:r>
              <a:rPr lang="en-US" altLang="ko-KR" dirty="0"/>
              <a:t>.</a:t>
            </a:r>
          </a:p>
          <a:p>
            <a:pPr lvl="1"/>
            <a:r>
              <a:rPr lang="ko-KR" altLang="en-US" dirty="0"/>
              <a:t>또는 폭풍이 일어날 가장 높은 사유를 꼽아본다</a:t>
            </a:r>
            <a:r>
              <a:rPr lang="en-US" altLang="ko-KR" dirty="0"/>
              <a:t>.</a:t>
            </a:r>
          </a:p>
        </p:txBody>
      </p:sp>
      <p:pic>
        <p:nvPicPr>
          <p:cNvPr id="5" name="Picture 4" descr="http://t1.daumcdn.net/thumb/R1280x0/?fname=http://t1.daumcdn.net/brunch/service/user/3mAn/image/I2Uc37ShTnzE6GSLgZeYo9NHOsU.gif">
            <a:extLst>
              <a:ext uri="{FF2B5EF4-FFF2-40B4-BE49-F238E27FC236}">
                <a16:creationId xmlns:a16="http://schemas.microsoft.com/office/drawing/2014/main" id="{64FF3E4E-E270-43AA-926E-0FEE2FB23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0" y="1293812"/>
            <a:ext cx="4064000" cy="276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8492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064A644-07E1-4959-9718-2F03C781E671}"/>
              </a:ext>
            </a:extLst>
          </p:cNvPr>
          <p:cNvSpPr>
            <a:spLocks noGrp="1"/>
          </p:cNvSpPr>
          <p:nvPr>
            <p:ph type="title"/>
          </p:nvPr>
        </p:nvSpPr>
        <p:spPr/>
        <p:txBody>
          <a:bodyPr/>
          <a:lstStyle/>
          <a:p>
            <a:r>
              <a:rPr lang="ko-KR" altLang="en-US" dirty="0" err="1"/>
              <a:t>딥러닝과</a:t>
            </a:r>
            <a:r>
              <a:rPr lang="ko-KR" altLang="en-US" dirty="0"/>
              <a:t> </a:t>
            </a:r>
            <a:r>
              <a:rPr lang="ko-KR" altLang="en-US" dirty="0" err="1"/>
              <a:t>머신러닝</a:t>
            </a:r>
            <a:endParaRPr lang="ko-KR" altLang="en-US" dirty="0"/>
          </a:p>
        </p:txBody>
      </p:sp>
      <p:sp>
        <p:nvSpPr>
          <p:cNvPr id="3" name="내용 개체 틀 2">
            <a:extLst>
              <a:ext uri="{FF2B5EF4-FFF2-40B4-BE49-F238E27FC236}">
                <a16:creationId xmlns:a16="http://schemas.microsoft.com/office/drawing/2014/main" id="{57C1DCB8-7129-442B-80E3-CDB2F9BF1CC3}"/>
              </a:ext>
            </a:extLst>
          </p:cNvPr>
          <p:cNvSpPr>
            <a:spLocks noGrp="1"/>
          </p:cNvSpPr>
          <p:nvPr>
            <p:ph idx="1"/>
          </p:nvPr>
        </p:nvSpPr>
        <p:spPr>
          <a:xfrm>
            <a:off x="2152650" y="4281714"/>
            <a:ext cx="7886700" cy="2301648"/>
          </a:xfrm>
        </p:spPr>
        <p:txBody>
          <a:bodyPr>
            <a:normAutofit/>
          </a:bodyPr>
          <a:lstStyle/>
          <a:p>
            <a:r>
              <a:rPr lang="ko-KR" altLang="en-US" dirty="0"/>
              <a:t>폭풍 예측 시스템 만들기</a:t>
            </a:r>
            <a:endParaRPr lang="en-US" altLang="ko-KR" dirty="0"/>
          </a:p>
          <a:p>
            <a:pPr lvl="1"/>
            <a:r>
              <a:rPr lang="ko-KR" altLang="en-US" dirty="0"/>
              <a:t>목표 </a:t>
            </a:r>
            <a:r>
              <a:rPr lang="en-US" altLang="ko-KR" dirty="0"/>
              <a:t>‘T’</a:t>
            </a:r>
            <a:r>
              <a:rPr lang="ko-KR" altLang="en-US" dirty="0"/>
              <a:t>는 어떤 환경적 조건이 폭풍을 일으키는지 찾는다</a:t>
            </a:r>
            <a:r>
              <a:rPr lang="en-US" altLang="ko-KR" dirty="0"/>
              <a:t>.</a:t>
            </a:r>
          </a:p>
          <a:p>
            <a:pPr lvl="1"/>
            <a:r>
              <a:rPr lang="ko-KR" altLang="en-US" dirty="0"/>
              <a:t>성능 </a:t>
            </a:r>
            <a:r>
              <a:rPr lang="en-US" altLang="ko-KR" dirty="0"/>
              <a:t>‘P’</a:t>
            </a:r>
            <a:r>
              <a:rPr lang="ko-KR" altLang="en-US" dirty="0"/>
              <a:t>는 그러한 조건 속에서 폭풍 발생을 예측하고 그것을 얼마나 맞췄는가</a:t>
            </a:r>
            <a:r>
              <a:rPr lang="en-US" altLang="ko-KR" dirty="0"/>
              <a:t>?</a:t>
            </a:r>
          </a:p>
          <a:p>
            <a:pPr lvl="1"/>
            <a:r>
              <a:rPr lang="ko-KR" altLang="en-US" dirty="0"/>
              <a:t>경험 </a:t>
            </a:r>
            <a:r>
              <a:rPr lang="en-US" altLang="ko-KR" dirty="0"/>
              <a:t>‘E’</a:t>
            </a:r>
            <a:r>
              <a:rPr lang="ko-KR" altLang="en-US" dirty="0"/>
              <a:t>는 그 시스템을 몇 번 반복하는가</a:t>
            </a:r>
            <a:r>
              <a:rPr lang="en-US" altLang="ko-KR" dirty="0"/>
              <a:t>.</a:t>
            </a:r>
          </a:p>
        </p:txBody>
      </p:sp>
      <p:pic>
        <p:nvPicPr>
          <p:cNvPr id="5" name="Picture 4" descr="http://t1.daumcdn.net/thumb/R1280x0/?fname=http://t1.daumcdn.net/brunch/service/user/3mAn/image/I2Uc37ShTnzE6GSLgZeYo9NHOsU.gif">
            <a:extLst>
              <a:ext uri="{FF2B5EF4-FFF2-40B4-BE49-F238E27FC236}">
                <a16:creationId xmlns:a16="http://schemas.microsoft.com/office/drawing/2014/main" id="{64FF3E4E-E270-43AA-926E-0FEE2FB23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0" y="1293812"/>
            <a:ext cx="4064000" cy="276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787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064A644-07E1-4959-9718-2F03C781E671}"/>
              </a:ext>
            </a:extLst>
          </p:cNvPr>
          <p:cNvSpPr>
            <a:spLocks noGrp="1"/>
          </p:cNvSpPr>
          <p:nvPr>
            <p:ph type="title"/>
          </p:nvPr>
        </p:nvSpPr>
        <p:spPr/>
        <p:txBody>
          <a:bodyPr/>
          <a:lstStyle/>
          <a:p>
            <a:r>
              <a:rPr lang="ko-KR" altLang="en-US" dirty="0" err="1"/>
              <a:t>딥러닝과</a:t>
            </a:r>
            <a:r>
              <a:rPr lang="ko-KR" altLang="en-US" dirty="0"/>
              <a:t> </a:t>
            </a:r>
            <a:r>
              <a:rPr lang="ko-KR" altLang="en-US" dirty="0" err="1"/>
              <a:t>머신러닝</a:t>
            </a:r>
            <a:endParaRPr lang="ko-KR" altLang="en-US" dirty="0"/>
          </a:p>
        </p:txBody>
      </p:sp>
      <p:sp>
        <p:nvSpPr>
          <p:cNvPr id="3" name="내용 개체 틀 2">
            <a:extLst>
              <a:ext uri="{FF2B5EF4-FFF2-40B4-BE49-F238E27FC236}">
                <a16:creationId xmlns:a16="http://schemas.microsoft.com/office/drawing/2014/main" id="{57C1DCB8-7129-442B-80E3-CDB2F9BF1CC3}"/>
              </a:ext>
            </a:extLst>
          </p:cNvPr>
          <p:cNvSpPr>
            <a:spLocks noGrp="1"/>
          </p:cNvSpPr>
          <p:nvPr>
            <p:ph idx="1"/>
          </p:nvPr>
        </p:nvSpPr>
        <p:spPr/>
        <p:txBody>
          <a:bodyPr/>
          <a:lstStyle/>
          <a:p>
            <a:r>
              <a:rPr lang="ko-KR" altLang="en-US" dirty="0" err="1"/>
              <a:t>머신러닝</a:t>
            </a:r>
            <a:endParaRPr lang="en-US" altLang="ko-KR" dirty="0"/>
          </a:p>
          <a:p>
            <a:pPr lvl="1"/>
            <a:r>
              <a:rPr lang="ko-KR" altLang="en-US" dirty="0"/>
              <a:t>알고리즘에는 의사 결정 트리 학습</a:t>
            </a:r>
            <a:r>
              <a:rPr lang="en-US" altLang="ko-KR" dirty="0"/>
              <a:t>, </a:t>
            </a:r>
            <a:r>
              <a:rPr lang="ko-KR" altLang="en-US" dirty="0"/>
              <a:t>귀납 논리 프로그래밍</a:t>
            </a:r>
            <a:r>
              <a:rPr lang="en-US" altLang="ko-KR" dirty="0"/>
              <a:t>, </a:t>
            </a:r>
            <a:r>
              <a:rPr lang="ko-KR" altLang="en-US" dirty="0"/>
              <a:t>클러스터링</a:t>
            </a:r>
            <a:r>
              <a:rPr lang="en-US" altLang="ko-KR" dirty="0"/>
              <a:t>, </a:t>
            </a:r>
            <a:r>
              <a:rPr lang="ko-KR" altLang="en-US" dirty="0"/>
              <a:t>강화 학습 등이 있다</a:t>
            </a:r>
            <a:r>
              <a:rPr lang="en-US" altLang="ko-KR" dirty="0"/>
              <a:t>.</a:t>
            </a:r>
          </a:p>
          <a:p>
            <a:pPr lvl="1"/>
            <a:r>
              <a:rPr lang="ko-KR" altLang="en-US" dirty="0"/>
              <a:t>컴퓨터 비전 등에는 큰 성과가 있으나</a:t>
            </a:r>
            <a:r>
              <a:rPr lang="en-US" altLang="ko-KR" dirty="0"/>
              <a:t>, </a:t>
            </a:r>
            <a:r>
              <a:rPr lang="ko-KR" altLang="en-US" dirty="0"/>
              <a:t>코딩작업이 수반된다</a:t>
            </a:r>
            <a:r>
              <a:rPr lang="en-US" altLang="ko-KR" dirty="0"/>
              <a:t>.</a:t>
            </a:r>
            <a:br>
              <a:rPr lang="en-US" altLang="ko-KR" dirty="0"/>
            </a:br>
            <a:r>
              <a:rPr lang="en-US" altLang="ko-KR" dirty="0"/>
              <a:t>ex)</a:t>
            </a:r>
            <a:r>
              <a:rPr lang="ko-KR" altLang="en-US" dirty="0"/>
              <a:t> 정지 표지판 이미지 인식</a:t>
            </a:r>
            <a:r>
              <a:rPr lang="en-US" altLang="ko-KR" dirty="0"/>
              <a:t>: </a:t>
            </a:r>
            <a:r>
              <a:rPr lang="ko-KR" altLang="en-US" dirty="0"/>
              <a:t>물체의 경계를 인지하는 필터</a:t>
            </a:r>
            <a:r>
              <a:rPr lang="en-US" altLang="ko-KR" dirty="0"/>
              <a:t>, </a:t>
            </a:r>
            <a:r>
              <a:rPr lang="ko-KR" altLang="en-US" dirty="0"/>
              <a:t>형상을 감지</a:t>
            </a:r>
            <a:r>
              <a:rPr lang="en-US" altLang="ko-KR" dirty="0"/>
              <a:t>, </a:t>
            </a:r>
            <a:r>
              <a:rPr lang="ko-KR" altLang="en-US" dirty="0"/>
              <a:t>문자를 인식하는 분류기</a:t>
            </a:r>
            <a:endParaRPr lang="en-US" altLang="ko-KR" dirty="0"/>
          </a:p>
          <a:p>
            <a:pPr lvl="1"/>
            <a:r>
              <a:rPr lang="ko-KR" altLang="en-US" dirty="0"/>
              <a:t>인식률이 많이 올라왔으나</a:t>
            </a:r>
            <a:r>
              <a:rPr lang="en-US" altLang="ko-KR" dirty="0"/>
              <a:t>, </a:t>
            </a:r>
            <a:r>
              <a:rPr lang="ko-KR" altLang="en-US" dirty="0"/>
              <a:t>상황에 따라 떨어지기도 한다</a:t>
            </a:r>
            <a:r>
              <a:rPr lang="en-US" altLang="ko-KR" dirty="0"/>
              <a:t>.</a:t>
            </a:r>
          </a:p>
        </p:txBody>
      </p:sp>
    </p:spTree>
    <p:extLst>
      <p:ext uri="{BB962C8B-B14F-4D97-AF65-F5344CB8AC3E}">
        <p14:creationId xmlns:p14="http://schemas.microsoft.com/office/powerpoint/2010/main" val="3209234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064A644-07E1-4959-9718-2F03C781E671}"/>
              </a:ext>
            </a:extLst>
          </p:cNvPr>
          <p:cNvSpPr>
            <a:spLocks noGrp="1"/>
          </p:cNvSpPr>
          <p:nvPr>
            <p:ph type="title"/>
          </p:nvPr>
        </p:nvSpPr>
        <p:spPr/>
        <p:txBody>
          <a:bodyPr/>
          <a:lstStyle/>
          <a:p>
            <a:r>
              <a:rPr lang="ko-KR" altLang="en-US" dirty="0" err="1"/>
              <a:t>딥러닝과</a:t>
            </a:r>
            <a:r>
              <a:rPr lang="ko-KR" altLang="en-US" dirty="0"/>
              <a:t> </a:t>
            </a:r>
            <a:r>
              <a:rPr lang="ko-KR" altLang="en-US" dirty="0" err="1"/>
              <a:t>머신러닝</a:t>
            </a:r>
            <a:endParaRPr lang="ko-KR" altLang="en-US" dirty="0"/>
          </a:p>
        </p:txBody>
      </p:sp>
      <p:sp>
        <p:nvSpPr>
          <p:cNvPr id="3" name="내용 개체 틀 2">
            <a:extLst>
              <a:ext uri="{FF2B5EF4-FFF2-40B4-BE49-F238E27FC236}">
                <a16:creationId xmlns:a16="http://schemas.microsoft.com/office/drawing/2014/main" id="{57C1DCB8-7129-442B-80E3-CDB2F9BF1CC3}"/>
              </a:ext>
            </a:extLst>
          </p:cNvPr>
          <p:cNvSpPr>
            <a:spLocks noGrp="1"/>
          </p:cNvSpPr>
          <p:nvPr>
            <p:ph idx="1"/>
          </p:nvPr>
        </p:nvSpPr>
        <p:spPr>
          <a:xfrm>
            <a:off x="2133598" y="1458627"/>
            <a:ext cx="6347714" cy="3880773"/>
          </a:xfrm>
        </p:spPr>
        <p:txBody>
          <a:bodyPr/>
          <a:lstStyle/>
          <a:p>
            <a:r>
              <a:rPr lang="ko-KR" altLang="en-US" dirty="0" err="1"/>
              <a:t>머신러닝의</a:t>
            </a:r>
            <a:r>
              <a:rPr lang="ko-KR" altLang="en-US" dirty="0"/>
              <a:t> 종류</a:t>
            </a:r>
            <a:endParaRPr lang="en-US" altLang="ko-KR" dirty="0"/>
          </a:p>
        </p:txBody>
      </p:sp>
      <p:graphicFrame>
        <p:nvGraphicFramePr>
          <p:cNvPr id="4" name="표 3">
            <a:extLst>
              <a:ext uri="{FF2B5EF4-FFF2-40B4-BE49-F238E27FC236}">
                <a16:creationId xmlns:a16="http://schemas.microsoft.com/office/drawing/2014/main" id="{8F7913EB-C175-4385-8663-F761D2B1C5E4}"/>
              </a:ext>
            </a:extLst>
          </p:cNvPr>
          <p:cNvGraphicFramePr>
            <a:graphicFrameLocks noGrp="1"/>
          </p:cNvGraphicFramePr>
          <p:nvPr>
            <p:extLst/>
          </p:nvPr>
        </p:nvGraphicFramePr>
        <p:xfrm>
          <a:off x="2238127" y="2213927"/>
          <a:ext cx="7586436" cy="3362009"/>
        </p:xfrm>
        <a:graphic>
          <a:graphicData uri="http://schemas.openxmlformats.org/drawingml/2006/table">
            <a:tbl>
              <a:tblPr firstRow="1" bandRow="1">
                <a:tableStyleId>{5C22544A-7EE6-4342-B048-85BDC9FD1C3A}</a:tableStyleId>
              </a:tblPr>
              <a:tblGrid>
                <a:gridCol w="1954893">
                  <a:extLst>
                    <a:ext uri="{9D8B030D-6E8A-4147-A177-3AD203B41FA5}">
                      <a16:colId xmlns:a16="http://schemas.microsoft.com/office/drawing/2014/main" val="718731646"/>
                    </a:ext>
                  </a:extLst>
                </a:gridCol>
                <a:gridCol w="5631543">
                  <a:extLst>
                    <a:ext uri="{9D8B030D-6E8A-4147-A177-3AD203B41FA5}">
                      <a16:colId xmlns:a16="http://schemas.microsoft.com/office/drawing/2014/main" val="1965380859"/>
                    </a:ext>
                  </a:extLst>
                </a:gridCol>
              </a:tblGrid>
              <a:tr h="480287">
                <a:tc>
                  <a:txBody>
                    <a:bodyPr/>
                    <a:lstStyle/>
                    <a:p>
                      <a:pPr latinLnBrk="1"/>
                      <a:r>
                        <a:rPr lang="ko-KR" altLang="en-US" sz="1800" dirty="0"/>
                        <a:t>종류</a:t>
                      </a:r>
                    </a:p>
                  </a:txBody>
                  <a:tcPr/>
                </a:tc>
                <a:tc>
                  <a:txBody>
                    <a:bodyPr/>
                    <a:lstStyle/>
                    <a:p>
                      <a:pPr latinLnBrk="1"/>
                      <a:r>
                        <a:rPr lang="ko-KR" altLang="en-US" sz="1800" dirty="0"/>
                        <a:t>설명</a:t>
                      </a:r>
                    </a:p>
                  </a:txBody>
                  <a:tcPr/>
                </a:tc>
                <a:extLst>
                  <a:ext uri="{0D108BD9-81ED-4DB2-BD59-A6C34878D82A}">
                    <a16:rowId xmlns:a16="http://schemas.microsoft.com/office/drawing/2014/main" val="1649208250"/>
                  </a:ext>
                </a:extLst>
              </a:tr>
              <a:tr h="480287">
                <a:tc rowSpan="2">
                  <a:txBody>
                    <a:bodyPr/>
                    <a:lstStyle/>
                    <a:p>
                      <a:pPr latinLnBrk="1"/>
                      <a:r>
                        <a:rPr lang="ko-KR" altLang="en-US" sz="1800" dirty="0"/>
                        <a:t>교사학습</a:t>
                      </a:r>
                    </a:p>
                  </a:txBody>
                  <a:tcPr/>
                </a:tc>
                <a:tc>
                  <a:txBody>
                    <a:bodyPr/>
                    <a:lstStyle/>
                    <a:p>
                      <a:pPr latinLnBrk="1"/>
                      <a:r>
                        <a:rPr lang="ko-KR" altLang="en-US" sz="1800" dirty="0"/>
                        <a:t>데이터와 함께 답을 입력한다</a:t>
                      </a:r>
                      <a:r>
                        <a:rPr lang="en-US" altLang="ko-KR" sz="1800" dirty="0"/>
                        <a:t>.</a:t>
                      </a:r>
                      <a:endParaRPr lang="ko-KR" altLang="en-US" sz="1800" dirty="0"/>
                    </a:p>
                  </a:txBody>
                  <a:tcPr/>
                </a:tc>
                <a:extLst>
                  <a:ext uri="{0D108BD9-81ED-4DB2-BD59-A6C34878D82A}">
                    <a16:rowId xmlns:a16="http://schemas.microsoft.com/office/drawing/2014/main" val="97298281"/>
                  </a:ext>
                </a:extLst>
              </a:tr>
              <a:tr h="480287">
                <a:tc vMerge="1">
                  <a:txBody>
                    <a:bodyPr/>
                    <a:lstStyle/>
                    <a:p>
                      <a:pPr latinLnBrk="1"/>
                      <a:endParaRPr lang="ko-KR" altLang="en-US" dirty="0"/>
                    </a:p>
                  </a:txBody>
                  <a:tcPr/>
                </a:tc>
                <a:tc>
                  <a:txBody>
                    <a:bodyPr/>
                    <a:lstStyle/>
                    <a:p>
                      <a:pPr latinLnBrk="1"/>
                      <a:r>
                        <a:rPr lang="ko-KR" altLang="en-US" sz="1800" dirty="0"/>
                        <a:t>다른 데이터의 답을 예측한다</a:t>
                      </a:r>
                      <a:r>
                        <a:rPr lang="en-US" altLang="ko-KR" sz="1800" dirty="0"/>
                        <a:t>.</a:t>
                      </a:r>
                      <a:endParaRPr lang="ko-KR" altLang="en-US" sz="1800" dirty="0"/>
                    </a:p>
                  </a:txBody>
                  <a:tcPr/>
                </a:tc>
                <a:extLst>
                  <a:ext uri="{0D108BD9-81ED-4DB2-BD59-A6C34878D82A}">
                    <a16:rowId xmlns:a16="http://schemas.microsoft.com/office/drawing/2014/main" val="2733933198"/>
                  </a:ext>
                </a:extLst>
              </a:tr>
              <a:tr h="480287">
                <a:tc rowSpan="2">
                  <a:txBody>
                    <a:bodyPr/>
                    <a:lstStyle/>
                    <a:p>
                      <a:pPr latinLnBrk="1"/>
                      <a:r>
                        <a:rPr lang="ko-KR" altLang="en-US" sz="1800" dirty="0" err="1"/>
                        <a:t>비교사</a:t>
                      </a:r>
                      <a:r>
                        <a:rPr lang="ko-KR" altLang="en-US" sz="1800" dirty="0"/>
                        <a:t> 학습</a:t>
                      </a:r>
                    </a:p>
                  </a:txBody>
                  <a:tcPr/>
                </a:tc>
                <a:tc>
                  <a:txBody>
                    <a:bodyPr/>
                    <a:lstStyle/>
                    <a:p>
                      <a:pPr latinLnBrk="1"/>
                      <a:r>
                        <a:rPr lang="ko-KR" altLang="en-US" sz="1800" dirty="0"/>
                        <a:t>데이터는 입력하지만 답은 입력하지 않는다</a:t>
                      </a:r>
                      <a:r>
                        <a:rPr lang="en-US" altLang="ko-KR" sz="1800" dirty="0"/>
                        <a:t>.</a:t>
                      </a:r>
                      <a:endParaRPr lang="ko-KR" altLang="en-US" sz="1800" dirty="0"/>
                    </a:p>
                  </a:txBody>
                  <a:tcPr/>
                </a:tc>
                <a:extLst>
                  <a:ext uri="{0D108BD9-81ED-4DB2-BD59-A6C34878D82A}">
                    <a16:rowId xmlns:a16="http://schemas.microsoft.com/office/drawing/2014/main" val="3548450925"/>
                  </a:ext>
                </a:extLst>
              </a:tr>
              <a:tr h="480287">
                <a:tc vMerge="1">
                  <a:txBody>
                    <a:bodyPr/>
                    <a:lstStyle/>
                    <a:p>
                      <a:pPr latinLnBrk="1"/>
                      <a:endParaRPr lang="ko-KR" altLang="en-US" dirty="0"/>
                    </a:p>
                  </a:txBody>
                  <a:tcPr/>
                </a:tc>
                <a:tc>
                  <a:txBody>
                    <a:bodyPr/>
                    <a:lstStyle/>
                    <a:p>
                      <a:pPr latinLnBrk="1"/>
                      <a:r>
                        <a:rPr lang="ko-KR" altLang="en-US" sz="1800" dirty="0"/>
                        <a:t>다른 데이터의 규칙성을 찾는다</a:t>
                      </a:r>
                      <a:r>
                        <a:rPr lang="en-US" altLang="ko-KR" sz="1800" dirty="0"/>
                        <a:t>.</a:t>
                      </a:r>
                      <a:endParaRPr lang="ko-KR" altLang="en-US" sz="1800" dirty="0"/>
                    </a:p>
                  </a:txBody>
                  <a:tcPr/>
                </a:tc>
                <a:extLst>
                  <a:ext uri="{0D108BD9-81ED-4DB2-BD59-A6C34878D82A}">
                    <a16:rowId xmlns:a16="http://schemas.microsoft.com/office/drawing/2014/main" val="1478901714"/>
                  </a:ext>
                </a:extLst>
              </a:tr>
              <a:tr h="480287">
                <a:tc rowSpan="2">
                  <a:txBody>
                    <a:bodyPr/>
                    <a:lstStyle/>
                    <a:p>
                      <a:pPr latinLnBrk="1"/>
                      <a:r>
                        <a:rPr lang="ko-KR" altLang="en-US" sz="1800" dirty="0"/>
                        <a:t>강화학습</a:t>
                      </a:r>
                    </a:p>
                  </a:txBody>
                  <a:tcPr/>
                </a:tc>
                <a:tc>
                  <a:txBody>
                    <a:bodyPr/>
                    <a:lstStyle/>
                    <a:p>
                      <a:pPr latinLnBrk="1"/>
                      <a:r>
                        <a:rPr lang="ko-KR" altLang="en-US" sz="1800" dirty="0"/>
                        <a:t>부분적으로 답을 입력한다</a:t>
                      </a:r>
                      <a:r>
                        <a:rPr lang="en-US" altLang="ko-KR" sz="1800" dirty="0"/>
                        <a:t>.</a:t>
                      </a:r>
                      <a:endParaRPr lang="ko-KR" altLang="en-US" sz="1800" dirty="0"/>
                    </a:p>
                  </a:txBody>
                  <a:tcPr/>
                </a:tc>
                <a:extLst>
                  <a:ext uri="{0D108BD9-81ED-4DB2-BD59-A6C34878D82A}">
                    <a16:rowId xmlns:a16="http://schemas.microsoft.com/office/drawing/2014/main" val="201396948"/>
                  </a:ext>
                </a:extLst>
              </a:tr>
              <a:tr h="480287">
                <a:tc vMerge="1">
                  <a:txBody>
                    <a:bodyPr/>
                    <a:lstStyle/>
                    <a:p>
                      <a:pPr latinLnBrk="1"/>
                      <a:endParaRPr lang="ko-KR" altLang="en-US" dirty="0"/>
                    </a:p>
                  </a:txBody>
                  <a:tcPr/>
                </a:tc>
                <a:tc>
                  <a:txBody>
                    <a:bodyPr/>
                    <a:lstStyle/>
                    <a:p>
                      <a:pPr latinLnBrk="1"/>
                      <a:r>
                        <a:rPr lang="ko-KR" altLang="en-US" sz="1800" dirty="0"/>
                        <a:t>데이터를 기반으로 최적의 답을 찾아낸다</a:t>
                      </a:r>
                      <a:r>
                        <a:rPr lang="en-US" altLang="ko-KR" sz="1800" dirty="0"/>
                        <a:t>.</a:t>
                      </a:r>
                      <a:endParaRPr lang="ko-KR" altLang="en-US" sz="1800" dirty="0"/>
                    </a:p>
                  </a:txBody>
                  <a:tcPr/>
                </a:tc>
                <a:extLst>
                  <a:ext uri="{0D108BD9-81ED-4DB2-BD59-A6C34878D82A}">
                    <a16:rowId xmlns:a16="http://schemas.microsoft.com/office/drawing/2014/main" val="2113136216"/>
                  </a:ext>
                </a:extLst>
              </a:tr>
            </a:tbl>
          </a:graphicData>
        </a:graphic>
      </p:graphicFrame>
      <p:sp>
        <p:nvSpPr>
          <p:cNvPr id="5" name="직사각형 4">
            <a:extLst>
              <a:ext uri="{FF2B5EF4-FFF2-40B4-BE49-F238E27FC236}">
                <a16:creationId xmlns:a16="http://schemas.microsoft.com/office/drawing/2014/main" id="{4D2462CA-7D5B-4964-91C3-19F5A418E1B1}"/>
              </a:ext>
            </a:extLst>
          </p:cNvPr>
          <p:cNvSpPr/>
          <p:nvPr/>
        </p:nvSpPr>
        <p:spPr>
          <a:xfrm>
            <a:off x="3491089" y="6172198"/>
            <a:ext cx="5475930" cy="369332"/>
          </a:xfrm>
          <a:prstGeom prst="rect">
            <a:avLst/>
          </a:prstGeom>
        </p:spPr>
        <p:txBody>
          <a:bodyPr wrap="square">
            <a:spAutoFit/>
          </a:bodyPr>
          <a:lstStyle/>
          <a:p>
            <a:r>
              <a:rPr lang="ko-KR" altLang="en-US" dirty="0"/>
              <a:t>https://www.youtube.com/watch?v=V1eYniJ0Rnk</a:t>
            </a:r>
          </a:p>
        </p:txBody>
      </p:sp>
    </p:spTree>
    <p:extLst>
      <p:ext uri="{BB962C8B-B14F-4D97-AF65-F5344CB8AC3E}">
        <p14:creationId xmlns:p14="http://schemas.microsoft.com/office/powerpoint/2010/main" val="698073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064A644-07E1-4959-9718-2F03C781E671}"/>
              </a:ext>
            </a:extLst>
          </p:cNvPr>
          <p:cNvSpPr>
            <a:spLocks noGrp="1"/>
          </p:cNvSpPr>
          <p:nvPr>
            <p:ph type="title"/>
          </p:nvPr>
        </p:nvSpPr>
        <p:spPr/>
        <p:txBody>
          <a:bodyPr/>
          <a:lstStyle/>
          <a:p>
            <a:r>
              <a:rPr lang="ko-KR" altLang="en-US" dirty="0" err="1"/>
              <a:t>딥러닝과</a:t>
            </a:r>
            <a:r>
              <a:rPr lang="ko-KR" altLang="en-US" dirty="0"/>
              <a:t> </a:t>
            </a:r>
            <a:r>
              <a:rPr lang="ko-KR" altLang="en-US" dirty="0" err="1"/>
              <a:t>머신러닝</a:t>
            </a:r>
            <a:endParaRPr lang="ko-KR" altLang="en-US" dirty="0"/>
          </a:p>
        </p:txBody>
      </p:sp>
      <p:sp>
        <p:nvSpPr>
          <p:cNvPr id="3" name="내용 개체 틀 2">
            <a:extLst>
              <a:ext uri="{FF2B5EF4-FFF2-40B4-BE49-F238E27FC236}">
                <a16:creationId xmlns:a16="http://schemas.microsoft.com/office/drawing/2014/main" id="{57C1DCB8-7129-442B-80E3-CDB2F9BF1CC3}"/>
              </a:ext>
            </a:extLst>
          </p:cNvPr>
          <p:cNvSpPr>
            <a:spLocks noGrp="1"/>
          </p:cNvSpPr>
          <p:nvPr>
            <p:ph idx="1"/>
          </p:nvPr>
        </p:nvSpPr>
        <p:spPr/>
        <p:txBody>
          <a:bodyPr/>
          <a:lstStyle/>
          <a:p>
            <a:r>
              <a:rPr lang="ko-KR" altLang="en-US" dirty="0" err="1"/>
              <a:t>딥러닝</a:t>
            </a:r>
            <a:endParaRPr lang="en-US" altLang="ko-KR" dirty="0"/>
          </a:p>
          <a:p>
            <a:pPr lvl="1"/>
            <a:r>
              <a:rPr lang="en-US" altLang="ko-KR" dirty="0"/>
              <a:t>Deep learning is a particular kind of machine learning that achieves great power and flexibility by learning to represent the world as nested hierarchy of concepts, with each concept defined in relation to simpler concepts, and more abstract representation computed in terms of less abstract ones</a:t>
            </a:r>
          </a:p>
        </p:txBody>
      </p:sp>
    </p:spTree>
    <p:extLst>
      <p:ext uri="{BB962C8B-B14F-4D97-AF65-F5344CB8AC3E}">
        <p14:creationId xmlns:p14="http://schemas.microsoft.com/office/powerpoint/2010/main" val="2665003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064A644-07E1-4959-9718-2F03C781E671}"/>
              </a:ext>
            </a:extLst>
          </p:cNvPr>
          <p:cNvSpPr>
            <a:spLocks noGrp="1"/>
          </p:cNvSpPr>
          <p:nvPr>
            <p:ph type="title"/>
          </p:nvPr>
        </p:nvSpPr>
        <p:spPr/>
        <p:txBody>
          <a:bodyPr/>
          <a:lstStyle/>
          <a:p>
            <a:r>
              <a:rPr lang="ko-KR" altLang="en-US" dirty="0" err="1"/>
              <a:t>딥러닝과</a:t>
            </a:r>
            <a:r>
              <a:rPr lang="ko-KR" altLang="en-US" dirty="0"/>
              <a:t> </a:t>
            </a:r>
            <a:r>
              <a:rPr lang="ko-KR" altLang="en-US" dirty="0" err="1"/>
              <a:t>머신러닝</a:t>
            </a:r>
            <a:endParaRPr lang="ko-KR" altLang="en-US" dirty="0"/>
          </a:p>
        </p:txBody>
      </p:sp>
      <p:sp>
        <p:nvSpPr>
          <p:cNvPr id="3" name="내용 개체 틀 2">
            <a:extLst>
              <a:ext uri="{FF2B5EF4-FFF2-40B4-BE49-F238E27FC236}">
                <a16:creationId xmlns:a16="http://schemas.microsoft.com/office/drawing/2014/main" id="{57C1DCB8-7129-442B-80E3-CDB2F9BF1CC3}"/>
              </a:ext>
            </a:extLst>
          </p:cNvPr>
          <p:cNvSpPr>
            <a:spLocks noGrp="1"/>
          </p:cNvSpPr>
          <p:nvPr>
            <p:ph idx="1"/>
          </p:nvPr>
        </p:nvSpPr>
        <p:spPr>
          <a:xfrm>
            <a:off x="2152650" y="3911600"/>
            <a:ext cx="7886700" cy="2671762"/>
          </a:xfrm>
        </p:spPr>
        <p:txBody>
          <a:bodyPr>
            <a:normAutofit/>
          </a:bodyPr>
          <a:lstStyle/>
          <a:p>
            <a:r>
              <a:rPr lang="ko-KR" altLang="en-US" dirty="0"/>
              <a:t>도형 구분</a:t>
            </a:r>
            <a:endParaRPr lang="en-US" altLang="ko-KR" dirty="0"/>
          </a:p>
          <a:p>
            <a:pPr lvl="1"/>
            <a:r>
              <a:rPr lang="ko-KR" altLang="en-US" dirty="0"/>
              <a:t>사람은 </a:t>
            </a:r>
            <a:r>
              <a:rPr lang="en-US" altLang="ko-KR" dirty="0"/>
              <a:t>4</a:t>
            </a:r>
            <a:r>
              <a:rPr lang="ko-KR" altLang="en-US" dirty="0"/>
              <a:t>개의 선들이 있는지 확인한다</a:t>
            </a:r>
            <a:r>
              <a:rPr lang="en-US" altLang="ko-KR" dirty="0"/>
              <a:t>(simple concept)</a:t>
            </a:r>
          </a:p>
          <a:p>
            <a:pPr lvl="1"/>
            <a:r>
              <a:rPr lang="ko-KR" altLang="en-US" dirty="0"/>
              <a:t>그리고 선이 연결되었는가</a:t>
            </a:r>
            <a:r>
              <a:rPr lang="en-US" altLang="ko-KR" dirty="0"/>
              <a:t>? </a:t>
            </a:r>
            <a:r>
              <a:rPr lang="ko-KR" altLang="en-US" dirty="0" err="1"/>
              <a:t>닫혀있는가</a:t>
            </a:r>
            <a:r>
              <a:rPr lang="en-US" altLang="ko-KR" dirty="0"/>
              <a:t>? </a:t>
            </a:r>
            <a:r>
              <a:rPr lang="ko-KR" altLang="en-US" dirty="0"/>
              <a:t>직각인가</a:t>
            </a:r>
            <a:r>
              <a:rPr lang="en-US" altLang="ko-KR" dirty="0"/>
              <a:t>? </a:t>
            </a:r>
            <a:r>
              <a:rPr lang="ko-KR" altLang="en-US" dirty="0"/>
              <a:t>등을 확인한다</a:t>
            </a:r>
            <a:r>
              <a:rPr lang="en-US" altLang="ko-KR" dirty="0"/>
              <a:t>.(nested hierarchy of concepts)</a:t>
            </a:r>
          </a:p>
          <a:p>
            <a:pPr lvl="1"/>
            <a:r>
              <a:rPr lang="ko-KR" altLang="en-US" dirty="0"/>
              <a:t>이렇게 복잡한 </a:t>
            </a:r>
            <a:r>
              <a:rPr lang="en-US" altLang="ko-KR" dirty="0"/>
              <a:t>task(</a:t>
            </a:r>
            <a:r>
              <a:rPr lang="ko-KR" altLang="en-US" dirty="0"/>
              <a:t>정사각형을 구분</a:t>
            </a:r>
            <a:r>
              <a:rPr lang="en-US" altLang="ko-KR" dirty="0"/>
              <a:t>)</a:t>
            </a:r>
            <a:r>
              <a:rPr lang="ko-KR" altLang="en-US" dirty="0"/>
              <a:t>을 덜 추상적인 </a:t>
            </a:r>
            <a:r>
              <a:rPr lang="en-US" altLang="ko-KR" dirty="0"/>
              <a:t>task</a:t>
            </a:r>
            <a:r>
              <a:rPr lang="ko-KR" altLang="en-US" dirty="0"/>
              <a:t>로 구분하는 것</a:t>
            </a:r>
            <a:r>
              <a:rPr lang="en-US" altLang="ko-KR" dirty="0"/>
              <a:t>.</a:t>
            </a:r>
          </a:p>
          <a:p>
            <a:pPr lvl="1"/>
            <a:r>
              <a:rPr lang="ko-KR" altLang="en-US" dirty="0" err="1"/>
              <a:t>딥러닝은</a:t>
            </a:r>
            <a:r>
              <a:rPr lang="ko-KR" altLang="en-US" dirty="0"/>
              <a:t> 이렇게 실행된다</a:t>
            </a:r>
            <a:r>
              <a:rPr lang="en-US" altLang="ko-KR" dirty="0"/>
              <a:t>.</a:t>
            </a:r>
          </a:p>
        </p:txBody>
      </p:sp>
      <p:pic>
        <p:nvPicPr>
          <p:cNvPr id="6146" name="Picture 2" descr="http://t1.daumcdn.net/thumb/R1280x0/?fname=http://t1.daumcdn.net/brunch/service/user/3mAn/image/ZHNK_n397xPidkv6pk_UslSUqI0.jpg">
            <a:extLst>
              <a:ext uri="{FF2B5EF4-FFF2-40B4-BE49-F238E27FC236}">
                <a16:creationId xmlns:a16="http://schemas.microsoft.com/office/drawing/2014/main" id="{CCA9D6F8-5F84-49EF-B68D-2439F8ACFF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0550" y="1600200"/>
            <a:ext cx="3390900" cy="226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9906734"/>
      </p:ext>
    </p:extLst>
  </p:cSld>
  <p:clrMapOvr>
    <a:masterClrMapping/>
  </p:clrMapOvr>
</p:sld>
</file>

<file path=ppt/theme/theme1.xml><?xml version="1.0" encoding="utf-8"?>
<a:theme xmlns:a="http://schemas.openxmlformats.org/drawingml/2006/main" name="패싯">
  <a:themeElements>
    <a:clrScheme name="따뜻한 파란색">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패싯">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패싯">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{D511B8F5-AE83-754E-B536-69A63ADA4A31}tf10001060</Template>
  <TotalTime>5</TotalTime>
  <Words>1943</Words>
  <Application>Microsoft Macintosh PowerPoint</Application>
  <PresentationFormat>와이드스크린</PresentationFormat>
  <Paragraphs>197</Paragraphs>
  <Slides>21</Slides>
  <Notes>21</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21</vt:i4>
      </vt:variant>
    </vt:vector>
  </HeadingPairs>
  <TitlesOfParts>
    <vt:vector size="27" baseType="lpstr">
      <vt:lpstr>맑은 고딕</vt:lpstr>
      <vt:lpstr>HY그래픽M</vt:lpstr>
      <vt:lpstr>Arial</vt:lpstr>
      <vt:lpstr>Trebuchet MS</vt:lpstr>
      <vt:lpstr>Wingdings 3</vt:lpstr>
      <vt:lpstr>패싯</vt:lpstr>
      <vt:lpstr>딥러닝과 머신러닝</vt:lpstr>
      <vt:lpstr>딥러닝과 머신러닝</vt:lpstr>
      <vt:lpstr>딥러닝과 머신러닝</vt:lpstr>
      <vt:lpstr>딥러닝과 머신러닝</vt:lpstr>
      <vt:lpstr>딥러닝과 머신러닝</vt:lpstr>
      <vt:lpstr>딥러닝과 머신러닝</vt:lpstr>
      <vt:lpstr>딥러닝과 머신러닝</vt:lpstr>
      <vt:lpstr>딥러닝과 머신러닝</vt:lpstr>
      <vt:lpstr>딥러닝과 머신러닝</vt:lpstr>
      <vt:lpstr>딥러닝과 머신러닝</vt:lpstr>
      <vt:lpstr>딥러닝과 머신러닝</vt:lpstr>
      <vt:lpstr>딥러닝과 머신러닝</vt:lpstr>
      <vt:lpstr>딥러닝과 머신러닝의 비교</vt:lpstr>
      <vt:lpstr>딥러닝과 머신러닝</vt:lpstr>
      <vt:lpstr>딥러닝과 머신러닝</vt:lpstr>
      <vt:lpstr>딥러닝과 머신러닝</vt:lpstr>
      <vt:lpstr>딥러닝과 머신러닝</vt:lpstr>
      <vt:lpstr>딥러닝과 머신러닝</vt:lpstr>
      <vt:lpstr>딥러닝과 머신러닝</vt:lpstr>
      <vt:lpstr>딥러닝과 머신러닝</vt:lpstr>
      <vt:lpstr>딥러닝과 머신러닝</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딥러닝과 머신러닝</dc:title>
  <dc:creator>유 영재</dc:creator>
  <cp:lastModifiedBy>유 영재</cp:lastModifiedBy>
  <cp:revision>1</cp:revision>
  <dcterms:created xsi:type="dcterms:W3CDTF">2018-12-04T08:36:06Z</dcterms:created>
  <dcterms:modified xsi:type="dcterms:W3CDTF">2018-12-04T08:41:46Z</dcterms:modified>
</cp:coreProperties>
</file>