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51" r:id="rId3"/>
    <p:sldId id="457" r:id="rId4"/>
    <p:sldId id="458" r:id="rId5"/>
    <p:sldId id="459" r:id="rId6"/>
    <p:sldId id="460" r:id="rId7"/>
    <p:sldId id="461" r:id="rId8"/>
    <p:sldId id="462" r:id="rId9"/>
    <p:sldId id="452" r:id="rId10"/>
    <p:sldId id="416" r:id="rId11"/>
  </p:sldIdLst>
  <p:sldSz cx="9144000" cy="6858000" type="screen4x3"/>
  <p:notesSz cx="7102475" cy="10233025"/>
  <p:defaultTextStyle>
    <a:defPPr>
      <a:defRPr lang="en-US"/>
    </a:defPPr>
    <a:lvl1pPr marL="0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09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20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329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439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549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659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768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4878" algn="l" defTabSz="8162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8B73A9"/>
    <a:srgbClr val="0066FF"/>
    <a:srgbClr val="6699FF"/>
    <a:srgbClr val="5353FF"/>
    <a:srgbClr val="006699"/>
    <a:srgbClr val="3333FF"/>
    <a:srgbClr val="3366FF"/>
    <a:srgbClr val="0066CC"/>
    <a:srgbClr val="C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2435" autoAdjust="0"/>
  </p:normalViewPr>
  <p:slideViewPr>
    <p:cSldViewPr>
      <p:cViewPr varScale="1">
        <p:scale>
          <a:sx n="102" d="100"/>
          <a:sy n="102" d="100"/>
        </p:scale>
        <p:origin x="1014" y="10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513" cy="51377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4" y="1"/>
            <a:ext cx="3078513" cy="51377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3B28AB5-7791-4F79-907D-3BD6A500B770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19247"/>
            <a:ext cx="3078513" cy="513778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4" y="9719247"/>
            <a:ext cx="3078513" cy="513778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1A9B683-47B7-46B0-8447-A9BE6FF40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20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65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3" y="2"/>
            <a:ext cx="3077739" cy="51165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F468E9B-7D25-452D-9617-0F081841C50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0688"/>
            <a:ext cx="5681980" cy="4604861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19600"/>
            <a:ext cx="3077739" cy="51165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3" y="9719600"/>
            <a:ext cx="3077739" cy="51165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14F9D757-8569-4010-A717-8D4A56A1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09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220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329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439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549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659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6768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4878" algn="l" defTabSz="81622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9D757-8569-4010-A717-8D4A56A163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7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cxnSpLocks/>
          </p:cNvCxnSpPr>
          <p:nvPr userDrawn="1"/>
        </p:nvCxnSpPr>
        <p:spPr>
          <a:xfrm>
            <a:off x="251520" y="720000"/>
            <a:ext cx="88924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720000"/>
          </a:xfrm>
          <a:prstGeom prst="rect">
            <a:avLst/>
          </a:prstGeom>
        </p:spPr>
        <p:txBody>
          <a:bodyPr lIns="180000" tIns="0" rIns="0" bIns="0" anchor="ctr" anchorCtr="0"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339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noFill/>
        </p:spPr>
        <p:txBody>
          <a:bodyPr wrap="none" lIns="0" tIns="0" rIns="132923" bIns="0" rtlCol="0" anchor="ctr" anchorCtr="0">
            <a:noAutofit/>
          </a:bodyPr>
          <a:lstStyle/>
          <a:p>
            <a:pPr algn="r"/>
            <a:r>
              <a:rPr lang="en-US" altLang="ko-KR" sz="1477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World Class Flame &amp; Gas Detector</a:t>
            </a:r>
            <a:endParaRPr lang="ko-KR" altLang="en-US" sz="1477" i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>
          <a:xfrm>
            <a:off x="8532000" y="6480000"/>
            <a:ext cx="612000" cy="360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algn="r"/>
            <a:fld id="{7FD1AA16-12F7-42F9-8F21-27EC2C58385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9061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ownloads\logo.jpg">
            <a:extLst>
              <a:ext uri="{FF2B5EF4-FFF2-40B4-BE49-F238E27FC236}">
                <a16:creationId xmlns:a16="http://schemas.microsoft.com/office/drawing/2014/main" id="{8D374B05-B2CB-460D-A7E6-ABA5BD37C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17000"/>
          </a:blip>
          <a:srcRect/>
          <a:stretch>
            <a:fillRect/>
          </a:stretch>
        </p:blipFill>
        <p:spPr bwMode="auto">
          <a:xfrm>
            <a:off x="7668344" y="6353569"/>
            <a:ext cx="1259632" cy="394495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7C7BC3-8858-46EB-84AE-CC4D3D089B22}"/>
              </a:ext>
            </a:extLst>
          </p:cNvPr>
          <p:cNvSpPr/>
          <p:nvPr userDrawn="1"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rgbClr val="FF2300"/>
          </a:solidFill>
          <a:ln>
            <a:solidFill>
              <a:srgbClr val="FF2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2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753448" rtl="0" eaLnBrk="1" latinLnBrk="0" hangingPunct="1">
        <a:spcBef>
          <a:spcPct val="0"/>
        </a:spcBef>
        <a:buNone/>
        <a:defRPr sz="3692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82543" indent="-282543" algn="l" defTabSz="75344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12176" indent="-235452" algn="l" defTabSz="753448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41809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3pPr>
      <a:lvl4pPr marL="1318532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95257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»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071982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6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825431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202154" indent="-188362" algn="l" defTabSz="75344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76723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53448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30172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4pPr>
      <a:lvl5pPr marL="1506895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5pPr>
      <a:lvl6pPr marL="1883620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2260344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2637068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3013791" algn="l" defTabSz="753448" rtl="0" eaLnBrk="1" latinLnBrk="0" hangingPunct="1"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content/ccc/resource/technical/document/user_manual/79/6e/5f/d4/5c/25/43/96/DM00103145.pdf/files/DM00103145.pdf/jcr:content/translations/en.DM00103145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 bwMode="auto">
          <a:xfrm>
            <a:off x="1" y="4852569"/>
            <a:ext cx="9144000" cy="23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846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 bwMode="auto">
          <a:xfrm>
            <a:off x="251520" y="4243244"/>
            <a:ext cx="8892481" cy="26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제품기술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연구소</a:t>
            </a:r>
          </a:p>
        </p:txBody>
      </p:sp>
      <p:sp>
        <p:nvSpPr>
          <p:cNvPr id="19" name="제목 1"/>
          <p:cNvSpPr>
            <a:spLocks noGrp="1"/>
          </p:cNvSpPr>
          <p:nvPr/>
        </p:nvSpPr>
        <p:spPr bwMode="auto">
          <a:xfrm>
            <a:off x="251520" y="1628800"/>
            <a:ext cx="8892480" cy="4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42" tIns="37672" rIns="75342" bIns="37672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이더넷 기반의 </a:t>
            </a:r>
            <a:r>
              <a:rPr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TFTP </a:t>
            </a:r>
            <a:r>
              <a:rPr lang="ko-KR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</a:t>
            </a:r>
            <a:r>
              <a:rPr lang="en-US" altLang="ko-KR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IAP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3EE010-0285-778C-9E8E-427B4AD931AC}"/>
              </a:ext>
            </a:extLst>
          </p:cNvPr>
          <p:cNvSpPr>
            <a:spLocks noGrp="1"/>
          </p:cNvSpPr>
          <p:nvPr/>
        </p:nvSpPr>
        <p:spPr bwMode="auto">
          <a:xfrm>
            <a:off x="250323" y="4747300"/>
            <a:ext cx="8892481" cy="26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 재 민</a:t>
            </a:r>
          </a:p>
        </p:txBody>
      </p:sp>
    </p:spTree>
    <p:extLst>
      <p:ext uri="{BB962C8B-B14F-4D97-AF65-F5344CB8AC3E}">
        <p14:creationId xmlns:p14="http://schemas.microsoft.com/office/powerpoint/2010/main" val="256113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 bwMode="auto">
          <a:xfrm>
            <a:off x="1" y="4852569"/>
            <a:ext cx="9144000" cy="23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846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7D722-D9C7-4874-B857-15FB597A200A}"/>
              </a:ext>
            </a:extLst>
          </p:cNvPr>
          <p:cNvSpPr txBox="1"/>
          <p:nvPr/>
        </p:nvSpPr>
        <p:spPr>
          <a:xfrm>
            <a:off x="2287272" y="2875002"/>
            <a:ext cx="45694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D71A2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</a:t>
            </a:r>
            <a:r>
              <a:rPr lang="en-US" altLang="ko-KR" sz="6000" b="1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9A4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You</a:t>
            </a:r>
            <a:endParaRPr lang="ko-KR" altLang="en-US" sz="6000" b="1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9A4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추진배경 및 개요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E814A92-416C-6B7F-1A09-37401194C8C4}"/>
              </a:ext>
            </a:extLst>
          </p:cNvPr>
          <p:cNvSpPr txBox="1">
            <a:spLocks/>
          </p:cNvSpPr>
          <p:nvPr/>
        </p:nvSpPr>
        <p:spPr>
          <a:xfrm>
            <a:off x="395536" y="1050645"/>
            <a:ext cx="87484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고객사 요청으로 </a:t>
            </a:r>
            <a:r>
              <a:rPr lang="en-US" altLang="ko-KR" sz="1800" dirty="0"/>
              <a:t>Ethernet </a:t>
            </a:r>
            <a:r>
              <a:rPr lang="ko-KR" altLang="en-US" sz="1800" dirty="0"/>
              <a:t>기반 </a:t>
            </a:r>
            <a:r>
              <a:rPr lang="en-US" altLang="ko-KR" sz="1800" dirty="0"/>
              <a:t>Smart Driver </a:t>
            </a:r>
            <a:r>
              <a:rPr lang="ko-KR" altLang="en-US" sz="1800" dirty="0"/>
              <a:t>장비에서 </a:t>
            </a:r>
            <a:r>
              <a:rPr lang="en-US" altLang="ko-KR" sz="1800" dirty="0"/>
              <a:t>GTM </a:t>
            </a:r>
            <a:r>
              <a:rPr lang="ko-KR" altLang="en-US" sz="1800" dirty="0"/>
              <a:t>으로 파일을 전송하여</a:t>
            </a:r>
            <a:endParaRPr lang="en-US" altLang="ko-KR" sz="1800" dirty="0"/>
          </a:p>
        </p:txBody>
      </p:sp>
      <p:pic>
        <p:nvPicPr>
          <p:cNvPr id="3" name="그림 2" descr="손목시계이(가) 표시된 사진&#10;&#10;자동 생성된 설명">
            <a:extLst>
              <a:ext uri="{FF2B5EF4-FFF2-40B4-BE49-F238E27FC236}">
                <a16:creationId xmlns:a16="http://schemas.microsoft.com/office/drawing/2014/main" id="{2EDC75EF-A0F0-4E1F-10AE-09BDCB2B9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1904612" cy="165618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2D96549-B17C-17BA-BEC8-43CA022E8A8B}"/>
              </a:ext>
            </a:extLst>
          </p:cNvPr>
          <p:cNvSpPr txBox="1">
            <a:spLocks/>
          </p:cNvSpPr>
          <p:nvPr/>
        </p:nvSpPr>
        <p:spPr>
          <a:xfrm>
            <a:off x="639841" y="1412776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펌웨어 업데이트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AA2F0AF-D166-ADFB-3CA8-0E165706BF6B}"/>
              </a:ext>
            </a:extLst>
          </p:cNvPr>
          <p:cNvSpPr txBox="1">
            <a:spLocks/>
          </p:cNvSpPr>
          <p:nvPr/>
        </p:nvSpPr>
        <p:spPr>
          <a:xfrm>
            <a:off x="395536" y="1916832"/>
            <a:ext cx="8568952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</a:t>
            </a:r>
            <a:r>
              <a:rPr lang="en-US" altLang="ko-KR" sz="1800" dirty="0"/>
              <a:t>TFTP (Trivial File Transfer Protocol) </a:t>
            </a:r>
            <a:r>
              <a:rPr lang="ko-KR" altLang="en-US" sz="1800" dirty="0"/>
              <a:t>를 사용한 </a:t>
            </a:r>
            <a:r>
              <a:rPr lang="en-US" altLang="ko-KR" sz="1800" dirty="0"/>
              <a:t>IAP (In-Application Programming)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FFBACD3-6FD0-0EEC-FF80-0F68CF4F7CFC}"/>
              </a:ext>
            </a:extLst>
          </p:cNvPr>
          <p:cNvSpPr txBox="1">
            <a:spLocks/>
          </p:cNvSpPr>
          <p:nvPr/>
        </p:nvSpPr>
        <p:spPr>
          <a:xfrm>
            <a:off x="1263890" y="4435022"/>
            <a:ext cx="2242439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/>
              <a:t> </a:t>
            </a:r>
            <a:r>
              <a:rPr lang="en-US" altLang="ko-KR" sz="1600" dirty="0"/>
              <a:t>[GTM </a:t>
            </a:r>
            <a:r>
              <a:rPr lang="ko-KR" altLang="en-US" sz="1600" dirty="0"/>
              <a:t>감지기</a:t>
            </a:r>
            <a:r>
              <a:rPr lang="en-US" altLang="ko-KR" sz="1600" dirty="0"/>
              <a:t>]</a:t>
            </a:r>
          </a:p>
        </p:txBody>
      </p:sp>
      <p:pic>
        <p:nvPicPr>
          <p:cNvPr id="1026" name="Picture 2" descr="데스크탑 컴퓨터 아이콘 이미지 - 93723610">
            <a:extLst>
              <a:ext uri="{FF2B5EF4-FFF2-40B4-BE49-F238E27FC236}">
                <a16:creationId xmlns:a16="http://schemas.microsoft.com/office/drawing/2014/main" id="{2BA53715-788D-AAE7-08F0-BDCC457B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58" y="2204864"/>
            <a:ext cx="2242438" cy="22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6044B5F-FD57-BF1A-C73F-D43F62D21415}"/>
              </a:ext>
            </a:extLst>
          </p:cNvPr>
          <p:cNvSpPr txBox="1">
            <a:spLocks/>
          </p:cNvSpPr>
          <p:nvPr/>
        </p:nvSpPr>
        <p:spPr>
          <a:xfrm>
            <a:off x="5281889" y="4419110"/>
            <a:ext cx="2242439" cy="396044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/>
              <a:t> </a:t>
            </a:r>
            <a:r>
              <a:rPr lang="en-US" altLang="ko-KR" sz="1600" dirty="0"/>
              <a:t>[Smart Driver]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42C9E5-AB0E-CC15-5871-D0CF03CD1799}"/>
              </a:ext>
            </a:extLst>
          </p:cNvPr>
          <p:cNvCxnSpPr>
            <a:cxnSpLocks/>
          </p:cNvCxnSpPr>
          <p:nvPr/>
        </p:nvCxnSpPr>
        <p:spPr>
          <a:xfrm flipH="1">
            <a:off x="3288742" y="2878150"/>
            <a:ext cx="1571290" cy="321788"/>
          </a:xfrm>
          <a:prstGeom prst="straightConnector1">
            <a:avLst/>
          </a:prstGeom>
          <a:ln w="38100">
            <a:solidFill>
              <a:srgbClr val="FF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71D349-78A4-35F8-25E1-4C7DE956BB11}"/>
              </a:ext>
            </a:extLst>
          </p:cNvPr>
          <p:cNvCxnSpPr>
            <a:cxnSpLocks/>
          </p:cNvCxnSpPr>
          <p:nvPr/>
        </p:nvCxnSpPr>
        <p:spPr>
          <a:xfrm>
            <a:off x="3291091" y="3339507"/>
            <a:ext cx="1568941" cy="2026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01E3C8-07E6-EB94-26B4-DBD202F38B69}"/>
              </a:ext>
            </a:extLst>
          </p:cNvPr>
          <p:cNvCxnSpPr>
            <a:cxnSpLocks/>
          </p:cNvCxnSpPr>
          <p:nvPr/>
        </p:nvCxnSpPr>
        <p:spPr>
          <a:xfrm flipH="1">
            <a:off x="3288742" y="3681676"/>
            <a:ext cx="1571290" cy="249290"/>
          </a:xfrm>
          <a:prstGeom prst="straightConnector1">
            <a:avLst/>
          </a:prstGeom>
          <a:ln w="38100">
            <a:solidFill>
              <a:srgbClr val="FF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C20B9D30-53AB-2D66-93A0-C596DB25C5CC}"/>
              </a:ext>
            </a:extLst>
          </p:cNvPr>
          <p:cNvSpPr txBox="1">
            <a:spLocks/>
          </p:cNvSpPr>
          <p:nvPr/>
        </p:nvSpPr>
        <p:spPr>
          <a:xfrm>
            <a:off x="3729432" y="2729663"/>
            <a:ext cx="5760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0FD47E65-8CA6-54FC-AC8C-961999BBDC08}"/>
              </a:ext>
            </a:extLst>
          </p:cNvPr>
          <p:cNvSpPr txBox="1">
            <a:spLocks/>
          </p:cNvSpPr>
          <p:nvPr/>
        </p:nvSpPr>
        <p:spPr>
          <a:xfrm>
            <a:off x="4116606" y="3199938"/>
            <a:ext cx="5760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2"/>
                </a:solidFill>
              </a:rPr>
              <a:t>②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DD15E826-2042-216B-50BD-470BD5FE974A}"/>
              </a:ext>
            </a:extLst>
          </p:cNvPr>
          <p:cNvSpPr txBox="1">
            <a:spLocks/>
          </p:cNvSpPr>
          <p:nvPr/>
        </p:nvSpPr>
        <p:spPr>
          <a:xfrm>
            <a:off x="3491880" y="3573016"/>
            <a:ext cx="5760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68C8F410-8FBC-7D7F-89DF-93793DE51AB9}"/>
              </a:ext>
            </a:extLst>
          </p:cNvPr>
          <p:cNvSpPr txBox="1">
            <a:spLocks/>
          </p:cNvSpPr>
          <p:nvPr/>
        </p:nvSpPr>
        <p:spPr>
          <a:xfrm>
            <a:off x="899592" y="5085184"/>
            <a:ext cx="6192688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>
                <a:solidFill>
                  <a:srgbClr val="FF0000"/>
                </a:solidFill>
              </a:rPr>
              <a:t>① </a:t>
            </a:r>
            <a:r>
              <a:rPr lang="en-US" altLang="ko-KR" sz="1600" dirty="0">
                <a:solidFill>
                  <a:srgbClr val="FF0000"/>
                </a:solidFill>
              </a:rPr>
              <a:t>: Smart Driver (Client) </a:t>
            </a:r>
            <a:r>
              <a:rPr lang="ko-KR" altLang="en-US" sz="1600" dirty="0">
                <a:solidFill>
                  <a:srgbClr val="FF0000"/>
                </a:solidFill>
              </a:rPr>
              <a:t>의 파일 쓰기 요청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C060209F-89B8-794C-4E87-078FAD3C1C19}"/>
              </a:ext>
            </a:extLst>
          </p:cNvPr>
          <p:cNvSpPr txBox="1">
            <a:spLocks/>
          </p:cNvSpPr>
          <p:nvPr/>
        </p:nvSpPr>
        <p:spPr>
          <a:xfrm>
            <a:off x="899592" y="5445224"/>
            <a:ext cx="6624736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tx2"/>
                </a:solidFill>
              </a:rPr>
              <a:t>② 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응답으로 </a:t>
            </a:r>
            <a:r>
              <a:rPr lang="en-US" altLang="ko-KR" sz="1600" dirty="0">
                <a:solidFill>
                  <a:schemeClr val="tx2"/>
                </a:solidFill>
              </a:rPr>
              <a:t>Ack </a:t>
            </a:r>
            <a:r>
              <a:rPr lang="ko-KR" altLang="en-US" sz="1600" dirty="0">
                <a:solidFill>
                  <a:schemeClr val="tx2"/>
                </a:solidFill>
              </a:rPr>
              <a:t>전송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94B940D9-CB75-5FE8-654B-FFEFF371FEB6}"/>
              </a:ext>
            </a:extLst>
          </p:cNvPr>
          <p:cNvSpPr txBox="1">
            <a:spLocks/>
          </p:cNvSpPr>
          <p:nvPr/>
        </p:nvSpPr>
        <p:spPr>
          <a:xfrm>
            <a:off x="899592" y="5821630"/>
            <a:ext cx="5904656" cy="327309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600" dirty="0">
                <a:solidFill>
                  <a:srgbClr val="FF0000"/>
                </a:solidFill>
              </a:rPr>
              <a:t>③ </a:t>
            </a:r>
            <a:r>
              <a:rPr lang="en-US" altLang="ko-KR" sz="1600" dirty="0">
                <a:solidFill>
                  <a:srgbClr val="FF0000"/>
                </a:solidFill>
              </a:rPr>
              <a:t>: GTM </a:t>
            </a:r>
            <a:r>
              <a:rPr lang="ko-KR" altLang="en-US" sz="1600" dirty="0">
                <a:solidFill>
                  <a:srgbClr val="FF0000"/>
                </a:solidFill>
              </a:rPr>
              <a:t>감지기 </a:t>
            </a:r>
            <a:r>
              <a:rPr lang="en-US" altLang="ko-KR" sz="1600" dirty="0">
                <a:solidFill>
                  <a:srgbClr val="FF0000"/>
                </a:solidFill>
              </a:rPr>
              <a:t>(Server) </a:t>
            </a:r>
            <a:r>
              <a:rPr lang="ko-KR" altLang="en-US" sz="1600" dirty="0">
                <a:solidFill>
                  <a:srgbClr val="FF0000"/>
                </a:solidFill>
              </a:rPr>
              <a:t>에 파일 전송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53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추진배경 및 개요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E814A92-416C-6B7F-1A09-37401194C8C4}"/>
              </a:ext>
            </a:extLst>
          </p:cNvPr>
          <p:cNvSpPr txBox="1">
            <a:spLocks/>
          </p:cNvSpPr>
          <p:nvPr/>
        </p:nvSpPr>
        <p:spPr>
          <a:xfrm>
            <a:off x="395536" y="1050645"/>
            <a:ext cx="87484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</a:t>
            </a:r>
            <a:r>
              <a:rPr lang="en-US" altLang="ko-KR" sz="1800" dirty="0"/>
              <a:t>IAP </a:t>
            </a:r>
            <a:r>
              <a:rPr lang="ko-KR" altLang="en-US" sz="1800" dirty="0"/>
              <a:t>는 </a:t>
            </a:r>
            <a:r>
              <a:rPr lang="en-US" altLang="ko-KR" sz="1800" dirty="0"/>
              <a:t>UART, USB, CAN </a:t>
            </a:r>
            <a:r>
              <a:rPr lang="ko-KR" altLang="en-US" sz="1800" dirty="0"/>
              <a:t>및 </a:t>
            </a:r>
            <a:r>
              <a:rPr lang="en-US" altLang="ko-KR" sz="1800" dirty="0"/>
              <a:t>Ethernet </a:t>
            </a:r>
            <a:r>
              <a:rPr lang="ko-KR" altLang="en-US" sz="1800" dirty="0"/>
              <a:t>과 같은 </a:t>
            </a:r>
            <a:r>
              <a:rPr lang="en-US" altLang="ko-KR" sz="1800" dirty="0"/>
              <a:t>MCU </a:t>
            </a:r>
            <a:r>
              <a:rPr lang="ko-KR" altLang="en-US" sz="1800" dirty="0"/>
              <a:t>통신 인터페이스를 사용하여 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D96549-B17C-17BA-BEC8-43CA022E8A8B}"/>
              </a:ext>
            </a:extLst>
          </p:cNvPr>
          <p:cNvSpPr txBox="1">
            <a:spLocks/>
          </p:cNvSpPr>
          <p:nvPr/>
        </p:nvSpPr>
        <p:spPr>
          <a:xfrm>
            <a:off x="639841" y="1412776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현장에서 펌웨어를 업그레이드 하기 위한 목적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AA2F0AF-D166-ADFB-3CA8-0E165706BF6B}"/>
              </a:ext>
            </a:extLst>
          </p:cNvPr>
          <p:cNvSpPr txBox="1">
            <a:spLocks/>
          </p:cNvSpPr>
          <p:nvPr/>
        </p:nvSpPr>
        <p:spPr>
          <a:xfrm>
            <a:off x="395536" y="1916832"/>
            <a:ext cx="8568952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</a:t>
            </a:r>
            <a:r>
              <a:rPr lang="en-US" altLang="ko-KR" sz="1800" dirty="0"/>
              <a:t>TFTP </a:t>
            </a:r>
            <a:r>
              <a:rPr lang="ko-KR" altLang="en-US" sz="1800" dirty="0"/>
              <a:t>는 </a:t>
            </a:r>
            <a:r>
              <a:rPr lang="en-US" altLang="ko-KR" sz="1800" dirty="0"/>
              <a:t>LWIP UDP </a:t>
            </a:r>
            <a:r>
              <a:rPr lang="ko-KR" altLang="en-US" sz="1800" dirty="0"/>
              <a:t>스택에서 동작하는 파일전송 프로토콜로 원격에서 사용 가능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CC86C97-A4FA-E664-6528-9BA2FAC6F6CB}"/>
              </a:ext>
            </a:extLst>
          </p:cNvPr>
          <p:cNvSpPr txBox="1">
            <a:spLocks/>
          </p:cNvSpPr>
          <p:nvPr/>
        </p:nvSpPr>
        <p:spPr>
          <a:xfrm>
            <a:off x="395536" y="2420888"/>
            <a:ext cx="8640960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</a:t>
            </a:r>
            <a:r>
              <a:rPr lang="en-US" altLang="ko-KR" sz="1800" dirty="0"/>
              <a:t>TFTP IAP </a:t>
            </a:r>
            <a:r>
              <a:rPr lang="ko-KR" altLang="en-US" sz="1800" dirty="0"/>
              <a:t>기능이 구현 된 펌웨어 </a:t>
            </a:r>
            <a:r>
              <a:rPr lang="en-US" altLang="ko-KR" sz="1800" dirty="0"/>
              <a:t>(Boot FW) </a:t>
            </a:r>
            <a:r>
              <a:rPr lang="ko-KR" altLang="en-US" sz="1800" dirty="0"/>
              <a:t>와 </a:t>
            </a:r>
            <a:r>
              <a:rPr lang="en-US" altLang="ko-KR" sz="1800" dirty="0"/>
              <a:t>APP </a:t>
            </a:r>
            <a:r>
              <a:rPr lang="ko-KR" altLang="en-US" sz="1800" dirty="0"/>
              <a:t>실행을 위한 펌웨어 </a:t>
            </a:r>
            <a:r>
              <a:rPr lang="en-US" altLang="ko-KR" sz="1800" dirty="0"/>
              <a:t>(App FW)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9F478A4-E8A1-29A1-933D-366BF7B0594A}"/>
              </a:ext>
            </a:extLst>
          </p:cNvPr>
          <p:cNvSpPr txBox="1">
            <a:spLocks/>
          </p:cNvSpPr>
          <p:nvPr/>
        </p:nvSpPr>
        <p:spPr>
          <a:xfrm>
            <a:off x="634995" y="2780928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구현 필요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0CBFC61-11D3-981E-ED10-B39863451C7E}"/>
              </a:ext>
            </a:extLst>
          </p:cNvPr>
          <p:cNvSpPr txBox="1">
            <a:spLocks/>
          </p:cNvSpPr>
          <p:nvPr/>
        </p:nvSpPr>
        <p:spPr>
          <a:xfrm>
            <a:off x="395536" y="3284984"/>
            <a:ext cx="8640960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</a:t>
            </a:r>
            <a:r>
              <a:rPr lang="en-US" altLang="ko-KR" sz="1800" dirty="0"/>
              <a:t>Boot FW</a:t>
            </a:r>
            <a:r>
              <a:rPr lang="ko-KR" altLang="en-US" sz="1800" dirty="0"/>
              <a:t> 가 구동하면 다음 중 하나를 선택하여 실행한다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C4C8797-4B3F-71B8-E8E4-8C4F645B6F8E}"/>
              </a:ext>
            </a:extLst>
          </p:cNvPr>
          <p:cNvSpPr txBox="1">
            <a:spLocks/>
          </p:cNvSpPr>
          <p:nvPr/>
        </p:nvSpPr>
        <p:spPr>
          <a:xfrm>
            <a:off x="639841" y="3645024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1800" dirty="0"/>
              <a:t>TFTP IAP </a:t>
            </a:r>
            <a:r>
              <a:rPr lang="ko-KR" altLang="en-US" sz="1800" dirty="0"/>
              <a:t>실행을 위한 로직 </a:t>
            </a:r>
            <a:r>
              <a:rPr lang="en-US" altLang="ko-KR" sz="1800" dirty="0"/>
              <a:t>or App </a:t>
            </a:r>
            <a:r>
              <a:rPr lang="ko-KR" altLang="en-US" sz="1800" dirty="0"/>
              <a:t>실행을 위한 로직</a:t>
            </a:r>
            <a:r>
              <a:rPr lang="en-US" altLang="ko-KR" sz="1800" dirty="0"/>
              <a:t>.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27300B-FB17-3C03-DD14-551A6D46FEC2}"/>
              </a:ext>
            </a:extLst>
          </p:cNvPr>
          <p:cNvSpPr txBox="1">
            <a:spLocks/>
          </p:cNvSpPr>
          <p:nvPr/>
        </p:nvSpPr>
        <p:spPr>
          <a:xfrm>
            <a:off x="395536" y="4149080"/>
            <a:ext cx="8640960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800" dirty="0"/>
              <a:t>▶ </a:t>
            </a:r>
            <a:r>
              <a:rPr lang="en-US" altLang="ko-KR" sz="1800" dirty="0"/>
              <a:t>IAP </a:t>
            </a:r>
            <a:r>
              <a:rPr lang="ko-KR" altLang="en-US" sz="1800" dirty="0"/>
              <a:t>코드와 </a:t>
            </a:r>
            <a:r>
              <a:rPr lang="en-US" altLang="ko-KR" sz="1800" dirty="0"/>
              <a:t>APP </a:t>
            </a:r>
            <a:r>
              <a:rPr lang="ko-KR" altLang="en-US" sz="1800" dirty="0"/>
              <a:t>코드는 모두 </a:t>
            </a:r>
            <a:r>
              <a:rPr lang="en-US" altLang="ko-KR" sz="1800" dirty="0"/>
              <a:t>MCU Flash</a:t>
            </a:r>
            <a:r>
              <a:rPr lang="ko-KR" altLang="en-US" sz="1800" dirty="0"/>
              <a:t> 메모리에 저장</a:t>
            </a:r>
            <a:r>
              <a:rPr lang="en-US" altLang="ko-KR" sz="1800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458FF1D-6309-95D0-C3B1-F1488EF059FF}"/>
              </a:ext>
            </a:extLst>
          </p:cNvPr>
          <p:cNvSpPr txBox="1">
            <a:spLocks/>
          </p:cNvSpPr>
          <p:nvPr/>
        </p:nvSpPr>
        <p:spPr>
          <a:xfrm>
            <a:off x="677549" y="4518547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1800" dirty="0"/>
              <a:t>IAP </a:t>
            </a:r>
            <a:r>
              <a:rPr lang="ko-KR" altLang="en-US" sz="1800" dirty="0"/>
              <a:t>코드는 </a:t>
            </a:r>
            <a:r>
              <a:rPr lang="en-US" altLang="ko-KR" sz="1800" dirty="0"/>
              <a:t>Flash </a:t>
            </a:r>
            <a:r>
              <a:rPr lang="ko-KR" altLang="en-US" sz="1800" dirty="0"/>
              <a:t>첫 페이지부터 저장하고</a:t>
            </a:r>
            <a:r>
              <a:rPr lang="en-US" altLang="ko-KR" sz="1800" dirty="0"/>
              <a:t>, App </a:t>
            </a:r>
            <a:r>
              <a:rPr lang="ko-KR" altLang="en-US" sz="1800" dirty="0"/>
              <a:t>코드는 나머지 영역에 저장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57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추진배경 및 개요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5DFD68-E9F4-3D0C-3B6F-E07F50CD9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3832"/>
          <a:stretch/>
        </p:blipFill>
        <p:spPr bwMode="auto">
          <a:xfrm>
            <a:off x="2448279" y="764704"/>
            <a:ext cx="4432111" cy="51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586EC48-9CE8-99AA-0B1E-141CF082F9E3}"/>
              </a:ext>
            </a:extLst>
          </p:cNvPr>
          <p:cNvSpPr txBox="1">
            <a:spLocks/>
          </p:cNvSpPr>
          <p:nvPr/>
        </p:nvSpPr>
        <p:spPr>
          <a:xfrm>
            <a:off x="3203848" y="6093296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1800" dirty="0"/>
              <a:t>[ IAP </a:t>
            </a:r>
            <a:r>
              <a:rPr lang="ko-KR" altLang="en-US" sz="1800" dirty="0"/>
              <a:t>동작 </a:t>
            </a:r>
            <a:r>
              <a:rPr lang="en-US" altLang="ko-KR" sz="1800" dirty="0"/>
              <a:t>Flow ]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264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내용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586EC48-9CE8-99AA-0B1E-141CF082F9E3}"/>
              </a:ext>
            </a:extLst>
          </p:cNvPr>
          <p:cNvSpPr txBox="1">
            <a:spLocks/>
          </p:cNvSpPr>
          <p:nvPr/>
        </p:nvSpPr>
        <p:spPr>
          <a:xfrm>
            <a:off x="5012037" y="836712"/>
            <a:ext cx="7696867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1600" dirty="0"/>
              <a:t>[ TFTP IAP</a:t>
            </a:r>
            <a:r>
              <a:rPr lang="ko-KR" altLang="en-US" sz="1600" dirty="0"/>
              <a:t> </a:t>
            </a:r>
            <a:r>
              <a:rPr lang="en-US" altLang="ko-KR" sz="1600" dirty="0"/>
              <a:t>Flow </a:t>
            </a:r>
            <a:r>
              <a:rPr lang="en-US" altLang="ko-KR" sz="1800" dirty="0"/>
              <a:t>]</a:t>
            </a:r>
          </a:p>
          <a:p>
            <a:endParaRPr lang="en-US" altLang="ko-KR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875CD7-38C2-1925-9742-A24DE8953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 r="29697" b="-15"/>
          <a:stretch/>
        </p:blipFill>
        <p:spPr bwMode="auto">
          <a:xfrm>
            <a:off x="2987824" y="748300"/>
            <a:ext cx="2088232" cy="59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8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504953-ABBC-9281-7962-13BED1A4B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4968552" cy="4000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8F1F996-C57B-BA26-4EF5-A14BD571E0CA}"/>
              </a:ext>
            </a:extLst>
          </p:cNvPr>
          <p:cNvSpPr txBox="1">
            <a:spLocks/>
          </p:cNvSpPr>
          <p:nvPr/>
        </p:nvSpPr>
        <p:spPr>
          <a:xfrm>
            <a:off x="467544" y="5229200"/>
            <a:ext cx="87484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400" dirty="0"/>
              <a:t>▶ </a:t>
            </a:r>
            <a:r>
              <a:rPr lang="en-US" altLang="ko-KR" sz="1400" dirty="0"/>
              <a:t>TFTP Client </a:t>
            </a:r>
            <a:r>
              <a:rPr lang="ko-KR" altLang="en-US" sz="1400" dirty="0"/>
              <a:t>로 동작하는 </a:t>
            </a:r>
            <a:r>
              <a:rPr lang="en-US" altLang="ko-KR" sz="1400" dirty="0"/>
              <a:t>TFTPD64 </a:t>
            </a:r>
            <a:r>
              <a:rPr lang="ko-KR" altLang="en-US" sz="1400" dirty="0"/>
              <a:t>프로그램을 </a:t>
            </a:r>
            <a:r>
              <a:rPr lang="en-US" altLang="ko-KR" sz="1400" dirty="0"/>
              <a:t>PC </a:t>
            </a:r>
            <a:r>
              <a:rPr lang="ko-KR" altLang="en-US" sz="1400" dirty="0"/>
              <a:t>에 다운로드하여 </a:t>
            </a:r>
            <a:r>
              <a:rPr lang="en-US" altLang="ko-KR" sz="1400" dirty="0"/>
              <a:t>IAP </a:t>
            </a:r>
            <a:r>
              <a:rPr lang="ko-KR" altLang="en-US" sz="1400" dirty="0"/>
              <a:t>테스트 진행 하였음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DE42B55-FFB8-F251-D18A-A44CC2380529}"/>
              </a:ext>
            </a:extLst>
          </p:cNvPr>
          <p:cNvSpPr txBox="1">
            <a:spLocks/>
          </p:cNvSpPr>
          <p:nvPr/>
        </p:nvSpPr>
        <p:spPr>
          <a:xfrm>
            <a:off x="467544" y="5589240"/>
            <a:ext cx="87484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400" dirty="0"/>
              <a:t>▶ </a:t>
            </a:r>
            <a:r>
              <a:rPr lang="en-US" altLang="ko-KR" sz="1400" dirty="0"/>
              <a:t>TFTP Server </a:t>
            </a:r>
            <a:r>
              <a:rPr lang="ko-KR" altLang="en-US" sz="1400" dirty="0"/>
              <a:t>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</a:t>
            </a:r>
            <a:r>
              <a:rPr lang="en-US" altLang="ko-KR" sz="1400" dirty="0"/>
              <a:t>(</a:t>
            </a:r>
            <a:r>
              <a:rPr lang="ko-KR" altLang="en-US" sz="1400" dirty="0"/>
              <a:t>고정 </a:t>
            </a:r>
            <a:r>
              <a:rPr lang="en-US" altLang="ko-KR" sz="1400" dirty="0"/>
              <a:t>IP) </a:t>
            </a:r>
            <a:r>
              <a:rPr lang="ko-KR" altLang="en-US" sz="1400" dirty="0"/>
              <a:t>와 </a:t>
            </a:r>
            <a:r>
              <a:rPr lang="en-US" altLang="ko-KR" sz="1400" dirty="0"/>
              <a:t>Port </a:t>
            </a:r>
            <a:r>
              <a:rPr lang="ko-KR" altLang="en-US" sz="1400" dirty="0"/>
              <a:t>입력 후</a:t>
            </a:r>
            <a:r>
              <a:rPr lang="en-US" altLang="ko-KR" sz="1400" dirty="0"/>
              <a:t>, </a:t>
            </a:r>
            <a:r>
              <a:rPr lang="ko-KR" altLang="en-US" sz="1400" dirty="0"/>
              <a:t>업그레이드 할 </a:t>
            </a:r>
            <a:r>
              <a:rPr lang="en-US" altLang="ko-KR" sz="1400" dirty="0"/>
              <a:t>App (</a:t>
            </a:r>
            <a:r>
              <a:rPr lang="ko-KR" altLang="en-US" sz="1400" dirty="0"/>
              <a:t>펌웨어</a:t>
            </a:r>
            <a:r>
              <a:rPr lang="en-US" altLang="ko-KR" sz="1400" dirty="0"/>
              <a:t>) </a:t>
            </a:r>
            <a:r>
              <a:rPr lang="ko-KR" altLang="en-US" sz="1400" dirty="0"/>
              <a:t>를 로드 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0FF5B8-4E34-4A41-9B41-CB48A60198A0}"/>
              </a:ext>
            </a:extLst>
          </p:cNvPr>
          <p:cNvSpPr txBox="1">
            <a:spLocks/>
          </p:cNvSpPr>
          <p:nvPr/>
        </p:nvSpPr>
        <p:spPr>
          <a:xfrm>
            <a:off x="467544" y="5949280"/>
            <a:ext cx="8748464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400" dirty="0"/>
              <a:t>▶ </a:t>
            </a:r>
            <a:r>
              <a:rPr lang="en-US" altLang="ko-KR" sz="1400" dirty="0"/>
              <a:t>Put </a:t>
            </a:r>
            <a:r>
              <a:rPr lang="ko-KR" altLang="en-US" sz="1400" dirty="0"/>
              <a:t>버튼을 눌러 </a:t>
            </a:r>
            <a:r>
              <a:rPr lang="en-US" altLang="ko-KR" sz="1400" dirty="0"/>
              <a:t>GTM </a:t>
            </a:r>
            <a:r>
              <a:rPr lang="ko-KR" altLang="en-US" sz="1400" dirty="0"/>
              <a:t>감지기 </a:t>
            </a:r>
            <a:r>
              <a:rPr lang="en-US" altLang="ko-KR" sz="1400" dirty="0"/>
              <a:t>(TFTP Server) 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전송한다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9291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내용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0FF5B8-4E34-4A41-9B41-CB48A60198A0}"/>
              </a:ext>
            </a:extLst>
          </p:cNvPr>
          <p:cNvSpPr txBox="1">
            <a:spLocks/>
          </p:cNvSpPr>
          <p:nvPr/>
        </p:nvSpPr>
        <p:spPr>
          <a:xfrm>
            <a:off x="5148064" y="980728"/>
            <a:ext cx="3600400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1600" dirty="0"/>
              <a:t>[ </a:t>
            </a:r>
            <a:r>
              <a:rPr lang="ko-KR" altLang="en-US" sz="1600" dirty="0"/>
              <a:t>파일 수신하여 </a:t>
            </a:r>
            <a:r>
              <a:rPr lang="en-US" altLang="ko-KR" sz="1600" dirty="0"/>
              <a:t>Flash </a:t>
            </a:r>
            <a:r>
              <a:rPr lang="ko-KR" altLang="en-US" sz="1600" dirty="0"/>
              <a:t>에 </a:t>
            </a:r>
            <a:r>
              <a:rPr lang="en-US" altLang="ko-KR" sz="1600" dirty="0"/>
              <a:t>write!</a:t>
            </a:r>
            <a:r>
              <a:rPr lang="ko-KR" altLang="en-US" sz="1600" dirty="0"/>
              <a:t> 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83D44-E27F-C229-D415-F477EDEA4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2"/>
          <a:stretch/>
        </p:blipFill>
        <p:spPr>
          <a:xfrm>
            <a:off x="1200321" y="730006"/>
            <a:ext cx="4019751" cy="2966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883E3C-392F-FED0-A0D3-D06FAF9F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60" y="3933056"/>
            <a:ext cx="4009212" cy="2664296"/>
          </a:xfrm>
          <a:prstGeom prst="rect">
            <a:avLst/>
          </a:prstGeom>
        </p:spPr>
      </p:pic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018B9648-ABD2-BE87-8907-927FDE5B1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608330"/>
              </p:ext>
            </p:extLst>
          </p:nvPr>
        </p:nvGraphicFramePr>
        <p:xfrm>
          <a:off x="6220349" y="3429000"/>
          <a:ext cx="1567436" cy="69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1152698" imgH="514350" progId="Package">
                  <p:embed/>
                </p:oleObj>
              </mc:Choice>
              <mc:Fallback>
                <p:oleObj name="포장기 셸 개체" showAsIcon="1" r:id="rId5" imgW="115269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0349" y="3429000"/>
                        <a:ext cx="1567436" cy="69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10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내용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0FF5B8-4E34-4A41-9B41-CB48A60198A0}"/>
              </a:ext>
            </a:extLst>
          </p:cNvPr>
          <p:cNvSpPr txBox="1">
            <a:spLocks/>
          </p:cNvSpPr>
          <p:nvPr/>
        </p:nvSpPr>
        <p:spPr>
          <a:xfrm>
            <a:off x="3491880" y="5737233"/>
            <a:ext cx="4392488" cy="360040"/>
          </a:xfrm>
          <a:prstGeom prst="rect">
            <a:avLst/>
          </a:prstGeom>
        </p:spPr>
        <p:txBody>
          <a:bodyPr lIns="180000" tIns="0" rIns="0" bIns="0" anchor="t" anchorCtr="0"/>
          <a:lstStyle>
            <a:lvl1pPr algn="l" defTabSz="753448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1600" dirty="0"/>
              <a:t>[ </a:t>
            </a:r>
            <a:r>
              <a:rPr lang="ko-KR" altLang="en-US" sz="1600" dirty="0"/>
              <a:t>파일 전송 완료 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F9D75-7B31-0466-EBEE-A91FD14E7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25780"/>
            <a:ext cx="5677692" cy="4648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74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참고 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865BA-DF99-DDDF-616D-FEE2585CE1CC}"/>
              </a:ext>
            </a:extLst>
          </p:cNvPr>
          <p:cNvSpPr txBox="1"/>
          <p:nvPr/>
        </p:nvSpPr>
        <p:spPr>
          <a:xfrm>
            <a:off x="0" y="1124745"/>
            <a:ext cx="7092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TFTP </a:t>
            </a:r>
            <a:r>
              <a:rPr lang="ko-KR" altLang="en-US" sz="16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프로토콜 </a:t>
            </a:r>
            <a:r>
              <a:rPr lang="en-US" altLang="ko-KR" sz="16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6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6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https://www.freesoft.org/CIE/RFC/1350/index.htm</a:t>
            </a:r>
            <a:endParaRPr lang="ko-KR" altLang="en-US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92DB8-31D2-6A67-F4C8-8A49E7BCECB5}"/>
              </a:ext>
            </a:extLst>
          </p:cNvPr>
          <p:cNvSpPr txBox="1"/>
          <p:nvPr/>
        </p:nvSpPr>
        <p:spPr>
          <a:xfrm>
            <a:off x="0" y="1772816"/>
            <a:ext cx="7308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altLang="ko-KR" b="1" i="1" dirty="0">
                <a:solidFill>
                  <a:srgbClr val="000000"/>
                </a:solidFill>
                <a:latin typeface="Arial" panose="020B0604020202020204" pitchFamily="34" charset="0"/>
              </a:rPr>
              <a:t>Reference: </a:t>
            </a:r>
            <a:r>
              <a:rPr lang="en-US" altLang="ko-KR" b="0" i="0" u="sng" dirty="0">
                <a:solidFill>
                  <a:srgbClr val="608CBA"/>
                </a:solidFill>
                <a:effectLst/>
                <a:highlight>
                  <a:srgbClr val="FFFFFF"/>
                </a:highlight>
                <a:latin typeface="se-nanumgothic"/>
                <a:hlinkClick r:id="rId2"/>
              </a:rPr>
              <a:t>http://www.st.com/content/ccc/resource/technical/document/user_manual/79/6e/5f/d4/5c/25/43/96/DM00103145.pdf/files/DM00103145.pdf/jcr:content/translations/en.DM00103145.pdf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57778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38291</TotalTime>
  <Words>382</Words>
  <Application>Microsoft Office PowerPoint</Application>
  <PresentationFormat>화면 슬라이드 쇼(4:3)</PresentationFormat>
  <Paragraphs>49</Paragraphs>
  <Slides>10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se-nanumgothic</vt:lpstr>
      <vt:lpstr>나눔고딕</vt:lpstr>
      <vt:lpstr>나눔고딕 ExtraBold</vt:lpstr>
      <vt:lpstr>맑은 고딕</vt:lpstr>
      <vt:lpstr>Arial</vt:lpstr>
      <vt:lpstr>Arial Black</vt:lpstr>
      <vt:lpstr>Calibri</vt:lpstr>
      <vt:lpstr>표지</vt:lpstr>
      <vt:lpstr>패키지</vt:lpstr>
      <vt:lpstr>PowerPoint 프레젠테이션</vt:lpstr>
      <vt:lpstr>1. 추진배경 및 개요</vt:lpstr>
      <vt:lpstr>1. 추진배경 및 개요</vt:lpstr>
      <vt:lpstr>1. 추진배경 및 개요</vt:lpstr>
      <vt:lpstr>2. 개발 내용</vt:lpstr>
      <vt:lpstr>2. 개발 내용</vt:lpstr>
      <vt:lpstr>2. 개발 내용</vt:lpstr>
      <vt:lpstr>2. 개발 내용</vt:lpstr>
      <vt:lpstr>3. 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 Hyeun</dc:creator>
  <cp:lastModifiedBy>트론 가스</cp:lastModifiedBy>
  <cp:revision>585</cp:revision>
  <cp:lastPrinted>2018-02-28T04:15:12Z</cp:lastPrinted>
  <dcterms:created xsi:type="dcterms:W3CDTF">2018-02-13T08:45:12Z</dcterms:created>
  <dcterms:modified xsi:type="dcterms:W3CDTF">2024-07-05T04:03:31Z</dcterms:modified>
</cp:coreProperties>
</file>