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78" r:id="rId12"/>
    <p:sldId id="276" r:id="rId13"/>
    <p:sldId id="268" r:id="rId14"/>
    <p:sldId id="275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2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5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9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1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3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BA49-2D46-4E0B-B04A-E958A5BFB93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D264-0205-46E0-BD57-21305CE6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book/215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ostream.tistory.com/14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b2min.tistory.com/544" TargetMode="External"/><Relationship Id="rId2" Type="http://schemas.openxmlformats.org/officeDocument/2006/relationships/hyperlink" Target="https://www.ranks.nl/stopwords/kore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17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딥 러닝을 이용한 자연어 처리 입문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자료 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https://wikidocs.net/book/2155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YBIGTA 14</a:t>
            </a:r>
            <a:r>
              <a:rPr lang="ko-KR" altLang="en-US" dirty="0"/>
              <a:t>기 이명진</a:t>
            </a:r>
          </a:p>
        </p:txBody>
      </p:sp>
    </p:spTree>
    <p:extLst>
      <p:ext uri="{BB962C8B-B14F-4D97-AF65-F5344CB8AC3E}">
        <p14:creationId xmlns:p14="http://schemas.microsoft.com/office/powerpoint/2010/main" val="377427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토큰화</a:t>
            </a:r>
            <a:r>
              <a:rPr lang="en-US" altLang="ko-KR" dirty="0"/>
              <a:t>(Tokenization)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4) </a:t>
            </a:r>
            <a:r>
              <a:rPr lang="ko-KR" altLang="en-US" dirty="0"/>
              <a:t>품사 부착</a:t>
            </a:r>
            <a:r>
              <a:rPr lang="en-US" altLang="ko-KR" dirty="0"/>
              <a:t>(Part-of-speech tagging; POS tagging)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단어가 어떤 품사로 쓰였는지 구분하는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한국어 형태소 분석기 성능 비교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hlinkClick r:id="rId2"/>
              </a:rPr>
              <a:t>https://iostream.tistory.com/144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5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representation</a:t>
            </a:r>
          </a:p>
          <a:p>
            <a:pPr lvl="1"/>
            <a:r>
              <a:rPr lang="ko-KR" altLang="en-US" dirty="0"/>
              <a:t>해당 단어 자체만 보고 </a:t>
            </a:r>
            <a:r>
              <a:rPr lang="ko-KR" altLang="en-US" dirty="0" err="1"/>
              <a:t>특정값을</a:t>
            </a:r>
            <a:r>
              <a:rPr lang="ko-KR" altLang="en-US" dirty="0"/>
              <a:t> 매핑하여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Distributed representation</a:t>
            </a:r>
          </a:p>
          <a:p>
            <a:pPr lvl="1"/>
            <a:r>
              <a:rPr lang="ko-KR" altLang="en-US" dirty="0"/>
              <a:t>단어를 표현하기 위해 주변을 참고</a:t>
            </a:r>
            <a:endParaRPr lang="en-US" altLang="ko-KR" dirty="0"/>
          </a:p>
          <a:p>
            <a:pPr lvl="1"/>
            <a:r>
              <a:rPr lang="ko-KR" altLang="en-US" dirty="0"/>
              <a:t>단어의 뉘앙스를 표현할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26" y="3630372"/>
            <a:ext cx="5019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 err="1"/>
              <a:t>핫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en-US" altLang="ko-KR" dirty="0"/>
              <a:t>(One-hot encoding)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먼저 텍스트의 모든 단어들을 모아 단어 집합</a:t>
            </a:r>
            <a:r>
              <a:rPr lang="en-US" altLang="ko-KR" sz="2000" dirty="0"/>
              <a:t>(Vocabulary)</a:t>
            </a:r>
            <a:r>
              <a:rPr lang="ko-KR" altLang="en-US" sz="2000" dirty="0"/>
              <a:t>을 만들고 각 단어에 고유한 인덱스를 부여함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단어 집합의 크기를 벡터의 차원으로 하고</a:t>
            </a:r>
            <a:r>
              <a:rPr lang="en-US" altLang="ko-KR" sz="2000" dirty="0"/>
              <a:t>, </a:t>
            </a:r>
            <a:r>
              <a:rPr lang="ko-KR" altLang="en-US" sz="2000" dirty="0"/>
              <a:t>표현하고 싶은 단어의 인덱스에 </a:t>
            </a:r>
            <a:r>
              <a:rPr lang="en-US" altLang="ko-KR" sz="2000" dirty="0"/>
              <a:t>1</a:t>
            </a:r>
            <a:r>
              <a:rPr lang="ko-KR" altLang="en-US" sz="2000" dirty="0"/>
              <a:t>의 값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인덱스에는 </a:t>
            </a:r>
            <a:r>
              <a:rPr lang="en-US" altLang="ko-KR" sz="2000" dirty="0"/>
              <a:t>0</a:t>
            </a:r>
            <a:r>
              <a:rPr lang="ko-KR" altLang="en-US" sz="2000" dirty="0"/>
              <a:t>을 부여함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단점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단어의 개수가 늘어날수록 벡터의 차원도 계속 증가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단어 간의 유사성을 전혀 표현할 수 없음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67FFD-8A32-4B90-9C1B-66B63FCA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91" y="3862874"/>
            <a:ext cx="4810818" cy="9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5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Count-based</a:t>
            </a:r>
            <a:br>
              <a:rPr lang="en-US" altLang="ko-KR" dirty="0"/>
            </a:br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0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Words (BOW)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단어 등장 순서를 무시하는 빈도수 기반 방법론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각 단어에 고유한 인덱스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각 인덱스에 단어 토큰의 등장 횟수를 기록한 벡터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7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단어 문서 행렬</a:t>
            </a:r>
            <a:r>
              <a:rPr lang="en-US" altLang="ko-KR" sz="4000" dirty="0"/>
              <a:t>(Term-Document Matrix, TDM)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서로 다른 문서들의 </a:t>
            </a:r>
            <a:r>
              <a:rPr lang="en-US" altLang="ko-KR" dirty="0" err="1"/>
              <a:t>BoW</a:t>
            </a:r>
            <a:r>
              <a:rPr lang="ko-KR" altLang="en-US" dirty="0"/>
              <a:t>들을 결합한 표현 방법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서로 다른 문서들을 비교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49D12-6E08-4056-9DCA-9FCE148F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758870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TF-IDF (Term Frequency-Inverse Document Frequency)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TDM </a:t>
            </a:r>
            <a:r>
              <a:rPr lang="ko-KR" altLang="en-US" dirty="0"/>
              <a:t>내에 있는 각 단어에 대한 중요도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tf</a:t>
            </a:r>
            <a:r>
              <a:rPr lang="en-US" altLang="ko-KR" dirty="0"/>
              <a:t>(</a:t>
            </a:r>
            <a:r>
              <a:rPr lang="en-US" altLang="ko-KR" dirty="0" err="1"/>
              <a:t>d,t</a:t>
            </a:r>
            <a:r>
              <a:rPr lang="en-US" altLang="ko-KR" dirty="0"/>
              <a:t>) : </a:t>
            </a:r>
            <a:r>
              <a:rPr lang="ko-KR" altLang="en-US" dirty="0"/>
              <a:t>특정 문서 </a:t>
            </a:r>
            <a:r>
              <a:rPr lang="en-US" altLang="ko-KR" dirty="0"/>
              <a:t>d</a:t>
            </a:r>
            <a:r>
              <a:rPr lang="ko-KR" altLang="en-US" dirty="0"/>
              <a:t>에서의 특정 단어 </a:t>
            </a:r>
            <a:r>
              <a:rPr lang="en-US" altLang="ko-KR" dirty="0"/>
              <a:t>t</a:t>
            </a:r>
            <a:r>
              <a:rPr lang="ko-KR" altLang="en-US" dirty="0"/>
              <a:t>의 등장 횟수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df(t) : </a:t>
            </a:r>
            <a:r>
              <a:rPr lang="ko-KR" altLang="en-US" dirty="0"/>
              <a:t>특정 단어 </a:t>
            </a:r>
            <a:r>
              <a:rPr lang="en-US" altLang="ko-KR" dirty="0"/>
              <a:t>t</a:t>
            </a:r>
            <a:r>
              <a:rPr lang="ko-KR" altLang="en-US" dirty="0"/>
              <a:t>가 등장한 문서의 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모든 문서에서 자주 등장하는 단어는 중요도가 낮고</a:t>
            </a:r>
            <a:r>
              <a:rPr lang="en-US" altLang="ko-KR" dirty="0"/>
              <a:t>, </a:t>
            </a:r>
            <a:r>
              <a:rPr lang="ko-KR" altLang="en-US" dirty="0"/>
              <a:t>특정 문서에서만 자주 등장하는 단어는 중요도가 높다고 판단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2793E-6A16-47A5-AA54-51524A8F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85" y="3985948"/>
            <a:ext cx="2228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TF-IDF (Term Frequency-Inverse Document Frequency)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3B7EF-95A1-4BAC-8BA1-709ED5A0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827217"/>
            <a:ext cx="8172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8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4DBC-7AFC-4806-B4AB-930A4B953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E3096-F088-456A-A779-2C4EFE5CE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자연어 처리</a:t>
            </a:r>
            <a:r>
              <a:rPr lang="en-US" altLang="ko-KR" sz="4000" dirty="0"/>
              <a:t>(Natural Language Processing)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자연어</a:t>
            </a:r>
            <a:r>
              <a:rPr lang="en-US" altLang="ko-KR" dirty="0"/>
              <a:t>(natural language)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우리가 일상 생활에서 사용하는 언어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자연어 처리</a:t>
            </a:r>
            <a:r>
              <a:rPr lang="en-US" altLang="ko-KR" dirty="0"/>
              <a:t>(natural language processing)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자연어의 의미를 분석하여 컴퓨터가 처리할 수 있도록 하는 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활용 분야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내용 요약</a:t>
            </a:r>
            <a:r>
              <a:rPr lang="en-US" altLang="ko-KR" dirty="0"/>
              <a:t>, </a:t>
            </a:r>
            <a:r>
              <a:rPr lang="ko-KR" altLang="en-US" dirty="0"/>
              <a:t>번역</a:t>
            </a:r>
            <a:r>
              <a:rPr lang="en-US" altLang="ko-KR" dirty="0"/>
              <a:t>, </a:t>
            </a:r>
            <a:r>
              <a:rPr lang="ko-KR" altLang="en-US" dirty="0"/>
              <a:t>사용자의 감성 분석</a:t>
            </a:r>
            <a:r>
              <a:rPr lang="en-US" altLang="ko-KR" dirty="0"/>
              <a:t>, </a:t>
            </a:r>
            <a:r>
              <a:rPr lang="ko-KR" altLang="en-US" dirty="0"/>
              <a:t>텍스트 분류 작업</a:t>
            </a:r>
            <a:r>
              <a:rPr lang="en-US" altLang="ko-KR" dirty="0"/>
              <a:t>(</a:t>
            </a:r>
            <a:r>
              <a:rPr lang="ko-KR" altLang="en-US" dirty="0"/>
              <a:t>스팸 메일 분류</a:t>
            </a:r>
            <a:r>
              <a:rPr lang="en-US" altLang="ko-KR" dirty="0"/>
              <a:t>, </a:t>
            </a:r>
            <a:r>
              <a:rPr lang="ko-KR" altLang="en-US" dirty="0"/>
              <a:t>뉴스 기사 카테고리 분류</a:t>
            </a:r>
            <a:r>
              <a:rPr lang="en-US" altLang="ko-KR" dirty="0"/>
              <a:t>), </a:t>
            </a:r>
            <a:r>
              <a:rPr lang="ko-KR" altLang="en-US" dirty="0"/>
              <a:t>질의 응답 시스템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30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9A62-EABF-4FE0-BA30-3BE4853A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7CD8F-06DD-45A3-A870-A82AC30A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Sparse representation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벡터 또는 행렬</a:t>
            </a:r>
            <a:r>
              <a:rPr lang="en-US" altLang="ko-KR" dirty="0"/>
              <a:t>(matrix)</a:t>
            </a:r>
            <a:r>
              <a:rPr lang="ko-KR" altLang="en-US" dirty="0"/>
              <a:t>의 값이 대부분이 </a:t>
            </a:r>
            <a:r>
              <a:rPr lang="en-US" altLang="ko-KR" dirty="0"/>
              <a:t>0</a:t>
            </a:r>
            <a:r>
              <a:rPr lang="ko-KR" altLang="en-US" dirty="0"/>
              <a:t>으로 표현되는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공간적 낭비</a:t>
            </a:r>
            <a:r>
              <a:rPr lang="en-US" altLang="ko-KR" dirty="0"/>
              <a:t>, </a:t>
            </a:r>
            <a:r>
              <a:rPr lang="ko-KR" altLang="en-US" dirty="0"/>
              <a:t>단어의 의미를 담지 못함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Dense representation</a:t>
            </a:r>
          </a:p>
          <a:p>
            <a:pPr lvl="1"/>
            <a:r>
              <a:rPr lang="ko-KR" altLang="en-US" dirty="0"/>
              <a:t>사용자가 설정한 값으로 모든 단어의 벡터 표현의 차원을 </a:t>
            </a:r>
            <a:r>
              <a:rPr lang="ko-KR" altLang="en-US" dirty="0" err="1"/>
              <a:t>맞춰줌</a:t>
            </a:r>
            <a:endParaRPr lang="en-US" altLang="ko-KR" dirty="0"/>
          </a:p>
          <a:p>
            <a:pPr lvl="1"/>
            <a:r>
              <a:rPr lang="ko-KR" altLang="en-US" dirty="0"/>
              <a:t>벡터는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 아닌 </a:t>
            </a:r>
            <a:r>
              <a:rPr lang="ko-KR" altLang="en-US" dirty="0" err="1"/>
              <a:t>실수값을</a:t>
            </a:r>
            <a:r>
              <a:rPr lang="ko-KR" altLang="en-US" dirty="0"/>
              <a:t> 가지게 됨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Word embedding</a:t>
            </a:r>
          </a:p>
          <a:p>
            <a:pPr lvl="1"/>
            <a:r>
              <a:rPr lang="ko-KR" altLang="en-US" dirty="0"/>
              <a:t>단어를 밀집 벡터</a:t>
            </a:r>
            <a:r>
              <a:rPr lang="en-US" altLang="ko-KR" dirty="0"/>
              <a:t>(dense vector)</a:t>
            </a:r>
            <a:r>
              <a:rPr lang="ko-KR" altLang="en-US" dirty="0"/>
              <a:t>의 형태로 표현하는 방법</a:t>
            </a:r>
            <a:endParaRPr lang="en-US" altLang="ko-KR" dirty="0"/>
          </a:p>
          <a:p>
            <a:pPr lvl="1"/>
            <a:r>
              <a:rPr lang="en-US" altLang="ko-KR" dirty="0"/>
              <a:t>LSA,</a:t>
            </a:r>
            <a:r>
              <a:rPr lang="ko-KR" altLang="en-US" dirty="0"/>
              <a:t> </a:t>
            </a:r>
            <a:r>
              <a:rPr lang="en-US" altLang="ko-KR" dirty="0"/>
              <a:t>Word2Vec, </a:t>
            </a:r>
            <a:r>
              <a:rPr lang="en-US" altLang="ko-KR" dirty="0" err="1"/>
              <a:t>FastText</a:t>
            </a:r>
            <a:r>
              <a:rPr lang="en-US" altLang="ko-KR" dirty="0"/>
              <a:t>, Glove </a:t>
            </a:r>
            <a:r>
              <a:rPr lang="ko-KR" altLang="en-US" dirty="0"/>
              <a:t>등이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49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B6E031-5C00-4AA4-889E-D25E630C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547687"/>
            <a:ext cx="100774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08A1F-BDA1-43C3-AE86-87EBE117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597F5-D210-4029-BA95-C86EC539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We have a large corpus of text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Every word in a fixed vocabulary is represented by a </a:t>
            </a:r>
            <a:r>
              <a:rPr lang="en-US" altLang="ko-KR" b="1" dirty="0"/>
              <a:t>vector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Go through each position </a:t>
            </a:r>
            <a:r>
              <a:rPr lang="en-US" altLang="ko-KR" i="1" dirty="0"/>
              <a:t>t</a:t>
            </a:r>
            <a:r>
              <a:rPr lang="en-US" altLang="ko-KR" dirty="0"/>
              <a:t> in the text, which has a center word </a:t>
            </a:r>
            <a:r>
              <a:rPr lang="en-US" altLang="ko-KR" i="1" dirty="0"/>
              <a:t>c</a:t>
            </a:r>
            <a:r>
              <a:rPr lang="en-US" altLang="ko-KR" dirty="0"/>
              <a:t> and context (“outside”) words </a:t>
            </a:r>
            <a:r>
              <a:rPr lang="en-US" altLang="ko-KR" i="1" dirty="0"/>
              <a:t>o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Use the similarity of the word vectors for </a:t>
            </a:r>
            <a:r>
              <a:rPr lang="en-US" altLang="ko-KR" i="1" dirty="0"/>
              <a:t>c</a:t>
            </a:r>
            <a:r>
              <a:rPr lang="en-US" altLang="ko-KR" dirty="0"/>
              <a:t> and </a:t>
            </a:r>
            <a:r>
              <a:rPr lang="en-US" altLang="ko-KR" i="1" dirty="0"/>
              <a:t>o</a:t>
            </a:r>
            <a:r>
              <a:rPr lang="en-US" altLang="ko-KR" dirty="0"/>
              <a:t> to calculate the probability of </a:t>
            </a:r>
            <a:r>
              <a:rPr lang="en-US" altLang="ko-KR" i="1" dirty="0"/>
              <a:t>o</a:t>
            </a:r>
            <a:r>
              <a:rPr lang="en-US" altLang="ko-KR" dirty="0"/>
              <a:t> given </a:t>
            </a:r>
            <a:r>
              <a:rPr lang="en-US" altLang="ko-KR" i="1" dirty="0"/>
              <a:t>c</a:t>
            </a:r>
            <a:r>
              <a:rPr lang="en-US" altLang="ko-KR" dirty="0"/>
              <a:t> (or vice versa)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Keep adjusting the word vectors to maximize this probability</a:t>
            </a:r>
          </a:p>
        </p:txBody>
      </p:sp>
    </p:spTree>
    <p:extLst>
      <p:ext uri="{BB962C8B-B14F-4D97-AF65-F5344CB8AC3E}">
        <p14:creationId xmlns:p14="http://schemas.microsoft.com/office/powerpoint/2010/main" val="368499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8D6869-7A72-4128-9DFD-0DE7C6C17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" t="13714" r="2473" b="9867"/>
          <a:stretch/>
        </p:blipFill>
        <p:spPr>
          <a:xfrm>
            <a:off x="335901" y="317241"/>
            <a:ext cx="8836089" cy="2780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EB8638-341E-404A-BA3A-B58334BC2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7" r="2342" b="7446"/>
          <a:stretch/>
        </p:blipFill>
        <p:spPr>
          <a:xfrm>
            <a:off x="2706267" y="3676261"/>
            <a:ext cx="9190264" cy="27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02C08-4697-43EF-BCCD-02C8CC5C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 vs. Skip-gram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39BCE-3812-4298-89DE-F7D3512D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4" y="1968899"/>
            <a:ext cx="3558955" cy="4347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D2AB63-5927-41B9-A5B4-25423C6B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93" y="1779665"/>
            <a:ext cx="4115042" cy="47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208C3F-6F74-44E1-8B76-62957842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07" y="246787"/>
            <a:ext cx="8813586" cy="63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3C2D95-AD24-4D52-B048-6C0AEE78B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41"/>
          <a:stretch/>
        </p:blipFill>
        <p:spPr>
          <a:xfrm>
            <a:off x="541175" y="183891"/>
            <a:ext cx="6902515" cy="27429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106458-432A-43A2-AD02-AE0DC7D9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31" y="2926810"/>
            <a:ext cx="8871010" cy="39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텍스트 전처리</a:t>
            </a:r>
            <a:r>
              <a:rPr lang="en-US" altLang="ko-KR" sz="4400" dirty="0"/>
              <a:t>(Text Preprocessing)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정제</a:t>
            </a:r>
            <a:r>
              <a:rPr lang="en-US" altLang="ko-KR" sz="4000" dirty="0"/>
              <a:t>(Cleaning)</a:t>
            </a:r>
            <a:r>
              <a:rPr lang="ko-KR" altLang="en-US" sz="4000" dirty="0"/>
              <a:t>와 정규화</a:t>
            </a:r>
            <a:r>
              <a:rPr lang="en-US" altLang="ko-KR" sz="4000" dirty="0"/>
              <a:t>(Normalization)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정제</a:t>
            </a:r>
            <a:r>
              <a:rPr lang="en-US" altLang="ko-KR" dirty="0"/>
              <a:t>: </a:t>
            </a:r>
            <a:r>
              <a:rPr lang="ko-KR" altLang="en-US" dirty="0"/>
              <a:t>코퍼스에서 노이즈를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등장 빈도가 적은 단어</a:t>
            </a:r>
            <a:r>
              <a:rPr lang="en-US" altLang="ko-KR" dirty="0"/>
              <a:t>, </a:t>
            </a:r>
            <a:r>
              <a:rPr lang="ko-KR" altLang="en-US" dirty="0"/>
              <a:t>길이가 짧은 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hlinkClick r:id="rId2"/>
              </a:rPr>
              <a:t>https://www.ranks.nl/stopwords/korean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hlinkClick r:id="rId3"/>
              </a:rPr>
              <a:t>https://bab2min.tistory.com/544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정규화</a:t>
            </a:r>
            <a:r>
              <a:rPr lang="en-US" altLang="ko-KR" dirty="0"/>
              <a:t>: </a:t>
            </a:r>
            <a:r>
              <a:rPr lang="ko-KR" altLang="en-US" dirty="0"/>
              <a:t>표현 방법이 다른 단어들을 통합시켜 같은 단어로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규칙에 기반한 표기가 다른 단어들의 통합 </a:t>
            </a:r>
            <a:r>
              <a:rPr lang="en-US" altLang="ko-KR" dirty="0"/>
              <a:t>(</a:t>
            </a:r>
            <a:r>
              <a:rPr lang="ko-KR" altLang="en-US" dirty="0"/>
              <a:t>직접 코딩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대소문자 통합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어간 추출</a:t>
            </a:r>
            <a:r>
              <a:rPr lang="en-US" altLang="ko-KR" dirty="0"/>
              <a:t>(Stemming)</a:t>
            </a:r>
            <a:r>
              <a:rPr lang="ko-KR" altLang="en-US" dirty="0"/>
              <a:t>과 표제어 추출</a:t>
            </a:r>
            <a:r>
              <a:rPr lang="en-US" altLang="ko-KR" dirty="0"/>
              <a:t>(Lemmatization)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0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정제</a:t>
            </a:r>
            <a:r>
              <a:rPr lang="en-US" altLang="ko-KR" sz="4000" dirty="0"/>
              <a:t>(Cleaning)</a:t>
            </a:r>
            <a:r>
              <a:rPr lang="ko-KR" altLang="en-US" sz="4000" dirty="0"/>
              <a:t>와 정규화</a:t>
            </a:r>
            <a:r>
              <a:rPr lang="en-US" altLang="ko-KR" sz="4000" dirty="0"/>
              <a:t>(Normalization)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정규 표현식</a:t>
            </a:r>
            <a:r>
              <a:rPr lang="en-US" altLang="ko-KR" dirty="0"/>
              <a:t>(Regular Expression)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규칙이 있는 텍스트 데이터를 빠르게 정제할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https://wikidocs.net/21703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26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토큰화</a:t>
            </a:r>
            <a:r>
              <a:rPr lang="en-US" altLang="ko-KR" dirty="0"/>
              <a:t>(Tokenization)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주어진 코퍼스</a:t>
            </a:r>
            <a:r>
              <a:rPr lang="en-US" altLang="ko-KR" dirty="0"/>
              <a:t>(corpus)</a:t>
            </a:r>
            <a:r>
              <a:rPr lang="ko-KR" altLang="en-US" dirty="0"/>
              <a:t>에서 토큰</a:t>
            </a:r>
            <a:r>
              <a:rPr lang="en-US" altLang="ko-KR" dirty="0"/>
              <a:t>(token) </a:t>
            </a:r>
            <a:r>
              <a:rPr lang="ko-KR" altLang="en-US" dirty="0"/>
              <a:t>단위로 나누는 작업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“</a:t>
            </a:r>
            <a:r>
              <a:rPr lang="ko-KR" altLang="en-US" dirty="0"/>
              <a:t>의미 있는</a:t>
            </a:r>
            <a:r>
              <a:rPr lang="en-US" altLang="ko-KR" dirty="0"/>
              <a:t>” </a:t>
            </a:r>
            <a:r>
              <a:rPr lang="ko-KR" altLang="en-US" dirty="0"/>
              <a:t>단위로 토큰을 정의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dirty="0"/>
              <a:t>(Word Tokenization)</a:t>
            </a:r>
          </a:p>
          <a:p>
            <a:pPr lvl="1"/>
            <a:r>
              <a:rPr lang="ko-KR" altLang="en-US" dirty="0"/>
              <a:t>토큰의 기준이 단어인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Time is an illusion. Lunchtime double so!</a:t>
            </a:r>
          </a:p>
          <a:p>
            <a:pPr marL="457200" lvl="1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"Time", "is", "an", "</a:t>
            </a:r>
            <a:r>
              <a:rPr lang="en-US" altLang="ko-KR" dirty="0" err="1"/>
              <a:t>illustion</a:t>
            </a:r>
            <a:r>
              <a:rPr lang="en-US" altLang="ko-KR" dirty="0"/>
              <a:t>", "Lunchtime", "double", "so“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한국어에서는 띄어쓰기만으로는 단어 토큰 구분 어려움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토큰화</a:t>
            </a:r>
            <a:r>
              <a:rPr lang="en-US" altLang="ko-KR" dirty="0"/>
              <a:t>(Tokenization)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토큰화에서</a:t>
            </a:r>
            <a:r>
              <a:rPr lang="ko-KR" altLang="en-US" dirty="0"/>
              <a:t> 고려해야 할 사항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구두점이나 특수 문자를 단순 제외해서는 안 된다</a:t>
            </a:r>
            <a:r>
              <a:rPr lang="en-US" altLang="ko-KR" dirty="0"/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줄임말과</a:t>
            </a:r>
            <a:r>
              <a:rPr lang="ko-KR" altLang="en-US" dirty="0"/>
              <a:t> 단어 내에 띄어쓰기가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333227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토큰화</a:t>
            </a:r>
            <a:r>
              <a:rPr lang="en-US" altLang="ko-KR" dirty="0"/>
              <a:t>(Tokenization)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3) </a:t>
            </a:r>
            <a:r>
              <a:rPr lang="ko-KR" altLang="en-US" dirty="0"/>
              <a:t>문장 </a:t>
            </a:r>
            <a:r>
              <a:rPr lang="ko-KR" altLang="en-US" dirty="0" err="1"/>
              <a:t>토큰화</a:t>
            </a:r>
            <a:r>
              <a:rPr lang="en-US" altLang="ko-KR" dirty="0"/>
              <a:t>(Sentence Tokenization)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토큰의 단위가 문장인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코퍼스 내에서 문장 단위로 구분하는 작업 </a:t>
            </a:r>
            <a:r>
              <a:rPr lang="en-US" altLang="ko-KR" dirty="0">
                <a:sym typeface="Wingdings" panose="05000000000000000000" pitchFamily="2" charset="2"/>
              </a:rPr>
              <a:t> Sentence Segmentation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온점은 문장의 끝이 아니더라도 등장할 수 있음에 유의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오픈 소스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/>
              <a:t>NLTK, </a:t>
            </a:r>
            <a:r>
              <a:rPr lang="en-US" altLang="ko-KR" dirty="0" err="1"/>
              <a:t>OpenNLP</a:t>
            </a:r>
            <a:r>
              <a:rPr lang="en-US" altLang="ko-KR" dirty="0"/>
              <a:t>, </a:t>
            </a:r>
            <a:r>
              <a:rPr lang="ko-KR" altLang="en-US" dirty="0" err="1"/>
              <a:t>스탠포드</a:t>
            </a:r>
            <a:r>
              <a:rPr lang="ko-KR" altLang="en-US" dirty="0"/>
              <a:t> </a:t>
            </a:r>
            <a:r>
              <a:rPr lang="en-US" altLang="ko-KR" dirty="0" err="1"/>
              <a:t>CoreNLP</a:t>
            </a:r>
            <a:r>
              <a:rPr lang="en-US" altLang="ko-KR" dirty="0"/>
              <a:t>, </a:t>
            </a:r>
            <a:r>
              <a:rPr lang="en-US" altLang="ko-KR" dirty="0" err="1"/>
              <a:t>splitta</a:t>
            </a:r>
            <a:r>
              <a:rPr lang="en-US" altLang="ko-KR" dirty="0"/>
              <a:t>, </a:t>
            </a:r>
            <a:r>
              <a:rPr lang="en-US" altLang="ko-KR" dirty="0" err="1"/>
              <a:t>LingPipe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50920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토큰화</a:t>
            </a:r>
            <a:r>
              <a:rPr lang="en-US" altLang="ko-KR" dirty="0"/>
              <a:t>(Tokenization)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3) </a:t>
            </a:r>
            <a:r>
              <a:rPr lang="ko-KR" altLang="en-US" dirty="0"/>
              <a:t>한국어에서의 </a:t>
            </a:r>
            <a:r>
              <a:rPr lang="ko-KR" altLang="en-US" dirty="0" err="1"/>
              <a:t>토큰화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영어는 단어 단위로 띄어 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한국어는 조사</a:t>
            </a:r>
            <a:r>
              <a:rPr lang="en-US" altLang="ko-KR" dirty="0"/>
              <a:t>, </a:t>
            </a:r>
            <a:r>
              <a:rPr lang="ko-KR" altLang="en-US" dirty="0"/>
              <a:t>어미 등을 붙여서 말을 만드는 교착어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어절 토큰과 단어 토큰이 일치하지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한국어 띄어쓰기는 영어에 비해 잘 지켜지지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형태소</a:t>
            </a:r>
            <a:r>
              <a:rPr lang="en-US" altLang="ko-KR" dirty="0"/>
              <a:t>: </a:t>
            </a:r>
            <a:r>
              <a:rPr lang="ko-KR" altLang="en-US" dirty="0"/>
              <a:t>뜻을 가진 가장 작은 말의 단위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형태소 토큰화가 필요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825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795</Words>
  <Application>Microsoft Office PowerPoint</Application>
  <PresentationFormat>와이드스크린</PresentationFormat>
  <Paragraphs>109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딥 러닝을 이용한 자연어 처리 입문</vt:lpstr>
      <vt:lpstr>자연어 처리(Natural Language Processing)란?</vt:lpstr>
      <vt:lpstr>텍스트 전처리(Text Preprocessing)</vt:lpstr>
      <vt:lpstr>정제(Cleaning)와 정규화(Normalization)</vt:lpstr>
      <vt:lpstr>정제(Cleaning)와 정규화(Normalization)</vt:lpstr>
      <vt:lpstr>토큰화(Tokenization)</vt:lpstr>
      <vt:lpstr>토큰화(Tokenization)</vt:lpstr>
      <vt:lpstr>토큰화(Tokenization)</vt:lpstr>
      <vt:lpstr>토큰화(Tokenization)</vt:lpstr>
      <vt:lpstr>토큰화(Tokenization)</vt:lpstr>
      <vt:lpstr>Word Representation</vt:lpstr>
      <vt:lpstr>단어의 표현 방법</vt:lpstr>
      <vt:lpstr>원-핫 인코딩(One-hot encoding)</vt:lpstr>
      <vt:lpstr>Count-based Word Representation</vt:lpstr>
      <vt:lpstr>Bag of Words (BOW)</vt:lpstr>
      <vt:lpstr>단어 문서 행렬(Term-Document Matrix, TDM)</vt:lpstr>
      <vt:lpstr>TF-IDF (Term Frequency-Inverse Document Frequency)</vt:lpstr>
      <vt:lpstr>TF-IDF (Term Frequency-Inverse Document Frequency)</vt:lpstr>
      <vt:lpstr>Word Embedding</vt:lpstr>
      <vt:lpstr>워드 임베딩이란?</vt:lpstr>
      <vt:lpstr>PowerPoint 프레젠테이션</vt:lpstr>
      <vt:lpstr>Word2vec</vt:lpstr>
      <vt:lpstr>PowerPoint 프레젠테이션</vt:lpstr>
      <vt:lpstr>CBOW vs. Skip-gram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러닝을 이용한 자연어 처리 입문</dc:title>
  <dc:creator>이 명진</dc:creator>
  <cp:lastModifiedBy>이 명진</cp:lastModifiedBy>
  <cp:revision>40</cp:revision>
  <dcterms:created xsi:type="dcterms:W3CDTF">2019-05-21T06:16:35Z</dcterms:created>
  <dcterms:modified xsi:type="dcterms:W3CDTF">2019-11-22T09:47:19Z</dcterms:modified>
</cp:coreProperties>
</file>