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CCA06-6CC9-4DE2-BA6B-315AC29A8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544648-5BBB-4C81-A2A2-293D11B4B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D66900-D516-48D4-A8C2-A555D487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C6B0-1A7A-400F-A02F-C98E67E3D1DE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44A3B4-B31C-42EE-B124-8B9FB70B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6C572A-3196-480B-B5D2-2B9BD208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35144-4AE9-4270-A1D3-DCA31C525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97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8A5B9-1A0D-4F97-B77D-7F41A343F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3CECC-96E3-41C0-AF7E-105A53F1A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AD182-BBE5-40D7-A3D2-316A0405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C6B0-1A7A-400F-A02F-C98E67E3D1DE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D95452-EE20-4DA9-A41C-5A2583776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7EB91-F413-424D-B129-43EA0C0A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35144-4AE9-4270-A1D3-DCA31C525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69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322A4A-33EF-4241-AFA0-96A8B0772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B7AA75-63E8-4212-B1B7-824617B0F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EAE16C-ABFF-475D-93A0-6FE3ADF43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C6B0-1A7A-400F-A02F-C98E67E3D1DE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CDB592-AC97-4E5F-9DE7-4D28A04D2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AC0914-90D3-4904-8BF5-1B16AF3D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35144-4AE9-4270-A1D3-DCA31C525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82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F2CBC-DAC8-41C0-A6CC-6CB082BC0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27B72B-0F71-4E2B-8B72-21301495C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8E20D-3648-470F-A4C2-F844E7436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C6B0-1A7A-400F-A02F-C98E67E3D1DE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D7B258-6A9A-4609-8E86-6EA32E4EB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ECCFD-F37B-4986-9A22-8B7D1EA1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35144-4AE9-4270-A1D3-DCA31C525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27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928F3-EE8D-48F9-B128-602CFA6ED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ECF029-89B0-4B1E-9C9C-E1722DAF2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C1BBE6-1CCF-4471-97E2-C10882423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C6B0-1A7A-400F-A02F-C98E67E3D1DE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FF55E-DD22-45FF-A50D-84C571557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18A294-0A87-4B39-86F4-08D2158A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35144-4AE9-4270-A1D3-DCA31C525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48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6FFA2-F260-4389-BD6E-BDEC7089A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ED2FD7-083D-46BE-A92B-997DCD6B7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BB7375-B88E-4106-B53F-B7CA9C699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5B3113-E84D-4ED1-A40F-443606320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C6B0-1A7A-400F-A02F-C98E67E3D1DE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CFF34D-A68D-46CA-9606-08C364E2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040058-CC24-4F0B-826B-2CDC6F02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35144-4AE9-4270-A1D3-DCA31C525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55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5ACEE-166A-42B7-A065-7F1E0031E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AB02A0-1778-4316-99D3-2E930CA1E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9FDADA-1647-4104-A3A9-45104B664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7DC918-6C21-4712-BC58-4876FD3F1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261DCB-8F70-4B1D-A432-ADDEBEFDC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7871FF-E046-423C-B956-30100E104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C6B0-1A7A-400F-A02F-C98E67E3D1DE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83FC80-A9B5-45C7-938F-0E95BDD7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57FB0A-F11B-46EF-AED8-27FDBD2A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35144-4AE9-4270-A1D3-DCA31C525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553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34B51-3222-4C3F-AC82-B0AA87A1C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2B9749-9FC2-407C-A5A8-FC13A517B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C6B0-1A7A-400F-A02F-C98E67E3D1DE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2F16D9-563E-4D34-88BA-A9BA3DFA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322D1C-8464-49B9-841C-02112023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35144-4AE9-4270-A1D3-DCA31C525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85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79C5E1-29DA-416A-8E38-8CE0FC4B4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C6B0-1A7A-400F-A02F-C98E67E3D1DE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0DC4C1-617A-4617-94BB-557DAB63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7F483B-7991-43D1-BB33-1E5551B7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35144-4AE9-4270-A1D3-DCA31C525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95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6FCFD-E4A1-4B00-A66F-3F314F587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30E880-F3F2-4D0F-97EB-1DCBA11B9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A03F73-71A6-450C-B81C-4DF5FF0D1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32E3D9-6884-4C77-9A33-4D5C687E7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C6B0-1A7A-400F-A02F-C98E67E3D1DE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E0968E-8D18-4B00-9EFE-E8B1547B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23F9C5-AC9D-4873-99B5-0DDBA8B1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35144-4AE9-4270-A1D3-DCA31C525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39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7631D-8BC4-4378-B1D5-51427201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89C62A-8CDF-4ED4-AEF0-7743059A2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09AE14-1472-4E43-B69F-98A808BA8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26DAED-87C3-4A57-B3DB-AAF7D5D4B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C6B0-1A7A-400F-A02F-C98E67E3D1DE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06219B-6A0A-4D9B-894D-586FACB28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16B23F-6840-4AC1-984E-1D5F9478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35144-4AE9-4270-A1D3-DCA31C525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48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116664-5D64-4C2A-8344-EA561227D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40103D-A617-4D23-AE02-CCF4360E8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5A3674-8E6C-4F13-847B-A65092CC8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7C6B0-1A7A-400F-A02F-C98E67E3D1DE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5C004E-648F-4606-94AA-CADEB3CFF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279980-7F6C-4764-81D9-EDE87BCA4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35144-4AE9-4270-A1D3-DCA31C525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41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3F8DFC-4823-45D3-A4CF-4B3007D442DE}"/>
              </a:ext>
            </a:extLst>
          </p:cNvPr>
          <p:cNvSpPr txBox="1"/>
          <p:nvPr/>
        </p:nvSpPr>
        <p:spPr>
          <a:xfrm>
            <a:off x="4894389" y="2438971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B1A5_Data_Modeling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3B9CFF-42D0-4335-BC54-E4E2912ECF68}"/>
              </a:ext>
            </a:extLst>
          </p:cNvPr>
          <p:cNvSpPr txBox="1"/>
          <p:nvPr/>
        </p:nvSpPr>
        <p:spPr>
          <a:xfrm>
            <a:off x="3381154" y="3244334"/>
            <a:ext cx="542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김세정 </a:t>
            </a:r>
            <a:r>
              <a:rPr lang="en-US" altLang="ko-KR" dirty="0"/>
              <a:t>| </a:t>
            </a:r>
            <a:r>
              <a:rPr lang="ko-KR" altLang="en-US" dirty="0" err="1"/>
              <a:t>김소이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/>
              <a:t>송민수 </a:t>
            </a:r>
            <a:r>
              <a:rPr lang="en-US" altLang="ko-KR" dirty="0"/>
              <a:t>| </a:t>
            </a:r>
            <a:r>
              <a:rPr lang="ko-KR" altLang="en-US" dirty="0" err="1"/>
              <a:t>송자영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 err="1"/>
              <a:t>유건욱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/>
              <a:t>정지혜</a:t>
            </a:r>
          </a:p>
        </p:txBody>
      </p:sp>
    </p:spTree>
    <p:extLst>
      <p:ext uri="{BB962C8B-B14F-4D97-AF65-F5344CB8AC3E}">
        <p14:creationId xmlns:p14="http://schemas.microsoft.com/office/powerpoint/2010/main" val="17291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E9448D-0646-4DD2-B5FE-E5199C0ECA17}"/>
              </a:ext>
            </a:extLst>
          </p:cNvPr>
          <p:cNvSpPr txBox="1"/>
          <p:nvPr/>
        </p:nvSpPr>
        <p:spPr>
          <a:xfrm>
            <a:off x="4698458" y="796601"/>
            <a:ext cx="267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Information of Data Set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8D94F3-3799-43E8-9290-6D70D99F9E3E}"/>
              </a:ext>
            </a:extLst>
          </p:cNvPr>
          <p:cNvSpPr txBox="1"/>
          <p:nvPr/>
        </p:nvSpPr>
        <p:spPr>
          <a:xfrm>
            <a:off x="948672" y="2441101"/>
            <a:ext cx="89979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치킨은 어느새 우리의 생활에서 빼놓을 수 없는 음식으로 자리매김하게 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기쁠 때나 슬플 때나 우리는 항상 밤이 되면 치킨 생각을 하는 자신을 발견할 수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무슨 예시에 </a:t>
            </a:r>
            <a:r>
              <a:rPr lang="en-US" altLang="ko-KR" dirty="0"/>
              <a:t>beer</a:t>
            </a:r>
            <a:r>
              <a:rPr lang="ko-KR" altLang="en-US" dirty="0"/>
              <a:t>를 </a:t>
            </a:r>
            <a:r>
              <a:rPr lang="ko-KR" altLang="en-US" dirty="0" err="1"/>
              <a:t>찬양해놓았길래</a:t>
            </a:r>
            <a:r>
              <a:rPr lang="en-US" altLang="ko-KR" dirty="0"/>
              <a:t>,,)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1215EC-80B7-45E8-B6CD-31FA0A6C44C4}"/>
              </a:ext>
            </a:extLst>
          </p:cNvPr>
          <p:cNvSpPr txBox="1"/>
          <p:nvPr/>
        </p:nvSpPr>
        <p:spPr>
          <a:xfrm>
            <a:off x="948672" y="3582428"/>
            <a:ext cx="10962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우리 분석은 우리의 치킨 소비가 날씨에 얼마나 영향을 많이 받고 있느냐는 것을 알아보기 위함</a:t>
            </a:r>
            <a:endParaRPr lang="en-US" altLang="ko-KR" dirty="0"/>
          </a:p>
          <a:p>
            <a:r>
              <a:rPr lang="ko-KR" altLang="en-US" dirty="0"/>
              <a:t>날씨 별로 치킨을 얼마나 먹는 지 알 수 있다면 치킨집 사장님이 그에 맞는 서비스나 마케팅을</a:t>
            </a:r>
            <a:endParaRPr lang="en-US" altLang="ko-KR" dirty="0"/>
          </a:p>
          <a:p>
            <a:r>
              <a:rPr lang="ko-KR" altLang="en-US" dirty="0"/>
              <a:t>준비할 수 있을 것임</a:t>
            </a:r>
            <a:r>
              <a:rPr lang="en-US" altLang="ko-KR" dirty="0"/>
              <a:t> EX) </a:t>
            </a:r>
            <a:r>
              <a:rPr lang="ko-KR" altLang="en-US" dirty="0" err="1"/>
              <a:t>동별</a:t>
            </a:r>
            <a:r>
              <a:rPr lang="ko-KR" altLang="en-US" dirty="0"/>
              <a:t> 군집화 통해 벤치마케팅 가능성 제고 </a:t>
            </a:r>
            <a:r>
              <a:rPr lang="en-US" altLang="ko-KR" dirty="0"/>
              <a:t>(</a:t>
            </a:r>
            <a:r>
              <a:rPr lang="ko-KR" altLang="en-US" dirty="0"/>
              <a:t>저번에 민수오빠가 카톡에서 </a:t>
            </a:r>
            <a:r>
              <a:rPr lang="ko-KR" altLang="en-US" dirty="0" err="1"/>
              <a:t>말한듯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저번에 피드백 </a:t>
            </a:r>
            <a:r>
              <a:rPr lang="ko-KR" altLang="en-US" dirty="0" err="1"/>
              <a:t>받은대로</a:t>
            </a:r>
            <a:r>
              <a:rPr lang="ko-KR" altLang="en-US" dirty="0"/>
              <a:t> 비즈니스 모델에 대해서는 더 세부적으로 </a:t>
            </a:r>
            <a:r>
              <a:rPr lang="ko-KR" altLang="en-US" dirty="0" err="1"/>
              <a:t>생각해보겠음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322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D31FA8-9C33-4710-AA41-42FF82E827C7}"/>
              </a:ext>
            </a:extLst>
          </p:cNvPr>
          <p:cNvSpPr txBox="1"/>
          <p:nvPr/>
        </p:nvSpPr>
        <p:spPr>
          <a:xfrm>
            <a:off x="886528" y="2876285"/>
            <a:ext cx="59811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</a:t>
            </a:r>
          </a:p>
          <a:p>
            <a:r>
              <a:rPr lang="en-US" altLang="ko-KR" dirty="0"/>
              <a:t>- train set: 2018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</a:t>
            </a:r>
            <a:r>
              <a:rPr lang="en-US" altLang="ko-KR" dirty="0"/>
              <a:t>~12</a:t>
            </a:r>
            <a:r>
              <a:rPr lang="ko-KR" altLang="en-US" dirty="0"/>
              <a:t>월</a:t>
            </a:r>
          </a:p>
          <a:p>
            <a:r>
              <a:rPr lang="en-US" altLang="ko-KR" dirty="0"/>
              <a:t>- test set: 2019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</a:t>
            </a:r>
            <a:r>
              <a:rPr lang="en-US" altLang="ko-KR" dirty="0"/>
              <a:t>~2</a:t>
            </a:r>
            <a:r>
              <a:rPr lang="ko-KR" altLang="en-US" dirty="0"/>
              <a:t>월</a:t>
            </a:r>
          </a:p>
          <a:p>
            <a:r>
              <a:rPr lang="en-US" altLang="ko-KR" dirty="0"/>
              <a:t>- columns : </a:t>
            </a:r>
            <a:r>
              <a:rPr lang="ko-KR" altLang="en-US" dirty="0"/>
              <a:t>서대문구</a:t>
            </a:r>
            <a:r>
              <a:rPr lang="en-US" altLang="ko-KR" dirty="0"/>
              <a:t>(</a:t>
            </a:r>
            <a:r>
              <a:rPr lang="ko-KR" altLang="en-US" dirty="0" err="1"/>
              <a:t>읍면동</a:t>
            </a:r>
            <a:r>
              <a:rPr lang="en-US" altLang="ko-KR" dirty="0"/>
              <a:t>), </a:t>
            </a:r>
            <a:r>
              <a:rPr lang="ko-KR" altLang="en-US" dirty="0"/>
              <a:t>요일</a:t>
            </a:r>
            <a:r>
              <a:rPr lang="en-US" altLang="ko-KR" dirty="0"/>
              <a:t>, </a:t>
            </a:r>
            <a:r>
              <a:rPr lang="ko-KR" altLang="en-US" dirty="0"/>
              <a:t>통화건수</a:t>
            </a:r>
            <a:r>
              <a:rPr lang="en-US" altLang="ko-KR" dirty="0"/>
              <a:t>,</a:t>
            </a:r>
            <a:r>
              <a:rPr lang="ko-KR" altLang="en-US" dirty="0"/>
              <a:t>년</a:t>
            </a:r>
            <a:r>
              <a:rPr lang="en-US" altLang="ko-KR" dirty="0"/>
              <a:t>,</a:t>
            </a:r>
            <a:r>
              <a:rPr lang="ko-KR" altLang="en-US" dirty="0"/>
              <a:t>월</a:t>
            </a:r>
            <a:r>
              <a:rPr lang="en-US" altLang="ko-KR" dirty="0"/>
              <a:t>,</a:t>
            </a:r>
            <a:r>
              <a:rPr lang="ko-KR" altLang="en-US" dirty="0"/>
              <a:t>일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미세먼지</a:t>
            </a:r>
            <a:r>
              <a:rPr lang="en-US" altLang="ko-KR" dirty="0"/>
              <a:t>,</a:t>
            </a:r>
            <a:r>
              <a:rPr lang="ko-KR" altLang="en-US" dirty="0"/>
              <a:t>초미세먼지</a:t>
            </a:r>
            <a:r>
              <a:rPr lang="en-US" altLang="ko-KR" dirty="0"/>
              <a:t>,</a:t>
            </a:r>
            <a:r>
              <a:rPr lang="ko-KR" altLang="en-US" dirty="0"/>
              <a:t>강수량</a:t>
            </a:r>
            <a:r>
              <a:rPr lang="en-US" altLang="ko-KR" dirty="0"/>
              <a:t>,</a:t>
            </a:r>
            <a:r>
              <a:rPr lang="ko-KR" altLang="en-US" dirty="0"/>
              <a:t>평균기온</a:t>
            </a:r>
            <a:r>
              <a:rPr lang="en-US" altLang="ko-KR" dirty="0"/>
              <a:t>,</a:t>
            </a:r>
            <a:r>
              <a:rPr lang="ko-KR" altLang="en-US" dirty="0"/>
              <a:t>최저기온</a:t>
            </a:r>
            <a:r>
              <a:rPr lang="en-US" altLang="ko-KR" dirty="0"/>
              <a:t>,</a:t>
            </a:r>
            <a:r>
              <a:rPr lang="ko-KR" altLang="en-US" dirty="0"/>
              <a:t>최고기온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날씨데이터는 서대문구 평균 날씨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33271E-2A95-40F8-B2E0-B044D7D1E6B7}"/>
              </a:ext>
            </a:extLst>
          </p:cNvPr>
          <p:cNvSpPr txBox="1"/>
          <p:nvPr/>
        </p:nvSpPr>
        <p:spPr>
          <a:xfrm>
            <a:off x="682342" y="1921519"/>
            <a:ext cx="9927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서울특별시 서대문구 강수 데이터</a:t>
            </a:r>
            <a:r>
              <a:rPr lang="en-US" altLang="ko-KR" dirty="0"/>
              <a:t>, </a:t>
            </a:r>
            <a:r>
              <a:rPr lang="ko-KR" altLang="en-US" dirty="0"/>
              <a:t>서울특별시 일평균 대기환경 정보</a:t>
            </a:r>
            <a:r>
              <a:rPr lang="en-US" altLang="ko-KR" dirty="0"/>
              <a:t>, </a:t>
            </a:r>
            <a:r>
              <a:rPr lang="ko-KR" altLang="en-US" dirty="0"/>
              <a:t>미세먼지</a:t>
            </a:r>
            <a:r>
              <a:rPr lang="en-US" altLang="ko-KR" dirty="0"/>
              <a:t>, </a:t>
            </a:r>
            <a:r>
              <a:rPr lang="ko-KR" altLang="en-US" dirty="0"/>
              <a:t>기온 데이터와</a:t>
            </a:r>
            <a:endParaRPr lang="en-US" altLang="ko-KR" dirty="0"/>
          </a:p>
          <a:p>
            <a:pPr algn="ctr"/>
            <a:r>
              <a:rPr lang="ko-KR" altLang="en-US" dirty="0"/>
              <a:t>치킨 통화량 데이터를 </a:t>
            </a:r>
            <a:r>
              <a:rPr lang="ko-KR" altLang="en-US" dirty="0" err="1"/>
              <a:t>전처리</a:t>
            </a:r>
            <a:r>
              <a:rPr lang="ko-KR" altLang="en-US" dirty="0"/>
              <a:t> 및 가공하여 우리의 프로젝트에 맞는 새로운 데이터셋 생성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914F19-EABC-407A-8D28-D68A881F6517}"/>
              </a:ext>
            </a:extLst>
          </p:cNvPr>
          <p:cNvSpPr txBox="1"/>
          <p:nvPr/>
        </p:nvSpPr>
        <p:spPr>
          <a:xfrm>
            <a:off x="886528" y="4848608"/>
            <a:ext cx="6926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전처리</a:t>
            </a:r>
            <a:endParaRPr lang="ko-KR" altLang="en-US" dirty="0"/>
          </a:p>
          <a:p>
            <a:r>
              <a:rPr lang="en-US" altLang="ko-KR" dirty="0"/>
              <a:t>- </a:t>
            </a:r>
            <a:r>
              <a:rPr lang="ko-KR" altLang="en-US" dirty="0"/>
              <a:t>데이터 합치고 미세먼지</a:t>
            </a:r>
            <a:r>
              <a:rPr lang="en-US" altLang="ko-KR" dirty="0"/>
              <a:t>,</a:t>
            </a:r>
            <a:r>
              <a:rPr lang="ko-KR" altLang="en-US" dirty="0"/>
              <a:t>초미세먼지에 </a:t>
            </a:r>
            <a:r>
              <a:rPr lang="en-US" altLang="ko-KR" dirty="0" err="1"/>
              <a:t>na</a:t>
            </a:r>
            <a:r>
              <a:rPr lang="ko-KR" altLang="en-US" dirty="0"/>
              <a:t>값을 월별 평균값 대입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E2673C-D06B-439E-9460-022DC30EF4B4}"/>
              </a:ext>
            </a:extLst>
          </p:cNvPr>
          <p:cNvSpPr txBox="1"/>
          <p:nvPr/>
        </p:nvSpPr>
        <p:spPr>
          <a:xfrm>
            <a:off x="4698458" y="796601"/>
            <a:ext cx="267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Information of Data 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229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B65D5EB-0D41-4E44-97F4-470968169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361" y="2956730"/>
            <a:ext cx="4563790" cy="2505511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FF3AE5B3-159C-4698-BC50-089B95031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67" y="2956730"/>
            <a:ext cx="4563791" cy="25055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6AE811-92BD-4DF0-8E0E-836B1B2DEC9A}"/>
              </a:ext>
            </a:extLst>
          </p:cNvPr>
          <p:cNvSpPr txBox="1"/>
          <p:nvPr/>
        </p:nvSpPr>
        <p:spPr>
          <a:xfrm>
            <a:off x="4698458" y="796601"/>
            <a:ext cx="267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Information of Data Set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21AA63-3C1A-4F5C-9BB0-EF7AA6B3D464}"/>
              </a:ext>
            </a:extLst>
          </p:cNvPr>
          <p:cNvSpPr txBox="1"/>
          <p:nvPr/>
        </p:nvSpPr>
        <p:spPr>
          <a:xfrm>
            <a:off x="2523429" y="1661811"/>
            <a:ext cx="7301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치킨 통화량 지역별과 요일별로 나누어 표를 그려 본 결과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연희동이 가장 치킨을 많이 시키고 있었으며 </a:t>
            </a:r>
            <a:r>
              <a:rPr lang="ko-KR" altLang="en-US" dirty="0" err="1"/>
              <a:t>월화수목</a:t>
            </a:r>
            <a:r>
              <a:rPr lang="ko-KR" altLang="en-US" dirty="0"/>
              <a:t> 보다 </a:t>
            </a:r>
            <a:r>
              <a:rPr lang="ko-KR" altLang="en-US" dirty="0" err="1"/>
              <a:t>금토일에</a:t>
            </a:r>
            <a:endParaRPr lang="en-US" altLang="ko-KR" dirty="0"/>
          </a:p>
          <a:p>
            <a:r>
              <a:rPr lang="ko-KR" altLang="en-US" dirty="0"/>
              <a:t>훨씬 치킨 소비가 많은 것을 확인할 수 있었음</a:t>
            </a:r>
          </a:p>
        </p:txBody>
      </p:sp>
    </p:spTree>
    <p:extLst>
      <p:ext uri="{BB962C8B-B14F-4D97-AF65-F5344CB8AC3E}">
        <p14:creationId xmlns:p14="http://schemas.microsoft.com/office/powerpoint/2010/main" val="2755032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333754-142B-4C25-AC38-643D11100137}"/>
              </a:ext>
            </a:extLst>
          </p:cNvPr>
          <p:cNvSpPr txBox="1"/>
          <p:nvPr/>
        </p:nvSpPr>
        <p:spPr>
          <a:xfrm>
            <a:off x="5063065" y="645682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Data_Modeling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454B91-E03F-40E4-9904-8B654C91AD9B}"/>
              </a:ext>
            </a:extLst>
          </p:cNvPr>
          <p:cNvSpPr/>
          <p:nvPr/>
        </p:nvSpPr>
        <p:spPr>
          <a:xfrm>
            <a:off x="1840637" y="1704363"/>
            <a:ext cx="85107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Chicken</a:t>
            </a:r>
            <a:r>
              <a:rPr lang="ko-KR" altLang="en-US" dirty="0"/>
              <a:t> </a:t>
            </a:r>
            <a:r>
              <a:rPr lang="en-US" altLang="ko-KR" dirty="0"/>
              <a:t>Call</a:t>
            </a:r>
            <a:r>
              <a:rPr lang="ko-KR" altLang="en-US" dirty="0"/>
              <a:t> </a:t>
            </a:r>
            <a:r>
              <a:rPr lang="ko-KR" altLang="en-US" dirty="0" err="1"/>
              <a:t>Prediction</a:t>
            </a:r>
            <a:r>
              <a:rPr lang="ko-KR" altLang="en-US" dirty="0"/>
              <a:t> </a:t>
            </a:r>
            <a:r>
              <a:rPr lang="ko-KR" altLang="en-US" dirty="0" err="1"/>
              <a:t>by</a:t>
            </a:r>
            <a:r>
              <a:rPr lang="ko-KR" altLang="en-US" dirty="0"/>
              <a:t> </a:t>
            </a:r>
            <a:r>
              <a:rPr lang="en-US" altLang="ko-KR" dirty="0"/>
              <a:t>Random Forest and Linear Regression</a:t>
            </a:r>
          </a:p>
          <a:p>
            <a:r>
              <a:rPr lang="en-US" altLang="ko-KR" dirty="0"/>
              <a:t>Linear Regression</a:t>
            </a:r>
            <a:r>
              <a:rPr lang="ko-KR" altLang="en-US" dirty="0"/>
              <a:t> </a:t>
            </a:r>
            <a:r>
              <a:rPr lang="en-US" altLang="ko-KR" dirty="0"/>
              <a:t>– X</a:t>
            </a:r>
            <a:r>
              <a:rPr lang="ko-KR" altLang="en-US" dirty="0"/>
              <a:t>변수와 </a:t>
            </a:r>
            <a:r>
              <a:rPr lang="en-US" altLang="ko-KR" dirty="0"/>
              <a:t>E(Y)</a:t>
            </a:r>
            <a:r>
              <a:rPr lang="ko-KR" altLang="en-US" dirty="0"/>
              <a:t>가 선형 관계라고 가정 </a:t>
            </a:r>
            <a:r>
              <a:rPr lang="en-US" altLang="ko-KR" dirty="0"/>
              <a:t>(Supervised Learning)</a:t>
            </a:r>
          </a:p>
          <a:p>
            <a:r>
              <a:rPr lang="ko-KR" altLang="en-US" dirty="0"/>
              <a:t>현실의 데이터가 항상 선형으로 존재하지는 않는다는 한계 존재</a:t>
            </a:r>
            <a:endParaRPr lang="en-US" altLang="ko-KR" dirty="0"/>
          </a:p>
          <a:p>
            <a:r>
              <a:rPr lang="en-US" altLang="ko-KR" dirty="0"/>
              <a:t>Random Forest – supervised learning</a:t>
            </a:r>
          </a:p>
          <a:p>
            <a:r>
              <a:rPr lang="ko-KR" altLang="en-US" dirty="0"/>
              <a:t>상이한 속성을 기반으로 결정을 내리는 무작위로 선정된 결정 트리를 취합하고 가장 보편적인 </a:t>
            </a:r>
            <a:r>
              <a:rPr lang="en-US" altLang="ko-KR" dirty="0"/>
              <a:t>class</a:t>
            </a:r>
            <a:r>
              <a:rPr lang="ko-KR" altLang="en-US" dirty="0"/>
              <a:t>를 선택하는 방식 </a:t>
            </a:r>
            <a:r>
              <a:rPr lang="en-US" altLang="ko-KR" dirty="0"/>
              <a:t>/ </a:t>
            </a:r>
            <a:r>
              <a:rPr lang="ko-KR" altLang="en-US" dirty="0"/>
              <a:t>데이터셋에서의 관계파악 쉬움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CCD7D6-451F-4C46-A565-08E2E26A996E}"/>
              </a:ext>
            </a:extLst>
          </p:cNvPr>
          <p:cNvSpPr/>
          <p:nvPr/>
        </p:nvSpPr>
        <p:spPr>
          <a:xfrm>
            <a:off x="2897678" y="433270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Modeling</a:t>
            </a:r>
            <a:r>
              <a:rPr lang="ko-KR" altLang="en-US" dirty="0"/>
              <a:t> </a:t>
            </a:r>
            <a:r>
              <a:rPr lang="ko-KR" altLang="en-US" dirty="0" err="1"/>
              <a:t>Evaluation</a:t>
            </a:r>
            <a:endParaRPr lang="ko-KR" altLang="en-US" dirty="0"/>
          </a:p>
          <a:p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MSE </a:t>
            </a:r>
            <a:r>
              <a:rPr lang="ko-KR" altLang="en-US" dirty="0"/>
              <a:t>기준으로 선정 </a:t>
            </a:r>
            <a:r>
              <a:rPr lang="en-US" altLang="ko-KR" dirty="0"/>
              <a:t>: </a:t>
            </a:r>
            <a:r>
              <a:rPr lang="ko-KR" altLang="en-US" dirty="0"/>
              <a:t>선형회귀와 </a:t>
            </a:r>
            <a:r>
              <a:rPr lang="ko-KR" altLang="en-US" dirty="0" err="1"/>
              <a:t>랜덤포레스트</a:t>
            </a:r>
            <a:r>
              <a:rPr lang="ko-KR" altLang="en-US" dirty="0"/>
              <a:t> 비교</a:t>
            </a:r>
            <a:endParaRPr lang="en-US" altLang="ko-KR" dirty="0"/>
          </a:p>
          <a:p>
            <a:r>
              <a:rPr lang="ko-KR" altLang="en-US" dirty="0"/>
              <a:t>적을수록 더 적합도가 높은 모델임</a:t>
            </a:r>
          </a:p>
        </p:txBody>
      </p:sp>
    </p:spTree>
    <p:extLst>
      <p:ext uri="{BB962C8B-B14F-4D97-AF65-F5344CB8AC3E}">
        <p14:creationId xmlns:p14="http://schemas.microsoft.com/office/powerpoint/2010/main" val="2596788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3DB48F-9EC0-44D4-8B6C-45AA02C63651}"/>
              </a:ext>
            </a:extLst>
          </p:cNvPr>
          <p:cNvSpPr/>
          <p:nvPr/>
        </p:nvSpPr>
        <p:spPr>
          <a:xfrm>
            <a:off x="2595238" y="154511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Evaluation</a:t>
            </a:r>
            <a:r>
              <a:rPr lang="ko-KR" altLang="en-US" dirty="0"/>
              <a:t> </a:t>
            </a:r>
            <a:r>
              <a:rPr lang="ko-KR" altLang="en-US" dirty="0" err="1"/>
              <a:t>Methods</a:t>
            </a:r>
            <a:endParaRPr lang="en-US" altLang="ko-KR" dirty="0"/>
          </a:p>
          <a:p>
            <a:r>
              <a:rPr lang="en-US" altLang="ko-KR" dirty="0"/>
              <a:t>1. categorical</a:t>
            </a:r>
            <a:r>
              <a:rPr lang="ko-KR" altLang="en-US" dirty="0"/>
              <a:t> </a:t>
            </a:r>
            <a:r>
              <a:rPr lang="en-US" altLang="ko-KR" dirty="0"/>
              <a:t>variable -&gt; </a:t>
            </a:r>
            <a:r>
              <a:rPr lang="ko-KR" altLang="en-US" dirty="0"/>
              <a:t>숫자형으로 바꿈</a:t>
            </a:r>
          </a:p>
          <a:p>
            <a:r>
              <a:rPr lang="en-US" altLang="ko-KR" dirty="0"/>
              <a:t>2. Train &amp; test area</a:t>
            </a:r>
            <a:r>
              <a:rPr lang="ko-KR" altLang="en-US" dirty="0"/>
              <a:t> 변수들 동일하게 </a:t>
            </a:r>
            <a:r>
              <a:rPr lang="ko-KR" altLang="en-US" dirty="0" err="1"/>
              <a:t>맞춰줌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불필요한 변수 제거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 err="1"/>
              <a:t>Train</a:t>
            </a:r>
            <a:r>
              <a:rPr lang="ko-KR" altLang="en-US" dirty="0"/>
              <a:t> </a:t>
            </a:r>
            <a:r>
              <a:rPr lang="ko-KR" altLang="en-US" dirty="0" err="1"/>
              <a:t>data</a:t>
            </a:r>
            <a:r>
              <a:rPr lang="ko-KR" altLang="en-US" dirty="0"/>
              <a:t> </a:t>
            </a:r>
            <a:r>
              <a:rPr lang="ko-KR" altLang="en-US" dirty="0" err="1"/>
              <a:t>set</a:t>
            </a:r>
            <a:r>
              <a:rPr lang="ko-KR" altLang="en-US" dirty="0"/>
              <a:t> </a:t>
            </a:r>
            <a:r>
              <a:rPr lang="ko-KR" altLang="en-US" dirty="0" err="1"/>
              <a:t>with</a:t>
            </a:r>
            <a:r>
              <a:rPr lang="ko-KR" altLang="en-US" dirty="0"/>
              <a:t> </a:t>
            </a:r>
            <a:r>
              <a:rPr lang="en-US" altLang="ko-KR" dirty="0"/>
              <a:t>Linear Regression</a:t>
            </a:r>
            <a:r>
              <a:rPr lang="ko-KR" altLang="en-US" dirty="0"/>
              <a:t> </a:t>
            </a:r>
            <a:r>
              <a:rPr lang="ko-KR" altLang="en-US" dirty="0" err="1"/>
              <a:t>algorithm</a:t>
            </a:r>
            <a:r>
              <a:rPr lang="ko-KR" altLang="en-US" dirty="0"/>
              <a:t> and </a:t>
            </a:r>
            <a:r>
              <a:rPr lang="ko-KR" altLang="en-US" dirty="0" err="1"/>
              <a:t>compare</a:t>
            </a:r>
            <a:r>
              <a:rPr lang="ko-KR" altLang="en-US" dirty="0"/>
              <a:t> </a:t>
            </a:r>
            <a:r>
              <a:rPr lang="ko-KR" altLang="en-US" dirty="0" err="1"/>
              <a:t>ground</a:t>
            </a:r>
            <a:r>
              <a:rPr lang="ko-KR" altLang="en-US" dirty="0"/>
              <a:t> </a:t>
            </a:r>
            <a:r>
              <a:rPr lang="ko-KR" altLang="en-US" dirty="0" err="1"/>
              <a:t>truth</a:t>
            </a:r>
            <a:r>
              <a:rPr lang="ko-KR" altLang="en-US" dirty="0"/>
              <a:t> and </a:t>
            </a:r>
            <a:r>
              <a:rPr lang="ko-KR" altLang="en-US" dirty="0" err="1"/>
              <a:t>prediction</a:t>
            </a:r>
            <a:r>
              <a:rPr lang="ko-KR" altLang="en-US" dirty="0"/>
              <a:t> </a:t>
            </a:r>
            <a:r>
              <a:rPr lang="ko-KR" altLang="en-US" dirty="0" err="1"/>
              <a:t>value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 err="1"/>
              <a:t>Train</a:t>
            </a:r>
            <a:r>
              <a:rPr lang="ko-KR" altLang="en-US" dirty="0"/>
              <a:t> </a:t>
            </a:r>
            <a:r>
              <a:rPr lang="ko-KR" altLang="en-US" dirty="0" err="1"/>
              <a:t>data</a:t>
            </a:r>
            <a:r>
              <a:rPr lang="ko-KR" altLang="en-US" dirty="0"/>
              <a:t> </a:t>
            </a:r>
            <a:r>
              <a:rPr lang="ko-KR" altLang="en-US" dirty="0" err="1"/>
              <a:t>set</a:t>
            </a:r>
            <a:r>
              <a:rPr lang="ko-KR" altLang="en-US" dirty="0"/>
              <a:t> </a:t>
            </a:r>
            <a:r>
              <a:rPr lang="ko-KR" altLang="en-US" dirty="0" err="1"/>
              <a:t>with</a:t>
            </a:r>
            <a:r>
              <a:rPr lang="ko-KR" altLang="en-US" dirty="0"/>
              <a:t> </a:t>
            </a:r>
            <a:r>
              <a:rPr lang="en-US" altLang="ko-KR" dirty="0"/>
              <a:t>Random Forest</a:t>
            </a:r>
            <a:r>
              <a:rPr lang="ko-KR" altLang="en-US" dirty="0"/>
              <a:t> </a:t>
            </a:r>
            <a:r>
              <a:rPr lang="ko-KR" altLang="en-US" dirty="0" err="1"/>
              <a:t>algorithm</a:t>
            </a:r>
            <a:r>
              <a:rPr lang="ko-KR" altLang="en-US" dirty="0"/>
              <a:t> and </a:t>
            </a:r>
            <a:r>
              <a:rPr lang="ko-KR" altLang="en-US" dirty="0" err="1"/>
              <a:t>compare</a:t>
            </a:r>
            <a:r>
              <a:rPr lang="ko-KR" altLang="en-US" dirty="0"/>
              <a:t> </a:t>
            </a:r>
            <a:r>
              <a:rPr lang="ko-KR" altLang="en-US" dirty="0" err="1"/>
              <a:t>ground</a:t>
            </a:r>
            <a:r>
              <a:rPr lang="ko-KR" altLang="en-US" dirty="0"/>
              <a:t> </a:t>
            </a:r>
            <a:r>
              <a:rPr lang="ko-KR" altLang="en-US" dirty="0" err="1"/>
              <a:t>truth</a:t>
            </a:r>
            <a:r>
              <a:rPr lang="ko-KR" altLang="en-US" dirty="0"/>
              <a:t> and </a:t>
            </a:r>
            <a:r>
              <a:rPr lang="ko-KR" altLang="en-US" dirty="0" err="1"/>
              <a:t>prediction</a:t>
            </a:r>
            <a:r>
              <a:rPr lang="ko-KR" altLang="en-US" dirty="0"/>
              <a:t> </a:t>
            </a:r>
            <a:r>
              <a:rPr lang="ko-KR" altLang="en-US" dirty="0" err="1"/>
              <a:t>value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43196C-20DB-4B50-BE60-B11DE7E67335}"/>
              </a:ext>
            </a:extLst>
          </p:cNvPr>
          <p:cNvSpPr txBox="1"/>
          <p:nvPr/>
        </p:nvSpPr>
        <p:spPr>
          <a:xfrm>
            <a:off x="5063065" y="645682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Data_Modeling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F6D927-D7E6-4737-85AE-6431D9CB8598}"/>
              </a:ext>
            </a:extLst>
          </p:cNvPr>
          <p:cNvSpPr/>
          <p:nvPr/>
        </p:nvSpPr>
        <p:spPr>
          <a:xfrm>
            <a:off x="2897678" y="425428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이거는 이미지로 내가 보낸 </a:t>
            </a:r>
            <a:r>
              <a:rPr lang="en-US" altLang="ko-KR" dirty="0"/>
              <a:t>html </a:t>
            </a:r>
            <a:r>
              <a:rPr lang="ko-KR" altLang="en-US" dirty="0"/>
              <a:t>파일 스크린샷 떠서</a:t>
            </a:r>
            <a:endParaRPr lang="en-US" altLang="ko-KR" dirty="0"/>
          </a:p>
          <a:p>
            <a:r>
              <a:rPr lang="ko-KR" altLang="en-US" dirty="0"/>
              <a:t>설명으로 같이 넣어주면 좋을 듯 합니다 </a:t>
            </a:r>
            <a:r>
              <a:rPr lang="en-US" altLang="ko-KR" dirty="0"/>
              <a:t>! </a:t>
            </a:r>
            <a:r>
              <a:rPr lang="ko-KR" altLang="en-US" dirty="0"/>
              <a:t>부탁해용</a:t>
            </a:r>
            <a:r>
              <a:rPr lang="en-US" altLang="ko-KR" dirty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48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0EA6F8-8805-4A33-9887-CAAEE6C950E9}"/>
              </a:ext>
            </a:extLst>
          </p:cNvPr>
          <p:cNvSpPr txBox="1"/>
          <p:nvPr/>
        </p:nvSpPr>
        <p:spPr>
          <a:xfrm>
            <a:off x="5213386" y="166288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Data_Modeling</a:t>
            </a:r>
            <a:endParaRPr lang="ko-KR" altLang="en-US" dirty="0"/>
          </a:p>
        </p:txBody>
      </p:sp>
      <p:pic>
        <p:nvPicPr>
          <p:cNvPr id="7" name="그림 6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2C896568-2DF3-4E04-ADD7-B6E482F09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019" y="3429000"/>
            <a:ext cx="4729272" cy="2678339"/>
          </a:xfrm>
          <a:prstGeom prst="rect">
            <a:avLst/>
          </a:prstGeom>
        </p:spPr>
      </p:pic>
      <p:pic>
        <p:nvPicPr>
          <p:cNvPr id="8" name="그림 7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21C4F072-EA94-4C7F-A50D-584EBDE9A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032" y="601835"/>
            <a:ext cx="3919206" cy="221957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6530378-6DFE-4240-879A-9B9D923BB278}"/>
              </a:ext>
            </a:extLst>
          </p:cNvPr>
          <p:cNvSpPr/>
          <p:nvPr/>
        </p:nvSpPr>
        <p:spPr>
          <a:xfrm>
            <a:off x="164523" y="1453601"/>
            <a:ext cx="73921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Evaluation</a:t>
            </a:r>
            <a:r>
              <a:rPr lang="ko-KR" altLang="en-US" dirty="0"/>
              <a:t> </a:t>
            </a:r>
            <a:r>
              <a:rPr lang="ko-KR" altLang="en-US" dirty="0" err="1"/>
              <a:t>Results</a:t>
            </a:r>
            <a:r>
              <a:rPr lang="ko-KR" altLang="en-US" dirty="0"/>
              <a:t> </a:t>
            </a:r>
            <a:r>
              <a:rPr lang="en-US" altLang="ko-KR" dirty="0"/>
              <a:t>(html </a:t>
            </a:r>
            <a:r>
              <a:rPr lang="ko-KR" altLang="en-US" dirty="0"/>
              <a:t>맨 마지막 부분 수치 정확히 부탁해용</a:t>
            </a:r>
            <a:r>
              <a:rPr lang="en-US" altLang="ko-KR" dirty="0"/>
              <a:t>~)</a:t>
            </a:r>
            <a:endParaRPr lang="ko-KR" altLang="en-US" dirty="0"/>
          </a:p>
          <a:p>
            <a:r>
              <a:rPr lang="en-US" altLang="ko-KR" dirty="0"/>
              <a:t>Linear Regression test MSE = </a:t>
            </a:r>
            <a:r>
              <a:rPr lang="ko-KR" altLang="en-US" dirty="0"/>
              <a:t>약 </a:t>
            </a:r>
            <a:r>
              <a:rPr lang="en-US" altLang="ko-KR" dirty="0"/>
              <a:t>850.~~~</a:t>
            </a:r>
          </a:p>
          <a:p>
            <a:r>
              <a:rPr lang="en-US" altLang="ko-KR" dirty="0"/>
              <a:t>Random Forest = </a:t>
            </a:r>
            <a:r>
              <a:rPr lang="ko-KR" altLang="en-US" dirty="0"/>
              <a:t>약 </a:t>
            </a:r>
            <a:r>
              <a:rPr lang="ko-KR" altLang="en-US" dirty="0" err="1"/>
              <a:t>네자리수로</a:t>
            </a:r>
            <a:r>
              <a:rPr lang="ko-KR" altLang="en-US" dirty="0"/>
              <a:t> 기억 </a:t>
            </a:r>
            <a:r>
              <a:rPr lang="en-US" altLang="ko-KR" dirty="0"/>
              <a:t>(LR</a:t>
            </a:r>
            <a:r>
              <a:rPr lang="ko-KR" altLang="en-US" dirty="0"/>
              <a:t>보다 높았음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랜덤 </a:t>
            </a:r>
            <a:r>
              <a:rPr lang="ko-KR" altLang="en-US" dirty="0" err="1"/>
              <a:t>포레스트가</a:t>
            </a:r>
            <a:r>
              <a:rPr lang="ko-KR" altLang="en-US" dirty="0"/>
              <a:t> 더 적합도가 높을 것이라 예측했는데</a:t>
            </a:r>
            <a:endParaRPr lang="en-US" altLang="ko-KR" dirty="0"/>
          </a:p>
          <a:p>
            <a:r>
              <a:rPr lang="ko-KR" altLang="en-US" dirty="0"/>
              <a:t>막상 구해보니 </a:t>
            </a:r>
            <a:r>
              <a:rPr lang="en-US" altLang="ko-KR" dirty="0"/>
              <a:t>LR</a:t>
            </a:r>
            <a:r>
              <a:rPr lang="ko-KR" altLang="en-US" dirty="0"/>
              <a:t>이 더 적합도가 좋았군</a:t>
            </a:r>
            <a:r>
              <a:rPr lang="en-US" altLang="ko-KR" dirty="0"/>
              <a:t>. </a:t>
            </a:r>
            <a:r>
              <a:rPr lang="ko-KR" altLang="en-US" dirty="0"/>
              <a:t>약간 의외임 데이터처리 더 필요할 듯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그래프 봐도 리니어 </a:t>
            </a:r>
            <a:r>
              <a:rPr lang="ko-KR" altLang="en-US" dirty="0" err="1"/>
              <a:t>리그레션이</a:t>
            </a:r>
            <a:r>
              <a:rPr lang="ko-KR" altLang="en-US" dirty="0"/>
              <a:t> 랜덤 </a:t>
            </a:r>
            <a:r>
              <a:rPr lang="ko-KR" altLang="en-US" dirty="0" err="1"/>
              <a:t>포레스트보다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더 밀집하게 분포하는 것 알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Next</a:t>
            </a:r>
            <a:r>
              <a:rPr lang="ko-KR" altLang="en-US" dirty="0"/>
              <a:t> </a:t>
            </a:r>
            <a:r>
              <a:rPr lang="ko-KR" altLang="en-US" dirty="0" err="1"/>
              <a:t>Step</a:t>
            </a:r>
            <a:r>
              <a:rPr lang="ko-KR" altLang="en-US" dirty="0"/>
              <a:t> </a:t>
            </a:r>
            <a:r>
              <a:rPr lang="ko-KR" altLang="en-US" dirty="0" err="1"/>
              <a:t>Planning</a:t>
            </a:r>
            <a:endParaRPr lang="ko-KR" altLang="en-US" dirty="0"/>
          </a:p>
          <a:p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improve</a:t>
            </a:r>
            <a:r>
              <a:rPr lang="ko-KR" altLang="en-US" dirty="0"/>
              <a:t> </a:t>
            </a:r>
            <a:r>
              <a:rPr lang="ko-KR" altLang="en-US" dirty="0" err="1"/>
              <a:t>prediction</a:t>
            </a:r>
            <a:r>
              <a:rPr lang="ko-KR" altLang="en-US" dirty="0"/>
              <a:t> </a:t>
            </a:r>
            <a:r>
              <a:rPr lang="ko-KR" altLang="en-US" dirty="0" err="1"/>
              <a:t>accuracy</a:t>
            </a:r>
            <a:r>
              <a:rPr lang="ko-KR" altLang="en-US" dirty="0"/>
              <a:t>, 데이터들 동을 더 </a:t>
            </a:r>
            <a:r>
              <a:rPr lang="ko-KR" altLang="en-US" dirty="0" err="1"/>
              <a:t>군집화시킬</a:t>
            </a:r>
            <a:r>
              <a:rPr lang="ko-KR" altLang="en-US" dirty="0"/>
              <a:t> 필요 있음</a:t>
            </a:r>
            <a:r>
              <a:rPr lang="en-US" altLang="ko-KR" dirty="0"/>
              <a:t>! </a:t>
            </a:r>
            <a:r>
              <a:rPr lang="ko-KR" altLang="en-US" dirty="0"/>
              <a:t>클러스터링을 이용하여 묶는 방법을 사용해도 되고 통화량에 따라서 묶어도 됨</a:t>
            </a:r>
            <a:endParaRPr lang="en-US" altLang="ko-KR" dirty="0"/>
          </a:p>
          <a:p>
            <a:r>
              <a:rPr lang="ko-KR" altLang="en-US" dirty="0"/>
              <a:t>모델 선택은 계속 고려를 할 부분임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12768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FC60685-591D-4701-8DA5-3F3272EB6CC3}"/>
              </a:ext>
            </a:extLst>
          </p:cNvPr>
          <p:cNvSpPr/>
          <p:nvPr/>
        </p:nvSpPr>
        <p:spPr>
          <a:xfrm>
            <a:off x="3048000" y="241333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감사합니다</a:t>
            </a:r>
            <a:r>
              <a:rPr lang="en-US" altLang="ko-KR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8931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492</Words>
  <Application>Microsoft Office PowerPoint</Application>
  <PresentationFormat>와이드스크린</PresentationFormat>
  <Paragraphs>58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세정</dc:creator>
  <cp:lastModifiedBy>김 세정</cp:lastModifiedBy>
  <cp:revision>5</cp:revision>
  <dcterms:created xsi:type="dcterms:W3CDTF">2019-04-14T00:06:05Z</dcterms:created>
  <dcterms:modified xsi:type="dcterms:W3CDTF">2019-04-14T00:33:27Z</dcterms:modified>
</cp:coreProperties>
</file>